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8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  <p:sldMasterId id="2147483701" r:id="rId2"/>
    <p:sldMasterId id="2147483729" r:id="rId3"/>
    <p:sldMasterId id="2147483741" r:id="rId4"/>
    <p:sldMasterId id="2147483745" r:id="rId5"/>
    <p:sldMasterId id="2147483749" r:id="rId6"/>
    <p:sldMasterId id="2147483761" r:id="rId7"/>
    <p:sldMasterId id="2147483765" r:id="rId8"/>
    <p:sldMasterId id="2147483778" r:id="rId9"/>
  </p:sldMasterIdLst>
  <p:notesMasterIdLst>
    <p:notesMasterId r:id="rId46"/>
  </p:notesMasterIdLst>
  <p:handoutMasterIdLst>
    <p:handoutMasterId r:id="rId47"/>
  </p:handoutMasterIdLst>
  <p:sldIdLst>
    <p:sldId id="376" r:id="rId10"/>
    <p:sldId id="377" r:id="rId11"/>
    <p:sldId id="379" r:id="rId12"/>
    <p:sldId id="380" r:id="rId13"/>
    <p:sldId id="348" r:id="rId14"/>
    <p:sldId id="360" r:id="rId15"/>
    <p:sldId id="366" r:id="rId16"/>
    <p:sldId id="362" r:id="rId17"/>
    <p:sldId id="364" r:id="rId18"/>
    <p:sldId id="396" r:id="rId19"/>
    <p:sldId id="382" r:id="rId20"/>
    <p:sldId id="368" r:id="rId21"/>
    <p:sldId id="369" r:id="rId22"/>
    <p:sldId id="370" r:id="rId23"/>
    <p:sldId id="371" r:id="rId24"/>
    <p:sldId id="383" r:id="rId25"/>
    <p:sldId id="372" r:id="rId26"/>
    <p:sldId id="373" r:id="rId27"/>
    <p:sldId id="374" r:id="rId28"/>
    <p:sldId id="375" r:id="rId29"/>
    <p:sldId id="395" r:id="rId30"/>
    <p:sldId id="384" r:id="rId31"/>
    <p:sldId id="385" r:id="rId32"/>
    <p:sldId id="367" r:id="rId33"/>
    <p:sldId id="386" r:id="rId34"/>
    <p:sldId id="387" r:id="rId35"/>
    <p:sldId id="397" r:id="rId36"/>
    <p:sldId id="398" r:id="rId37"/>
    <p:sldId id="389" r:id="rId38"/>
    <p:sldId id="391" r:id="rId39"/>
    <p:sldId id="355" r:id="rId40"/>
    <p:sldId id="393" r:id="rId41"/>
    <p:sldId id="392" r:id="rId42"/>
    <p:sldId id="365" r:id="rId43"/>
    <p:sldId id="394" r:id="rId44"/>
    <p:sldId id="345" r:id="rId45"/>
  </p:sldIdLst>
  <p:sldSz cx="9144000" cy="5143500" type="screen16x9"/>
  <p:notesSz cx="6669088" cy="9926638"/>
  <p:embeddedFontLst>
    <p:embeddedFont>
      <p:font typeface="Calibri Light" panose="020F0302020204030204" pitchFamily="34" charset="0"/>
      <p:regular r:id="rId48"/>
      <p:italic r:id="rId49"/>
    </p:embeddedFont>
    <p:embeddedFont>
      <p:font typeface="华文中宋" panose="02010600040101010101" pitchFamily="2" charset="-122"/>
      <p:regular r:id="rId50"/>
    </p:embeddedFont>
    <p:embeddedFont>
      <p:font typeface="微软雅黑" panose="020B0503020204020204" pitchFamily="34" charset="-122"/>
      <p:regular r:id="rId51"/>
      <p:bold r:id="rId52"/>
    </p:embeddedFont>
    <p:embeddedFont>
      <p:font typeface="Arial Unicode MS" panose="020B0604020202020204" pitchFamily="34" charset="-122"/>
      <p:regular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黑体" panose="02010609060101010101" pitchFamily="49" charset="-122"/>
      <p:regular r:id="rId58"/>
    </p:embeddedFont>
    <p:embeddedFont>
      <p:font typeface="Agency FB" panose="020B0503020202020204" pitchFamily="34" charset="0"/>
      <p:regular r:id="rId59"/>
      <p:bold r:id="rId60"/>
    </p:embeddedFont>
    <p:embeddedFont>
      <p:font typeface="Ebrima" panose="02000000000000000000" pitchFamily="2" charset="0"/>
      <p:regular r:id="rId61"/>
      <p:bold r:id="rId62"/>
    </p:embeddedFont>
    <p:embeddedFont>
      <p:font typeface="经典特宋简" panose="02010600030101010101" charset="-122"/>
      <p:regular r:id="rId63"/>
    </p:embeddedFont>
    <p:embeddedFont>
      <p:font typeface="Impact" panose="020B0806030902050204" pitchFamily="34" charset="0"/>
      <p:regular r:id="rId64"/>
    </p:embeddedFont>
  </p:embeddedFontLst>
  <p:defaultTextStyle>
    <a:defPPr>
      <a:defRPr lang="zh-CN"/>
    </a:defPPr>
    <a:lvl1pPr marL="0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38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05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52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09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46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684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40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588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orient="horz" pos="1847">
          <p15:clr>
            <a:srgbClr val="A4A3A4"/>
          </p15:clr>
        </p15:guide>
        <p15:guide id="3" orient="horz" pos="1030">
          <p15:clr>
            <a:srgbClr val="A4A3A4"/>
          </p15:clr>
        </p15:guide>
        <p15:guide id="4">
          <p15:clr>
            <a:srgbClr val="A4A3A4"/>
          </p15:clr>
        </p15:guide>
        <p15:guide id="5" pos="5759">
          <p15:clr>
            <a:srgbClr val="A4A3A4"/>
          </p15:clr>
        </p15:guide>
        <p15:guide id="6" pos="1973">
          <p15:clr>
            <a:srgbClr val="A4A3A4"/>
          </p15:clr>
        </p15:guide>
        <p15:guide id="7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FFFFFF"/>
    <a:srgbClr val="A30030"/>
    <a:srgbClr val="8A0027"/>
    <a:srgbClr val="68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684" y="96"/>
      </p:cViewPr>
      <p:guideLst>
        <p:guide orient="horz" pos="3239"/>
        <p:guide orient="horz" pos="1847"/>
        <p:guide orient="horz" pos="1030"/>
        <p:guide/>
        <p:guide pos="5759"/>
        <p:guide pos="197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font" Target="fonts/font16.fntdata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61" Type="http://schemas.openxmlformats.org/officeDocument/2006/relationships/font" Target="fonts/font14.fntdata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font" Target="fonts/font17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2.fntdata"/><Relationship Id="rId67" Type="http://schemas.openxmlformats.org/officeDocument/2006/relationships/theme" Target="theme/theme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font" Target="fonts/font7.fntdata"/><Relationship Id="rId62" Type="http://schemas.openxmlformats.org/officeDocument/2006/relationships/font" Target="fonts/font1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45E436-4284-4041-8CBD-6C3F18ACDB9E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0060B69-CA78-4D4E-BE8F-795E44FC281F}">
      <dgm:prSet phldrT="[文本]"/>
      <dgm:spPr>
        <a:xfrm>
          <a:off x="1612611" y="336695"/>
          <a:ext cx="1382225" cy="1382225"/>
        </a:xfrm>
        <a:solidFill>
          <a:srgbClr val="C00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zh-CN" altLang="en-US" b="1" dirty="0" smtClean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助航</a:t>
          </a:r>
          <a:endParaRPr lang="en-US" altLang="zh-CN" b="1" dirty="0" smtClean="0">
            <a:solidFill>
              <a:sysClr val="window" lastClr="FFFFFF"/>
            </a:solidFill>
            <a:latin typeface="微软雅黑"/>
            <a:ea typeface="微软雅黑"/>
            <a:cs typeface="+mn-cs"/>
          </a:endParaRPr>
        </a:p>
        <a:p>
          <a:r>
            <a:rPr lang="zh-CN" altLang="en-US" b="1" dirty="0" smtClean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系列</a:t>
          </a:r>
          <a:endParaRPr lang="zh-CN" altLang="en-US" b="1" dirty="0">
            <a:solidFill>
              <a:sysClr val="window" lastClr="FFFFFF"/>
            </a:solidFill>
            <a:latin typeface="微软雅黑"/>
            <a:ea typeface="微软雅黑"/>
            <a:cs typeface="+mn-cs"/>
          </a:endParaRPr>
        </a:p>
      </dgm:t>
    </dgm:pt>
    <dgm:pt modelId="{8D8A7765-8227-4261-B4FD-880B6DDE7046}" type="parTrans" cxnId="{91E34B11-A622-43C1-B917-8C4E8C2E1725}">
      <dgm:prSet/>
      <dgm:spPr/>
      <dgm:t>
        <a:bodyPr/>
        <a:lstStyle/>
        <a:p>
          <a:endParaRPr lang="zh-CN" altLang="en-US" b="1">
            <a:latin typeface="+mn-ea"/>
            <a:ea typeface="+mn-ea"/>
          </a:endParaRPr>
        </a:p>
      </dgm:t>
    </dgm:pt>
    <dgm:pt modelId="{DDCADD04-1175-4D44-8973-F231BBE39B40}" type="sibTrans" cxnId="{91E34B11-A622-43C1-B917-8C4E8C2E1725}">
      <dgm:prSet/>
      <dgm:spPr/>
      <dgm:t>
        <a:bodyPr/>
        <a:lstStyle/>
        <a:p>
          <a:endParaRPr lang="zh-CN" altLang="en-US" b="1">
            <a:latin typeface="+mn-ea"/>
            <a:ea typeface="+mn-ea"/>
          </a:endParaRPr>
        </a:p>
      </dgm:t>
    </dgm:pt>
    <dgm:pt modelId="{4EB320B9-350D-45ED-AD14-B00680367252}">
      <dgm:prSet phldrT="[文本]"/>
      <dgm:spPr>
        <a:xfrm>
          <a:off x="3101162" y="336695"/>
          <a:ext cx="1382225" cy="1382225"/>
        </a:xfrm>
        <a:solidFill>
          <a:srgbClr val="C00000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zh-CN" altLang="en-US" b="1" dirty="0" smtClean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助兴</a:t>
          </a:r>
          <a:endParaRPr lang="en-US" altLang="zh-CN" b="1" dirty="0" smtClean="0">
            <a:solidFill>
              <a:sysClr val="window" lastClr="FFFFFF"/>
            </a:solidFill>
            <a:latin typeface="微软雅黑"/>
            <a:ea typeface="微软雅黑"/>
            <a:cs typeface="+mn-cs"/>
          </a:endParaRPr>
        </a:p>
        <a:p>
          <a:r>
            <a:rPr lang="zh-CN" altLang="en-US" b="1" dirty="0" smtClean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系列</a:t>
          </a:r>
          <a:endParaRPr lang="zh-CN" altLang="en-US" b="1" dirty="0">
            <a:solidFill>
              <a:sysClr val="window" lastClr="FFFFFF"/>
            </a:solidFill>
            <a:latin typeface="微软雅黑"/>
            <a:ea typeface="微软雅黑"/>
            <a:cs typeface="+mn-cs"/>
          </a:endParaRPr>
        </a:p>
      </dgm:t>
    </dgm:pt>
    <dgm:pt modelId="{DB93EA0B-2C33-4AFA-9AB5-B1AB380D6397}" type="parTrans" cxnId="{7EDECD50-915B-46D5-8A0E-11CE8EBF64DE}">
      <dgm:prSet/>
      <dgm:spPr/>
      <dgm:t>
        <a:bodyPr/>
        <a:lstStyle/>
        <a:p>
          <a:endParaRPr lang="zh-CN" altLang="en-US" b="1">
            <a:latin typeface="+mn-ea"/>
            <a:ea typeface="+mn-ea"/>
          </a:endParaRPr>
        </a:p>
      </dgm:t>
    </dgm:pt>
    <dgm:pt modelId="{4F9555D7-B609-4E88-A8EF-C61273B411DD}" type="sibTrans" cxnId="{7EDECD50-915B-46D5-8A0E-11CE8EBF64DE}">
      <dgm:prSet/>
      <dgm:spPr/>
      <dgm:t>
        <a:bodyPr/>
        <a:lstStyle/>
        <a:p>
          <a:endParaRPr lang="zh-CN" altLang="en-US" b="1">
            <a:latin typeface="+mn-ea"/>
            <a:ea typeface="+mn-ea"/>
          </a:endParaRPr>
        </a:p>
      </dgm:t>
    </dgm:pt>
    <dgm:pt modelId="{97DEF936-67B4-498D-AAE7-2E4736802442}">
      <dgm:prSet phldrT="[文本]"/>
      <dgm:spPr>
        <a:xfrm>
          <a:off x="1612611" y="1825246"/>
          <a:ext cx="1382225" cy="1382225"/>
        </a:xfrm>
        <a:solidFill>
          <a:srgbClr val="C00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zh-CN" altLang="en-US" b="1" dirty="0" smtClean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助力</a:t>
          </a:r>
          <a:endParaRPr lang="en-US" altLang="zh-CN" b="1" dirty="0" smtClean="0">
            <a:solidFill>
              <a:sysClr val="window" lastClr="FFFFFF"/>
            </a:solidFill>
            <a:latin typeface="微软雅黑"/>
            <a:ea typeface="微软雅黑"/>
            <a:cs typeface="+mn-cs"/>
          </a:endParaRPr>
        </a:p>
        <a:p>
          <a:r>
            <a:rPr lang="zh-CN" altLang="en-US" b="1" dirty="0" smtClean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系列</a:t>
          </a:r>
          <a:endParaRPr lang="zh-CN" altLang="en-US" b="1" dirty="0">
            <a:solidFill>
              <a:sysClr val="window" lastClr="FFFFFF"/>
            </a:solidFill>
            <a:latin typeface="微软雅黑"/>
            <a:ea typeface="微软雅黑"/>
            <a:cs typeface="+mn-cs"/>
          </a:endParaRPr>
        </a:p>
      </dgm:t>
    </dgm:pt>
    <dgm:pt modelId="{1B365DD2-90C8-4E9E-81A1-0DC5BA7C8035}" type="parTrans" cxnId="{8631BFF2-1CB2-4823-BB5D-B70FDC29C9F8}">
      <dgm:prSet/>
      <dgm:spPr/>
      <dgm:t>
        <a:bodyPr/>
        <a:lstStyle/>
        <a:p>
          <a:endParaRPr lang="zh-CN" altLang="en-US" b="1">
            <a:latin typeface="+mn-ea"/>
            <a:ea typeface="+mn-ea"/>
          </a:endParaRPr>
        </a:p>
      </dgm:t>
    </dgm:pt>
    <dgm:pt modelId="{101190F9-64C7-4E28-8C26-AEB69A292271}" type="sibTrans" cxnId="{8631BFF2-1CB2-4823-BB5D-B70FDC29C9F8}">
      <dgm:prSet/>
      <dgm:spPr/>
      <dgm:t>
        <a:bodyPr/>
        <a:lstStyle/>
        <a:p>
          <a:endParaRPr lang="zh-CN" altLang="en-US" b="1">
            <a:latin typeface="+mn-ea"/>
            <a:ea typeface="+mn-ea"/>
          </a:endParaRPr>
        </a:p>
      </dgm:t>
    </dgm:pt>
    <dgm:pt modelId="{AAF7BC50-B71E-43D4-8372-B1996C1DFD30}">
      <dgm:prSet phldrT="[文本]"/>
      <dgm:spPr>
        <a:xfrm>
          <a:off x="3101162" y="1825246"/>
          <a:ext cx="1382225" cy="1382225"/>
        </a:xfrm>
        <a:solidFill>
          <a:srgbClr val="C00000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zh-CN" altLang="en-US" b="1" dirty="0" smtClean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区域</a:t>
          </a:r>
          <a:endParaRPr lang="en-US" altLang="zh-CN" b="1" dirty="0" smtClean="0">
            <a:solidFill>
              <a:sysClr val="window" lastClr="FFFFFF"/>
            </a:solidFill>
            <a:latin typeface="微软雅黑"/>
            <a:ea typeface="微软雅黑"/>
            <a:cs typeface="+mn-cs"/>
          </a:endParaRPr>
        </a:p>
        <a:p>
          <a:r>
            <a:rPr lang="zh-CN" altLang="en-US" b="1" dirty="0" smtClean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产品</a:t>
          </a:r>
          <a:endParaRPr lang="zh-CN" altLang="en-US" b="1" dirty="0">
            <a:solidFill>
              <a:sysClr val="window" lastClr="FFFFFF"/>
            </a:solidFill>
            <a:latin typeface="微软雅黑"/>
            <a:ea typeface="微软雅黑"/>
            <a:cs typeface="+mn-cs"/>
          </a:endParaRPr>
        </a:p>
      </dgm:t>
    </dgm:pt>
    <dgm:pt modelId="{CB4BBE69-86E0-4D0E-9B45-FE55DBC56A89}" type="parTrans" cxnId="{28B82185-5CC7-45BB-B76F-870E120BA808}">
      <dgm:prSet/>
      <dgm:spPr/>
      <dgm:t>
        <a:bodyPr/>
        <a:lstStyle/>
        <a:p>
          <a:endParaRPr lang="zh-CN" altLang="en-US" b="1">
            <a:latin typeface="+mn-ea"/>
            <a:ea typeface="+mn-ea"/>
          </a:endParaRPr>
        </a:p>
      </dgm:t>
    </dgm:pt>
    <dgm:pt modelId="{FC7E2E5E-DB00-439F-9A8D-39016142230C}" type="sibTrans" cxnId="{28B82185-5CC7-45BB-B76F-870E120BA808}">
      <dgm:prSet/>
      <dgm:spPr/>
      <dgm:t>
        <a:bodyPr/>
        <a:lstStyle/>
        <a:p>
          <a:endParaRPr lang="zh-CN" altLang="en-US" b="1">
            <a:latin typeface="+mn-ea"/>
            <a:ea typeface="+mn-ea"/>
          </a:endParaRPr>
        </a:p>
      </dgm:t>
    </dgm:pt>
    <dgm:pt modelId="{40ACD774-1F21-4C80-87BE-873846674B34}" type="pres">
      <dgm:prSet presAssocID="{A545E436-4284-4041-8CBD-6C3F18ACDB9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EFB5212-ADF0-4FE4-AA37-6FA7D89D2133}" type="pres">
      <dgm:prSet presAssocID="{A545E436-4284-4041-8CBD-6C3F18ACDB9E}" presName="diamond" presStyleLbl="bgShp" presStyleIdx="0" presStyleCnt="1"/>
      <dgm:spPr>
        <a:xfrm>
          <a:off x="1275916" y="0"/>
          <a:ext cx="3544167" cy="3544167"/>
        </a:xfrm>
        <a:prstGeom prst="diamond">
          <a:avLst/>
        </a:prstGeom>
        <a:solidFill>
          <a:srgbClr val="C00000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CN" altLang="en-US"/>
        </a:p>
      </dgm:t>
    </dgm:pt>
    <dgm:pt modelId="{9739C9E3-4216-4026-8D24-81D87011A485}" type="pres">
      <dgm:prSet presAssocID="{A545E436-4284-4041-8CBD-6C3F18ACDB9E}" presName="quad1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2AC02AE2-A65C-4E1B-849C-F3297EEBBFEE}" type="pres">
      <dgm:prSet presAssocID="{A545E436-4284-4041-8CBD-6C3F18ACDB9E}" presName="quad2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D9343DF5-5790-4452-B456-52DCE395D9D6}" type="pres">
      <dgm:prSet presAssocID="{A545E436-4284-4041-8CBD-6C3F18ACDB9E}" presName="quad3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6AB867A5-7DEC-4E8C-B559-05619DE90E89}" type="pres">
      <dgm:prSet presAssocID="{A545E436-4284-4041-8CBD-6C3F18ACDB9E}" presName="quad4" presStyleLbl="node1" presStyleIdx="3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</dgm:ptLst>
  <dgm:cxnLst>
    <dgm:cxn modelId="{8631BFF2-1CB2-4823-BB5D-B70FDC29C9F8}" srcId="{A545E436-4284-4041-8CBD-6C3F18ACDB9E}" destId="{97DEF936-67B4-498D-AAE7-2E4736802442}" srcOrd="2" destOrd="0" parTransId="{1B365DD2-90C8-4E9E-81A1-0DC5BA7C8035}" sibTransId="{101190F9-64C7-4E28-8C26-AEB69A292271}"/>
    <dgm:cxn modelId="{28B82185-5CC7-45BB-B76F-870E120BA808}" srcId="{A545E436-4284-4041-8CBD-6C3F18ACDB9E}" destId="{AAF7BC50-B71E-43D4-8372-B1996C1DFD30}" srcOrd="3" destOrd="0" parTransId="{CB4BBE69-86E0-4D0E-9B45-FE55DBC56A89}" sibTransId="{FC7E2E5E-DB00-439F-9A8D-39016142230C}"/>
    <dgm:cxn modelId="{4707187F-5B36-4ECC-8148-94C498434C75}" type="presOf" srcId="{10060B69-CA78-4D4E-BE8F-795E44FC281F}" destId="{9739C9E3-4216-4026-8D24-81D87011A485}" srcOrd="0" destOrd="0" presId="urn:microsoft.com/office/officeart/2005/8/layout/matrix3"/>
    <dgm:cxn modelId="{91E34B11-A622-43C1-B917-8C4E8C2E1725}" srcId="{A545E436-4284-4041-8CBD-6C3F18ACDB9E}" destId="{10060B69-CA78-4D4E-BE8F-795E44FC281F}" srcOrd="0" destOrd="0" parTransId="{8D8A7765-8227-4261-B4FD-880B6DDE7046}" sibTransId="{DDCADD04-1175-4D44-8973-F231BBE39B40}"/>
    <dgm:cxn modelId="{E0FBDF07-F415-4AC2-82AD-819A0FDCC5D4}" type="presOf" srcId="{A545E436-4284-4041-8CBD-6C3F18ACDB9E}" destId="{40ACD774-1F21-4C80-87BE-873846674B34}" srcOrd="0" destOrd="0" presId="urn:microsoft.com/office/officeart/2005/8/layout/matrix3"/>
    <dgm:cxn modelId="{7EDECD50-915B-46D5-8A0E-11CE8EBF64DE}" srcId="{A545E436-4284-4041-8CBD-6C3F18ACDB9E}" destId="{4EB320B9-350D-45ED-AD14-B00680367252}" srcOrd="1" destOrd="0" parTransId="{DB93EA0B-2C33-4AFA-9AB5-B1AB380D6397}" sibTransId="{4F9555D7-B609-4E88-A8EF-C61273B411DD}"/>
    <dgm:cxn modelId="{AEBAFFB7-4F4B-42F7-AC92-2AD4FE99770F}" type="presOf" srcId="{97DEF936-67B4-498D-AAE7-2E4736802442}" destId="{D9343DF5-5790-4452-B456-52DCE395D9D6}" srcOrd="0" destOrd="0" presId="urn:microsoft.com/office/officeart/2005/8/layout/matrix3"/>
    <dgm:cxn modelId="{59B9B8DD-B81D-40DA-9D82-3D8ED3ED7415}" type="presOf" srcId="{4EB320B9-350D-45ED-AD14-B00680367252}" destId="{2AC02AE2-A65C-4E1B-849C-F3297EEBBFEE}" srcOrd="0" destOrd="0" presId="urn:microsoft.com/office/officeart/2005/8/layout/matrix3"/>
    <dgm:cxn modelId="{76B489AF-6E3F-465B-BCEB-165458E129B0}" type="presOf" srcId="{AAF7BC50-B71E-43D4-8372-B1996C1DFD30}" destId="{6AB867A5-7DEC-4E8C-B559-05619DE90E89}" srcOrd="0" destOrd="0" presId="urn:microsoft.com/office/officeart/2005/8/layout/matrix3"/>
    <dgm:cxn modelId="{53F728D3-3B6F-49AC-90A9-91F3C0A20D03}" type="presParOf" srcId="{40ACD774-1F21-4C80-87BE-873846674B34}" destId="{5EFB5212-ADF0-4FE4-AA37-6FA7D89D2133}" srcOrd="0" destOrd="0" presId="urn:microsoft.com/office/officeart/2005/8/layout/matrix3"/>
    <dgm:cxn modelId="{87F21BF5-F44D-43A7-80EF-E4F49CF0BCD0}" type="presParOf" srcId="{40ACD774-1F21-4C80-87BE-873846674B34}" destId="{9739C9E3-4216-4026-8D24-81D87011A485}" srcOrd="1" destOrd="0" presId="urn:microsoft.com/office/officeart/2005/8/layout/matrix3"/>
    <dgm:cxn modelId="{A9124AFC-4647-4FF4-84A6-6FA0CFB17943}" type="presParOf" srcId="{40ACD774-1F21-4C80-87BE-873846674B34}" destId="{2AC02AE2-A65C-4E1B-849C-F3297EEBBFEE}" srcOrd="2" destOrd="0" presId="urn:microsoft.com/office/officeart/2005/8/layout/matrix3"/>
    <dgm:cxn modelId="{C5774F35-AF29-4B75-AC47-AA82A9C0C03E}" type="presParOf" srcId="{40ACD774-1F21-4C80-87BE-873846674B34}" destId="{D9343DF5-5790-4452-B456-52DCE395D9D6}" srcOrd="3" destOrd="0" presId="urn:microsoft.com/office/officeart/2005/8/layout/matrix3"/>
    <dgm:cxn modelId="{B9DACF89-80AB-4F09-93E0-D8EE67F7190D}" type="presParOf" srcId="{40ACD774-1F21-4C80-87BE-873846674B34}" destId="{6AB867A5-7DEC-4E8C-B559-05619DE90E8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B5212-ADF0-4FE4-AA37-6FA7D89D2133}">
      <dsp:nvSpPr>
        <dsp:cNvPr id="0" name=""/>
        <dsp:cNvSpPr/>
      </dsp:nvSpPr>
      <dsp:spPr>
        <a:xfrm>
          <a:off x="1235745" y="0"/>
          <a:ext cx="3395764" cy="3395764"/>
        </a:xfrm>
        <a:prstGeom prst="diamond">
          <a:avLst/>
        </a:prstGeom>
        <a:solidFill>
          <a:srgbClr val="C00000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39C9E3-4216-4026-8D24-81D87011A485}">
      <dsp:nvSpPr>
        <dsp:cNvPr id="0" name=""/>
        <dsp:cNvSpPr/>
      </dsp:nvSpPr>
      <dsp:spPr>
        <a:xfrm>
          <a:off x="1558343" y="322597"/>
          <a:ext cx="1324347" cy="1324347"/>
        </a:xfrm>
        <a:prstGeom prst="roundRect">
          <a:avLst/>
        </a:prstGeom>
        <a:solidFill>
          <a:srgbClr val="C00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b="1" kern="1200" dirty="0" smtClean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助航</a:t>
          </a:r>
          <a:endParaRPr lang="en-US" altLang="zh-CN" sz="2100" b="1" kern="1200" dirty="0" smtClean="0">
            <a:solidFill>
              <a:sysClr val="window" lastClr="FFFFFF"/>
            </a:solidFill>
            <a:latin typeface="微软雅黑"/>
            <a:ea typeface="微软雅黑"/>
            <a:cs typeface="+mn-cs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b="1" kern="1200" dirty="0" smtClean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系列</a:t>
          </a:r>
          <a:endParaRPr lang="zh-CN" altLang="en-US" sz="2100" b="1" kern="1200" dirty="0">
            <a:solidFill>
              <a:sysClr val="window" lastClr="FFFFFF"/>
            </a:solidFill>
            <a:latin typeface="微软雅黑"/>
            <a:ea typeface="微软雅黑"/>
            <a:cs typeface="+mn-cs"/>
          </a:endParaRPr>
        </a:p>
      </dsp:txBody>
      <dsp:txXfrm>
        <a:off x="1622992" y="387246"/>
        <a:ext cx="1195049" cy="1195049"/>
      </dsp:txXfrm>
    </dsp:sp>
    <dsp:sp modelId="{2AC02AE2-A65C-4E1B-849C-F3297EEBBFEE}">
      <dsp:nvSpPr>
        <dsp:cNvPr id="0" name=""/>
        <dsp:cNvSpPr/>
      </dsp:nvSpPr>
      <dsp:spPr>
        <a:xfrm>
          <a:off x="2984563" y="322597"/>
          <a:ext cx="1324347" cy="1324347"/>
        </a:xfrm>
        <a:prstGeom prst="roundRect">
          <a:avLst/>
        </a:prstGeom>
        <a:solidFill>
          <a:srgbClr val="C00000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b="1" kern="1200" dirty="0" smtClean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助兴</a:t>
          </a:r>
          <a:endParaRPr lang="en-US" altLang="zh-CN" sz="2100" b="1" kern="1200" dirty="0" smtClean="0">
            <a:solidFill>
              <a:sysClr val="window" lastClr="FFFFFF"/>
            </a:solidFill>
            <a:latin typeface="微软雅黑"/>
            <a:ea typeface="微软雅黑"/>
            <a:cs typeface="+mn-cs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b="1" kern="1200" dirty="0" smtClean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系列</a:t>
          </a:r>
          <a:endParaRPr lang="zh-CN" altLang="en-US" sz="2100" b="1" kern="1200" dirty="0">
            <a:solidFill>
              <a:sysClr val="window" lastClr="FFFFFF"/>
            </a:solidFill>
            <a:latin typeface="微软雅黑"/>
            <a:ea typeface="微软雅黑"/>
            <a:cs typeface="+mn-cs"/>
          </a:endParaRPr>
        </a:p>
      </dsp:txBody>
      <dsp:txXfrm>
        <a:off x="3049212" y="387246"/>
        <a:ext cx="1195049" cy="1195049"/>
      </dsp:txXfrm>
    </dsp:sp>
    <dsp:sp modelId="{D9343DF5-5790-4452-B456-52DCE395D9D6}">
      <dsp:nvSpPr>
        <dsp:cNvPr id="0" name=""/>
        <dsp:cNvSpPr/>
      </dsp:nvSpPr>
      <dsp:spPr>
        <a:xfrm>
          <a:off x="1558343" y="1748818"/>
          <a:ext cx="1324347" cy="1324347"/>
        </a:xfrm>
        <a:prstGeom prst="roundRect">
          <a:avLst/>
        </a:prstGeom>
        <a:solidFill>
          <a:srgbClr val="C00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b="1" kern="1200" dirty="0" smtClean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助力</a:t>
          </a:r>
          <a:endParaRPr lang="en-US" altLang="zh-CN" sz="2100" b="1" kern="1200" dirty="0" smtClean="0">
            <a:solidFill>
              <a:sysClr val="window" lastClr="FFFFFF"/>
            </a:solidFill>
            <a:latin typeface="微软雅黑"/>
            <a:ea typeface="微软雅黑"/>
            <a:cs typeface="+mn-cs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b="1" kern="1200" dirty="0" smtClean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系列</a:t>
          </a:r>
          <a:endParaRPr lang="zh-CN" altLang="en-US" sz="2100" b="1" kern="1200" dirty="0">
            <a:solidFill>
              <a:sysClr val="window" lastClr="FFFFFF"/>
            </a:solidFill>
            <a:latin typeface="微软雅黑"/>
            <a:ea typeface="微软雅黑"/>
            <a:cs typeface="+mn-cs"/>
          </a:endParaRPr>
        </a:p>
      </dsp:txBody>
      <dsp:txXfrm>
        <a:off x="1622992" y="1813467"/>
        <a:ext cx="1195049" cy="1195049"/>
      </dsp:txXfrm>
    </dsp:sp>
    <dsp:sp modelId="{6AB867A5-7DEC-4E8C-B559-05619DE90E89}">
      <dsp:nvSpPr>
        <dsp:cNvPr id="0" name=""/>
        <dsp:cNvSpPr/>
      </dsp:nvSpPr>
      <dsp:spPr>
        <a:xfrm>
          <a:off x="2984563" y="1748818"/>
          <a:ext cx="1324347" cy="1324347"/>
        </a:xfrm>
        <a:prstGeom prst="roundRect">
          <a:avLst/>
        </a:prstGeom>
        <a:solidFill>
          <a:srgbClr val="C00000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b="1" kern="1200" dirty="0" smtClean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区域</a:t>
          </a:r>
          <a:endParaRPr lang="en-US" altLang="zh-CN" sz="2100" b="1" kern="1200" dirty="0" smtClean="0">
            <a:solidFill>
              <a:sysClr val="window" lastClr="FFFFFF"/>
            </a:solidFill>
            <a:latin typeface="微软雅黑"/>
            <a:ea typeface="微软雅黑"/>
            <a:cs typeface="+mn-cs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b="1" kern="1200" dirty="0" smtClean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产品</a:t>
          </a:r>
          <a:endParaRPr lang="zh-CN" altLang="en-US" sz="2100" b="1" kern="1200" dirty="0">
            <a:solidFill>
              <a:sysClr val="window" lastClr="FFFFFF"/>
            </a:solidFill>
            <a:latin typeface="微软雅黑"/>
            <a:ea typeface="微软雅黑"/>
            <a:cs typeface="+mn-cs"/>
          </a:endParaRPr>
        </a:p>
      </dsp:txBody>
      <dsp:txXfrm>
        <a:off x="3049212" y="1813467"/>
        <a:ext cx="1195049" cy="1195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BFCCF-BC9F-4583-8FBE-3377DF648B34}" type="datetimeFigureOut">
              <a:rPr lang="zh-CN" altLang="en-US" smtClean="0"/>
              <a:pPr/>
              <a:t>2018/6/7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415E8-D527-4874-B5D3-6AFC1AA92E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1958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F5D05-7081-426C-841D-75360E8D22E3}" type="datetimeFigureOut">
              <a:rPr lang="zh-CN" altLang="en-US" smtClean="0"/>
              <a:pPr/>
              <a:t>2018/6/7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32FA4-9430-4974-B680-E4BE94C6E5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035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38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05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852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09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746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684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640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588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788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pPr/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432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48084-3A39-684E-A6A4-E99DA4124CE0}" type="slidenum">
              <a:rPr kumimoji="1" lang="zh-CN" altLang="en-US" smtClean="0"/>
              <a:pPr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4464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pPr/>
              <a:t>29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432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>
                <a:solidFill>
                  <a:prstClr val="black"/>
                </a:solidFill>
              </a:rPr>
              <a:pPr/>
              <a:t>30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141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pPr/>
              <a:t>31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364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pPr/>
              <a:t>32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6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>
                <a:solidFill>
                  <a:prstClr val="black"/>
                </a:solidFill>
              </a:rPr>
              <a:pPr/>
              <a:t>33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141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pPr/>
              <a:t>34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5954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pPr/>
              <a:t>35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6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141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D5E53-1996-4A18-8378-BCF5C8046D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021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D5E53-1996-4A18-8378-BCF5C8046D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430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141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141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141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141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>
                <a:solidFill>
                  <a:prstClr val="black"/>
                </a:solidFill>
              </a:rPr>
              <a:pPr/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141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46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46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 userDrawn="1"/>
        </p:nvSpPr>
        <p:spPr>
          <a:xfrm>
            <a:off x="-7772" y="4811152"/>
            <a:ext cx="9151772" cy="326396"/>
          </a:xfrm>
          <a:custGeom>
            <a:avLst/>
            <a:gdLst>
              <a:gd name="connsiteX0" fmla="*/ 6442848 w 12885696"/>
              <a:gd name="connsiteY0" fmla="*/ 0 h 677930"/>
              <a:gd name="connsiteX1" fmla="*/ 12818477 w 12885696"/>
              <a:gd name="connsiteY1" fmla="*/ 656546 h 677930"/>
              <a:gd name="connsiteX2" fmla="*/ 12885696 w 12885696"/>
              <a:gd name="connsiteY2" fmla="*/ 677930 h 677930"/>
              <a:gd name="connsiteX3" fmla="*/ 0 w 12885696"/>
              <a:gd name="connsiteY3" fmla="*/ 677930 h 677930"/>
              <a:gd name="connsiteX4" fmla="*/ 67219 w 12885696"/>
              <a:gd name="connsiteY4" fmla="*/ 656546 h 677930"/>
              <a:gd name="connsiteX5" fmla="*/ 6442848 w 12885696"/>
              <a:gd name="connsiteY5" fmla="*/ 0 h 67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85696" h="677930">
                <a:moveTo>
                  <a:pt x="6442848" y="0"/>
                </a:moveTo>
                <a:cubicBezTo>
                  <a:pt x="9144779" y="0"/>
                  <a:pt x="11510983" y="262931"/>
                  <a:pt x="12818477" y="656546"/>
                </a:cubicBezTo>
                <a:lnTo>
                  <a:pt x="12885696" y="677930"/>
                </a:lnTo>
                <a:lnTo>
                  <a:pt x="0" y="677930"/>
                </a:lnTo>
                <a:lnTo>
                  <a:pt x="67219" y="656546"/>
                </a:lnTo>
                <a:cubicBezTo>
                  <a:pt x="1374713" y="262931"/>
                  <a:pt x="3740917" y="0"/>
                  <a:pt x="644284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49"/>
            <a:endParaRPr lang="zh-CN" alt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431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 userDrawn="1"/>
        </p:nvSpPr>
        <p:spPr>
          <a:xfrm flipH="1">
            <a:off x="205868" y="317303"/>
            <a:ext cx="372426" cy="418173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8" fmla="*/ 1071343 w 3171687"/>
              <a:gd name="connsiteY8" fmla="*/ 1901509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0" fmla="*/ 979903 w 3171687"/>
              <a:gd name="connsiteY0" fmla="*/ 259565 h 2069635"/>
              <a:gd name="connsiteX1" fmla="*/ 0 w 3171687"/>
              <a:gd name="connsiteY1" fmla="*/ 259565 h 2069635"/>
              <a:gd name="connsiteX2" fmla="*/ 0 w 3171687"/>
              <a:gd name="connsiteY2" fmla="*/ 0 h 2069635"/>
              <a:gd name="connsiteX3" fmla="*/ 3171687 w 3171687"/>
              <a:gd name="connsiteY3" fmla="*/ 0 h 2069635"/>
              <a:gd name="connsiteX4" fmla="*/ 3171687 w 3171687"/>
              <a:gd name="connsiteY4" fmla="*/ 2069635 h 2069635"/>
              <a:gd name="connsiteX5" fmla="*/ 0 w 3171687"/>
              <a:gd name="connsiteY5" fmla="*/ 2069635 h 2069635"/>
              <a:gd name="connsiteX6" fmla="*/ 0 w 3171687"/>
              <a:gd name="connsiteY6" fmla="*/ 1810069 h 2069635"/>
              <a:gd name="connsiteX0" fmla="*/ 0 w 3171687"/>
              <a:gd name="connsiteY0" fmla="*/ 259565 h 2069635"/>
              <a:gd name="connsiteX1" fmla="*/ 0 w 3171687"/>
              <a:gd name="connsiteY1" fmla="*/ 0 h 2069635"/>
              <a:gd name="connsiteX2" fmla="*/ 3171687 w 3171687"/>
              <a:gd name="connsiteY2" fmla="*/ 0 h 2069635"/>
              <a:gd name="connsiteX3" fmla="*/ 3171687 w 3171687"/>
              <a:gd name="connsiteY3" fmla="*/ 2069635 h 2069635"/>
              <a:gd name="connsiteX4" fmla="*/ 0 w 3171687"/>
              <a:gd name="connsiteY4" fmla="*/ 2069635 h 2069635"/>
              <a:gd name="connsiteX5" fmla="*/ 0 w 3171687"/>
              <a:gd name="connsiteY5" fmla="*/ 1810069 h 20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49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6" name="任意多边形 5"/>
          <p:cNvSpPr/>
          <p:nvPr userDrawn="1"/>
        </p:nvSpPr>
        <p:spPr>
          <a:xfrm flipH="1">
            <a:off x="319455" y="225089"/>
            <a:ext cx="372426" cy="332885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6" fmla="*/ 1104717 w 2253807"/>
              <a:gd name="connsiteY6" fmla="*/ 79151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0" fmla="*/ 0 w 2253807"/>
              <a:gd name="connsiteY0" fmla="*/ 700070 h 1262130"/>
              <a:gd name="connsiteX1" fmla="*/ 0 w 2253807"/>
              <a:gd name="connsiteY1" fmla="*/ 0 h 1262130"/>
              <a:gd name="connsiteX2" fmla="*/ 2253807 w 2253807"/>
              <a:gd name="connsiteY2" fmla="*/ 0 h 1262130"/>
              <a:gd name="connsiteX3" fmla="*/ 2253807 w 2253807"/>
              <a:gd name="connsiteY3" fmla="*/ 1262130 h 1262130"/>
              <a:gd name="connsiteX4" fmla="*/ 1013277 w 2253807"/>
              <a:gd name="connsiteY4" fmla="*/ 1262130 h 126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49"/>
            <a:endParaRPr lang="zh-CN" alt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8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75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 userDrawn="1"/>
        </p:nvSpPr>
        <p:spPr>
          <a:xfrm>
            <a:off x="-7772" y="4811152"/>
            <a:ext cx="9151772" cy="326396"/>
          </a:xfrm>
          <a:custGeom>
            <a:avLst/>
            <a:gdLst>
              <a:gd name="connsiteX0" fmla="*/ 6442848 w 12885696"/>
              <a:gd name="connsiteY0" fmla="*/ 0 h 677930"/>
              <a:gd name="connsiteX1" fmla="*/ 12818477 w 12885696"/>
              <a:gd name="connsiteY1" fmla="*/ 656546 h 677930"/>
              <a:gd name="connsiteX2" fmla="*/ 12885696 w 12885696"/>
              <a:gd name="connsiteY2" fmla="*/ 677930 h 677930"/>
              <a:gd name="connsiteX3" fmla="*/ 0 w 12885696"/>
              <a:gd name="connsiteY3" fmla="*/ 677930 h 677930"/>
              <a:gd name="connsiteX4" fmla="*/ 67219 w 12885696"/>
              <a:gd name="connsiteY4" fmla="*/ 656546 h 677930"/>
              <a:gd name="connsiteX5" fmla="*/ 6442848 w 12885696"/>
              <a:gd name="connsiteY5" fmla="*/ 0 h 67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85696" h="677930">
                <a:moveTo>
                  <a:pt x="6442848" y="0"/>
                </a:moveTo>
                <a:cubicBezTo>
                  <a:pt x="9144779" y="0"/>
                  <a:pt x="11510983" y="262931"/>
                  <a:pt x="12818477" y="656546"/>
                </a:cubicBezTo>
                <a:lnTo>
                  <a:pt x="12885696" y="677930"/>
                </a:lnTo>
                <a:lnTo>
                  <a:pt x="0" y="677930"/>
                </a:lnTo>
                <a:lnTo>
                  <a:pt x="67219" y="656546"/>
                </a:lnTo>
                <a:cubicBezTo>
                  <a:pt x="1374713" y="262931"/>
                  <a:pt x="3740917" y="0"/>
                  <a:pt x="644284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44208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31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 userDrawn="1"/>
        </p:nvSpPr>
        <p:spPr>
          <a:xfrm flipH="1">
            <a:off x="205868" y="317303"/>
            <a:ext cx="372426" cy="418173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8" fmla="*/ 1071343 w 3171687"/>
              <a:gd name="connsiteY8" fmla="*/ 1901509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0" fmla="*/ 979903 w 3171687"/>
              <a:gd name="connsiteY0" fmla="*/ 259565 h 2069635"/>
              <a:gd name="connsiteX1" fmla="*/ 0 w 3171687"/>
              <a:gd name="connsiteY1" fmla="*/ 259565 h 2069635"/>
              <a:gd name="connsiteX2" fmla="*/ 0 w 3171687"/>
              <a:gd name="connsiteY2" fmla="*/ 0 h 2069635"/>
              <a:gd name="connsiteX3" fmla="*/ 3171687 w 3171687"/>
              <a:gd name="connsiteY3" fmla="*/ 0 h 2069635"/>
              <a:gd name="connsiteX4" fmla="*/ 3171687 w 3171687"/>
              <a:gd name="connsiteY4" fmla="*/ 2069635 h 2069635"/>
              <a:gd name="connsiteX5" fmla="*/ 0 w 3171687"/>
              <a:gd name="connsiteY5" fmla="*/ 2069635 h 2069635"/>
              <a:gd name="connsiteX6" fmla="*/ 0 w 3171687"/>
              <a:gd name="connsiteY6" fmla="*/ 1810069 h 2069635"/>
              <a:gd name="connsiteX0" fmla="*/ 0 w 3171687"/>
              <a:gd name="connsiteY0" fmla="*/ 259565 h 2069635"/>
              <a:gd name="connsiteX1" fmla="*/ 0 w 3171687"/>
              <a:gd name="connsiteY1" fmla="*/ 0 h 2069635"/>
              <a:gd name="connsiteX2" fmla="*/ 3171687 w 3171687"/>
              <a:gd name="connsiteY2" fmla="*/ 0 h 2069635"/>
              <a:gd name="connsiteX3" fmla="*/ 3171687 w 3171687"/>
              <a:gd name="connsiteY3" fmla="*/ 2069635 h 2069635"/>
              <a:gd name="connsiteX4" fmla="*/ 0 w 3171687"/>
              <a:gd name="connsiteY4" fmla="*/ 2069635 h 2069635"/>
              <a:gd name="connsiteX5" fmla="*/ 0 w 3171687"/>
              <a:gd name="connsiteY5" fmla="*/ 1810069 h 20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任意多边形 5"/>
          <p:cNvSpPr/>
          <p:nvPr userDrawn="1"/>
        </p:nvSpPr>
        <p:spPr>
          <a:xfrm flipH="1">
            <a:off x="319455" y="225089"/>
            <a:ext cx="372426" cy="332885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6" fmla="*/ 1104717 w 2253807"/>
              <a:gd name="connsiteY6" fmla="*/ 79151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0" fmla="*/ 0 w 2253807"/>
              <a:gd name="connsiteY0" fmla="*/ 700070 h 1262130"/>
              <a:gd name="connsiteX1" fmla="*/ 0 w 2253807"/>
              <a:gd name="connsiteY1" fmla="*/ 0 h 1262130"/>
              <a:gd name="connsiteX2" fmla="*/ 2253807 w 2253807"/>
              <a:gd name="connsiteY2" fmla="*/ 0 h 1262130"/>
              <a:gd name="connsiteX3" fmla="*/ 2253807 w 2253807"/>
              <a:gd name="connsiteY3" fmla="*/ 1262130 h 1262130"/>
              <a:gd name="connsiteX4" fmla="*/ 1013277 w 2253807"/>
              <a:gd name="connsiteY4" fmla="*/ 1262130 h 126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937756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E187C7-FC4A-40D2-820A-DEE6495CC7DB}" type="datetimeFigureOut">
              <a:rPr lang="zh-CN" altLang="en-US"/>
              <a:pPr/>
              <a:t>2018/6/7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0B6F5-AB99-4620-B3D1-0ADC098AE0A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84C156-595D-4AB2-A1C4-A69919A9225E}" type="datetimeFigureOut">
              <a:rPr lang="zh-CN" altLang="en-US"/>
              <a:pPr/>
              <a:t>2018/6/7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456BD-62D4-49FC-8EDE-F76FF109241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4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8D44CF-357E-4D08-850D-26CCF88E5821}" type="datetimeFigureOut">
              <a:rPr lang="zh-CN" altLang="en-US"/>
              <a:pPr/>
              <a:t>2018/6/7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AB53F-59B5-4D72-9239-0387AB27F90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324F0E-26B5-442B-97BA-6F0B6A949317}" type="datetimeFigureOut">
              <a:rPr lang="zh-CN" altLang="en-US"/>
              <a:pPr/>
              <a:t>2018/6/7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04596-B09E-4939-B017-151626E6DD6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 userDrawn="1"/>
        </p:nvSpPr>
        <p:spPr>
          <a:xfrm>
            <a:off x="-7772" y="4811152"/>
            <a:ext cx="9151772" cy="326396"/>
          </a:xfrm>
          <a:custGeom>
            <a:avLst/>
            <a:gdLst>
              <a:gd name="connsiteX0" fmla="*/ 6442848 w 12885696"/>
              <a:gd name="connsiteY0" fmla="*/ 0 h 677930"/>
              <a:gd name="connsiteX1" fmla="*/ 12818477 w 12885696"/>
              <a:gd name="connsiteY1" fmla="*/ 656546 h 677930"/>
              <a:gd name="connsiteX2" fmla="*/ 12885696 w 12885696"/>
              <a:gd name="connsiteY2" fmla="*/ 677930 h 677930"/>
              <a:gd name="connsiteX3" fmla="*/ 0 w 12885696"/>
              <a:gd name="connsiteY3" fmla="*/ 677930 h 677930"/>
              <a:gd name="connsiteX4" fmla="*/ 67219 w 12885696"/>
              <a:gd name="connsiteY4" fmla="*/ 656546 h 677930"/>
              <a:gd name="connsiteX5" fmla="*/ 6442848 w 12885696"/>
              <a:gd name="connsiteY5" fmla="*/ 0 h 67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85696" h="677930">
                <a:moveTo>
                  <a:pt x="6442848" y="0"/>
                </a:moveTo>
                <a:cubicBezTo>
                  <a:pt x="9144779" y="0"/>
                  <a:pt x="11510983" y="262931"/>
                  <a:pt x="12818477" y="656546"/>
                </a:cubicBezTo>
                <a:lnTo>
                  <a:pt x="12885696" y="677930"/>
                </a:lnTo>
                <a:lnTo>
                  <a:pt x="0" y="677930"/>
                </a:lnTo>
                <a:lnTo>
                  <a:pt x="67219" y="656546"/>
                </a:lnTo>
                <a:cubicBezTo>
                  <a:pt x="1374713" y="262931"/>
                  <a:pt x="3740917" y="0"/>
                  <a:pt x="644284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9" rIns="68562" bIns="34289" rtlCol="0" anchor="ctr"/>
          <a:lstStyle/>
          <a:p>
            <a:pPr algn="ctr" defTabSz="685545"/>
            <a:endParaRPr lang="zh-CN" alt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4315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DCB4BD-C1A1-4696-B1A2-6A567BE95B22}" type="datetimeFigureOut">
              <a:rPr lang="zh-CN" altLang="en-US"/>
              <a:pPr/>
              <a:t>2018/6/7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17999-9822-4D03-B811-EDC6CB2129E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9A1EE8-B3F2-4E52-9E35-360A0C88EACA}" type="datetimeFigureOut">
              <a:rPr lang="zh-CN" altLang="en-US"/>
              <a:pPr/>
              <a:t>2018/6/7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6F67D-B051-4997-B461-7AFAB98DF09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B585D1-0A5A-4229-BEC0-5B431D42C006}" type="datetimeFigureOut">
              <a:rPr lang="zh-CN" altLang="en-US"/>
              <a:pPr/>
              <a:t>2018/6/7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C2735-3317-449B-9CE7-CB3134688F5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9F88A3-5A49-4A41-8068-B88BE88680EB}" type="datetimeFigureOut">
              <a:rPr lang="zh-CN" altLang="en-US"/>
              <a:pPr/>
              <a:t>2018/6/7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CCC51-B3C4-46B2-A02A-35DA97DFE02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96A1E0-D1BF-4A8F-9212-AC358B7B33FA}" type="datetimeFigureOut">
              <a:rPr lang="zh-CN" altLang="en-US"/>
              <a:pPr/>
              <a:t>2018/6/7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A43CA-7A10-4160-A7E5-BE1909061A1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6DF8E0-3E38-426A-A88A-219697B2438F}" type="datetimeFigureOut">
              <a:rPr lang="zh-CN" altLang="en-US"/>
              <a:pPr/>
              <a:t>2018/6/7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4BEC3-2C30-45B2-A8E9-82DA60DDB46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DFC586-B5D1-4046-BE85-864DB63FB508}" type="datetimeFigureOut">
              <a:rPr lang="zh-CN" altLang="en-US"/>
              <a:pPr/>
              <a:t>2018/6/7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2EA67-D883-4C78-84ED-E53B3039528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86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 userDrawn="1"/>
        </p:nvSpPr>
        <p:spPr>
          <a:xfrm>
            <a:off x="-7772" y="4811152"/>
            <a:ext cx="9151772" cy="326396"/>
          </a:xfrm>
          <a:custGeom>
            <a:avLst/>
            <a:gdLst>
              <a:gd name="connsiteX0" fmla="*/ 6442848 w 12885696"/>
              <a:gd name="connsiteY0" fmla="*/ 0 h 677930"/>
              <a:gd name="connsiteX1" fmla="*/ 12818477 w 12885696"/>
              <a:gd name="connsiteY1" fmla="*/ 656546 h 677930"/>
              <a:gd name="connsiteX2" fmla="*/ 12885696 w 12885696"/>
              <a:gd name="connsiteY2" fmla="*/ 677930 h 677930"/>
              <a:gd name="connsiteX3" fmla="*/ 0 w 12885696"/>
              <a:gd name="connsiteY3" fmla="*/ 677930 h 677930"/>
              <a:gd name="connsiteX4" fmla="*/ 67219 w 12885696"/>
              <a:gd name="connsiteY4" fmla="*/ 656546 h 677930"/>
              <a:gd name="connsiteX5" fmla="*/ 6442848 w 12885696"/>
              <a:gd name="connsiteY5" fmla="*/ 0 h 67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85696" h="677930">
                <a:moveTo>
                  <a:pt x="6442848" y="0"/>
                </a:moveTo>
                <a:cubicBezTo>
                  <a:pt x="9144779" y="0"/>
                  <a:pt x="11510983" y="262931"/>
                  <a:pt x="12818477" y="656546"/>
                </a:cubicBezTo>
                <a:lnTo>
                  <a:pt x="12885696" y="677930"/>
                </a:lnTo>
                <a:lnTo>
                  <a:pt x="0" y="677930"/>
                </a:lnTo>
                <a:lnTo>
                  <a:pt x="67219" y="656546"/>
                </a:lnTo>
                <a:cubicBezTo>
                  <a:pt x="1374713" y="262931"/>
                  <a:pt x="3740917" y="0"/>
                  <a:pt x="644284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zh-CN" alt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0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315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5"/>
          <p:cNvSpPr txBox="1"/>
          <p:nvPr userDrawn="1"/>
        </p:nvSpPr>
        <p:spPr>
          <a:xfrm>
            <a:off x="8780768" y="4855571"/>
            <a:ext cx="297007" cy="221197"/>
          </a:xfrm>
          <a:prstGeom prst="rect">
            <a:avLst/>
          </a:prstGeom>
          <a:noFill/>
        </p:spPr>
        <p:txBody>
          <a:bodyPr wrap="square" lIns="51411" tIns="25709" rIns="51411" bIns="25709" rtlCol="0" anchor="ctr">
            <a:spAutoFit/>
          </a:bodyPr>
          <a:lstStyle/>
          <a:p>
            <a:pPr algn="ctr"/>
            <a:fld id="{2EEF1883-7A0E-4F66-9932-E581691AD397}" type="slidenum">
              <a:rPr lang="zh-CN" altLang="en-US" sz="1100" smtClean="0">
                <a:solidFill>
                  <a:srgbClr val="1F1F1F">
                    <a:lumMod val="50000"/>
                    <a:lumOff val="50000"/>
                  </a:srgbClr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100" dirty="0" smtClean="0">
                <a:solidFill>
                  <a:srgbClr val="1F1F1F">
                    <a:lumMod val="50000"/>
                    <a:lumOff val="50000"/>
                  </a:srgbClr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100" dirty="0">
              <a:solidFill>
                <a:srgbClr val="1F1F1F">
                  <a:lumMod val="50000"/>
                  <a:lumOff val="50000"/>
                </a:srgbClr>
              </a:solidFill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任意多边形 4"/>
          <p:cNvSpPr/>
          <p:nvPr userDrawn="1"/>
        </p:nvSpPr>
        <p:spPr>
          <a:xfrm flipH="1">
            <a:off x="205868" y="317303"/>
            <a:ext cx="372426" cy="418173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8" fmla="*/ 1071343 w 3171687"/>
              <a:gd name="connsiteY8" fmla="*/ 1901509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0" fmla="*/ 979903 w 3171687"/>
              <a:gd name="connsiteY0" fmla="*/ 259565 h 2069635"/>
              <a:gd name="connsiteX1" fmla="*/ 0 w 3171687"/>
              <a:gd name="connsiteY1" fmla="*/ 259565 h 2069635"/>
              <a:gd name="connsiteX2" fmla="*/ 0 w 3171687"/>
              <a:gd name="connsiteY2" fmla="*/ 0 h 2069635"/>
              <a:gd name="connsiteX3" fmla="*/ 3171687 w 3171687"/>
              <a:gd name="connsiteY3" fmla="*/ 0 h 2069635"/>
              <a:gd name="connsiteX4" fmla="*/ 3171687 w 3171687"/>
              <a:gd name="connsiteY4" fmla="*/ 2069635 h 2069635"/>
              <a:gd name="connsiteX5" fmla="*/ 0 w 3171687"/>
              <a:gd name="connsiteY5" fmla="*/ 2069635 h 2069635"/>
              <a:gd name="connsiteX6" fmla="*/ 0 w 3171687"/>
              <a:gd name="connsiteY6" fmla="*/ 1810069 h 2069635"/>
              <a:gd name="connsiteX0" fmla="*/ 0 w 3171687"/>
              <a:gd name="connsiteY0" fmla="*/ 259565 h 2069635"/>
              <a:gd name="connsiteX1" fmla="*/ 0 w 3171687"/>
              <a:gd name="connsiteY1" fmla="*/ 0 h 2069635"/>
              <a:gd name="connsiteX2" fmla="*/ 3171687 w 3171687"/>
              <a:gd name="connsiteY2" fmla="*/ 0 h 2069635"/>
              <a:gd name="connsiteX3" fmla="*/ 3171687 w 3171687"/>
              <a:gd name="connsiteY3" fmla="*/ 2069635 h 2069635"/>
              <a:gd name="connsiteX4" fmla="*/ 0 w 3171687"/>
              <a:gd name="connsiteY4" fmla="*/ 2069635 h 2069635"/>
              <a:gd name="connsiteX5" fmla="*/ 0 w 3171687"/>
              <a:gd name="connsiteY5" fmla="*/ 1810069 h 20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zh-CN" altLang="en-US" sz="1400" dirty="0">
              <a:solidFill>
                <a:srgbClr val="FFFFFF"/>
              </a:solidFill>
            </a:endParaRPr>
          </a:p>
        </p:txBody>
      </p:sp>
      <p:sp>
        <p:nvSpPr>
          <p:cNvPr id="6" name="任意多边形 5"/>
          <p:cNvSpPr/>
          <p:nvPr userDrawn="1"/>
        </p:nvSpPr>
        <p:spPr>
          <a:xfrm flipH="1">
            <a:off x="319455" y="225100"/>
            <a:ext cx="372426" cy="332885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6" fmla="*/ 1104717 w 2253807"/>
              <a:gd name="connsiteY6" fmla="*/ 79151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0" fmla="*/ 0 w 2253807"/>
              <a:gd name="connsiteY0" fmla="*/ 700070 h 1262130"/>
              <a:gd name="connsiteX1" fmla="*/ 0 w 2253807"/>
              <a:gd name="connsiteY1" fmla="*/ 0 h 1262130"/>
              <a:gd name="connsiteX2" fmla="*/ 2253807 w 2253807"/>
              <a:gd name="connsiteY2" fmla="*/ 0 h 1262130"/>
              <a:gd name="connsiteX3" fmla="*/ 2253807 w 2253807"/>
              <a:gd name="connsiteY3" fmla="*/ 1262130 h 1262130"/>
              <a:gd name="connsiteX4" fmla="*/ 1013277 w 2253807"/>
              <a:gd name="connsiteY4" fmla="*/ 1262130 h 126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zh-CN" altLang="en-US" sz="1400" dirty="0">
              <a:solidFill>
                <a:srgbClr val="FFFFFF"/>
              </a:solidFill>
            </a:endParaRPr>
          </a:p>
        </p:txBody>
      </p:sp>
      <p:sp>
        <p:nvSpPr>
          <p:cNvPr id="10" name="任意多边形 9"/>
          <p:cNvSpPr/>
          <p:nvPr userDrawn="1"/>
        </p:nvSpPr>
        <p:spPr>
          <a:xfrm flipH="1">
            <a:off x="8780767" y="4836795"/>
            <a:ext cx="297007" cy="257836"/>
          </a:xfrm>
          <a:custGeom>
            <a:avLst/>
            <a:gdLst>
              <a:gd name="connsiteX0" fmla="*/ 0 w 2463662"/>
              <a:gd name="connsiteY0" fmla="*/ 0 h 1478645"/>
              <a:gd name="connsiteX1" fmla="*/ 877819 w 2463662"/>
              <a:gd name="connsiteY1" fmla="*/ 0 h 1478645"/>
              <a:gd name="connsiteX2" fmla="*/ 877819 w 2463662"/>
              <a:gd name="connsiteY2" fmla="*/ 1105159 h 1478645"/>
              <a:gd name="connsiteX3" fmla="*/ 2463662 w 2463662"/>
              <a:gd name="connsiteY3" fmla="*/ 1105159 h 1478645"/>
              <a:gd name="connsiteX4" fmla="*/ 2463662 w 2463662"/>
              <a:gd name="connsiteY4" fmla="*/ 1478645 h 1478645"/>
              <a:gd name="connsiteX5" fmla="*/ 0 w 2463662"/>
              <a:gd name="connsiteY5" fmla="*/ 1478645 h 1478645"/>
              <a:gd name="connsiteX6" fmla="*/ 0 w 2463662"/>
              <a:gd name="connsiteY6" fmla="*/ 0 h 1478645"/>
              <a:gd name="connsiteX0" fmla="*/ 877819 w 2463662"/>
              <a:gd name="connsiteY0" fmla="*/ 1105159 h 1478645"/>
              <a:gd name="connsiteX1" fmla="*/ 2463662 w 2463662"/>
              <a:gd name="connsiteY1" fmla="*/ 1105159 h 1478645"/>
              <a:gd name="connsiteX2" fmla="*/ 2463662 w 2463662"/>
              <a:gd name="connsiteY2" fmla="*/ 1478645 h 1478645"/>
              <a:gd name="connsiteX3" fmla="*/ 0 w 2463662"/>
              <a:gd name="connsiteY3" fmla="*/ 1478645 h 1478645"/>
              <a:gd name="connsiteX4" fmla="*/ 0 w 2463662"/>
              <a:gd name="connsiteY4" fmla="*/ 0 h 1478645"/>
              <a:gd name="connsiteX5" fmla="*/ 877819 w 2463662"/>
              <a:gd name="connsiteY5" fmla="*/ 0 h 1478645"/>
              <a:gd name="connsiteX6" fmla="*/ 969259 w 2463662"/>
              <a:gd name="connsiteY6" fmla="*/ 1196599 h 1478645"/>
              <a:gd name="connsiteX0" fmla="*/ 877819 w 2463662"/>
              <a:gd name="connsiteY0" fmla="*/ 1105159 h 1478645"/>
              <a:gd name="connsiteX1" fmla="*/ 2463662 w 2463662"/>
              <a:gd name="connsiteY1" fmla="*/ 1105159 h 1478645"/>
              <a:gd name="connsiteX2" fmla="*/ 2463662 w 2463662"/>
              <a:gd name="connsiteY2" fmla="*/ 1478645 h 1478645"/>
              <a:gd name="connsiteX3" fmla="*/ 0 w 2463662"/>
              <a:gd name="connsiteY3" fmla="*/ 1478645 h 1478645"/>
              <a:gd name="connsiteX4" fmla="*/ 0 w 2463662"/>
              <a:gd name="connsiteY4" fmla="*/ 0 h 1478645"/>
              <a:gd name="connsiteX5" fmla="*/ 877819 w 2463662"/>
              <a:gd name="connsiteY5" fmla="*/ 0 h 1478645"/>
              <a:gd name="connsiteX0" fmla="*/ 2463662 w 2463662"/>
              <a:gd name="connsiteY0" fmla="*/ 1105159 h 1478645"/>
              <a:gd name="connsiteX1" fmla="*/ 2463662 w 2463662"/>
              <a:gd name="connsiteY1" fmla="*/ 1478645 h 1478645"/>
              <a:gd name="connsiteX2" fmla="*/ 0 w 2463662"/>
              <a:gd name="connsiteY2" fmla="*/ 1478645 h 1478645"/>
              <a:gd name="connsiteX3" fmla="*/ 0 w 2463662"/>
              <a:gd name="connsiteY3" fmla="*/ 0 h 1478645"/>
              <a:gd name="connsiteX4" fmla="*/ 877819 w 2463662"/>
              <a:gd name="connsiteY4" fmla="*/ 0 h 147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3662" h="1478645">
                <a:moveTo>
                  <a:pt x="2463662" y="1105159"/>
                </a:moveTo>
                <a:lnTo>
                  <a:pt x="2463662" y="1478645"/>
                </a:lnTo>
                <a:lnTo>
                  <a:pt x="0" y="1478645"/>
                </a:lnTo>
                <a:lnTo>
                  <a:pt x="0" y="0"/>
                </a:lnTo>
                <a:lnTo>
                  <a:pt x="877819" y="0"/>
                </a:lnTo>
              </a:path>
            </a:pathLst>
          </a:custGeom>
          <a:noFill/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18" tIns="45709" rIns="91418" bIns="45709" rtlCol="0" anchor="ctr">
            <a:noAutofit/>
          </a:bodyPr>
          <a:lstStyle/>
          <a:p>
            <a:pPr algn="ctr"/>
            <a:endParaRPr lang="zh-CN" alt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359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8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1FDA-8AD7-41A1-A0AC-B73BFC6DE2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7145-FF81-4AC9-98EB-2A48FA1E94C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73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1FDA-8AD7-41A1-A0AC-B73BFC6DE2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7145-FF81-4AC9-98EB-2A48FA1E94C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0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1FDA-8AD7-41A1-A0AC-B73BFC6DE2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7145-FF81-4AC9-98EB-2A48FA1E94C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79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1FDA-8AD7-41A1-A0AC-B73BFC6DE2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7145-FF81-4AC9-98EB-2A48FA1E94C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85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1FDA-8AD7-41A1-A0AC-B73BFC6DE2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7145-FF81-4AC9-98EB-2A48FA1E94C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9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1FDA-8AD7-41A1-A0AC-B73BFC6DE2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7145-FF81-4AC9-98EB-2A48FA1E94C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48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1FDA-8AD7-41A1-A0AC-B73BFC6DE2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7145-FF81-4AC9-98EB-2A48FA1E94C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99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1FDA-8AD7-41A1-A0AC-B73BFC6DE2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7145-FF81-4AC9-98EB-2A48FA1E94C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1FDA-8AD7-41A1-A0AC-B73BFC6DE2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7145-FF81-4AC9-98EB-2A48FA1E94C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65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1FDA-8AD7-41A1-A0AC-B73BFC6DE2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7145-FF81-4AC9-98EB-2A48FA1E94C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8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86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1FDA-8AD7-41A1-A0AC-B73BFC6DE2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7145-FF81-4AC9-98EB-2A48FA1E94C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05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1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 userDrawn="1"/>
        </p:nvSpPr>
        <p:spPr>
          <a:xfrm flipH="1">
            <a:off x="205868" y="317303"/>
            <a:ext cx="372426" cy="418173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8" fmla="*/ 1071343 w 3171687"/>
              <a:gd name="connsiteY8" fmla="*/ 1901509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0" fmla="*/ 979903 w 3171687"/>
              <a:gd name="connsiteY0" fmla="*/ 259565 h 2069635"/>
              <a:gd name="connsiteX1" fmla="*/ 0 w 3171687"/>
              <a:gd name="connsiteY1" fmla="*/ 259565 h 2069635"/>
              <a:gd name="connsiteX2" fmla="*/ 0 w 3171687"/>
              <a:gd name="connsiteY2" fmla="*/ 0 h 2069635"/>
              <a:gd name="connsiteX3" fmla="*/ 3171687 w 3171687"/>
              <a:gd name="connsiteY3" fmla="*/ 0 h 2069635"/>
              <a:gd name="connsiteX4" fmla="*/ 3171687 w 3171687"/>
              <a:gd name="connsiteY4" fmla="*/ 2069635 h 2069635"/>
              <a:gd name="connsiteX5" fmla="*/ 0 w 3171687"/>
              <a:gd name="connsiteY5" fmla="*/ 2069635 h 2069635"/>
              <a:gd name="connsiteX6" fmla="*/ 0 w 3171687"/>
              <a:gd name="connsiteY6" fmla="*/ 1810069 h 2069635"/>
              <a:gd name="connsiteX0" fmla="*/ 0 w 3171687"/>
              <a:gd name="connsiteY0" fmla="*/ 259565 h 2069635"/>
              <a:gd name="connsiteX1" fmla="*/ 0 w 3171687"/>
              <a:gd name="connsiteY1" fmla="*/ 0 h 2069635"/>
              <a:gd name="connsiteX2" fmla="*/ 3171687 w 3171687"/>
              <a:gd name="connsiteY2" fmla="*/ 0 h 2069635"/>
              <a:gd name="connsiteX3" fmla="*/ 3171687 w 3171687"/>
              <a:gd name="connsiteY3" fmla="*/ 2069635 h 2069635"/>
              <a:gd name="connsiteX4" fmla="*/ 0 w 3171687"/>
              <a:gd name="connsiteY4" fmla="*/ 2069635 h 2069635"/>
              <a:gd name="connsiteX5" fmla="*/ 0 w 3171687"/>
              <a:gd name="connsiteY5" fmla="*/ 1810069 h 20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681"/>
            <a:endParaRPr lang="zh-CN" altLang="en-US" sz="1400" dirty="0">
              <a:solidFill>
                <a:srgbClr val="FFFFFF"/>
              </a:solidFill>
            </a:endParaRPr>
          </a:p>
        </p:txBody>
      </p:sp>
      <p:sp>
        <p:nvSpPr>
          <p:cNvPr id="6" name="任意多边形 5"/>
          <p:cNvSpPr/>
          <p:nvPr userDrawn="1"/>
        </p:nvSpPr>
        <p:spPr>
          <a:xfrm flipH="1">
            <a:off x="319455" y="225093"/>
            <a:ext cx="372426" cy="332885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6" fmla="*/ 1104717 w 2253807"/>
              <a:gd name="connsiteY6" fmla="*/ 79151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0" fmla="*/ 0 w 2253807"/>
              <a:gd name="connsiteY0" fmla="*/ 700070 h 1262130"/>
              <a:gd name="connsiteX1" fmla="*/ 0 w 2253807"/>
              <a:gd name="connsiteY1" fmla="*/ 0 h 1262130"/>
              <a:gd name="connsiteX2" fmla="*/ 2253807 w 2253807"/>
              <a:gd name="connsiteY2" fmla="*/ 0 h 1262130"/>
              <a:gd name="connsiteX3" fmla="*/ 2253807 w 2253807"/>
              <a:gd name="connsiteY3" fmla="*/ 1262130 h 1262130"/>
              <a:gd name="connsiteX4" fmla="*/ 1013277 w 2253807"/>
              <a:gd name="connsiteY4" fmla="*/ 1262130 h 126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681"/>
            <a:endParaRPr lang="zh-CN" alt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8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1FDA-8AD7-41A1-A0AC-B73BFC6DE2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7145-FF81-4AC9-98EB-2A48FA1E94C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73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1FDA-8AD7-41A1-A0AC-B73BFC6DE2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7145-FF81-4AC9-98EB-2A48FA1E94C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0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1FDA-8AD7-41A1-A0AC-B73BFC6DE2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7145-FF81-4AC9-98EB-2A48FA1E94C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79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1FDA-8AD7-41A1-A0AC-B73BFC6DE2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7145-FF81-4AC9-98EB-2A48FA1E94C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85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1FDA-8AD7-41A1-A0AC-B73BFC6DE2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7145-FF81-4AC9-98EB-2A48FA1E94C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9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1FDA-8AD7-41A1-A0AC-B73BFC6DE2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7145-FF81-4AC9-98EB-2A48FA1E94C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48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1FDA-8AD7-41A1-A0AC-B73BFC6DE2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7145-FF81-4AC9-98EB-2A48FA1E94C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99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 userDrawn="1"/>
        </p:nvSpPr>
        <p:spPr>
          <a:xfrm>
            <a:off x="-7772" y="4811152"/>
            <a:ext cx="9151772" cy="326396"/>
          </a:xfrm>
          <a:custGeom>
            <a:avLst/>
            <a:gdLst>
              <a:gd name="connsiteX0" fmla="*/ 6442848 w 12885696"/>
              <a:gd name="connsiteY0" fmla="*/ 0 h 677930"/>
              <a:gd name="connsiteX1" fmla="*/ 12818477 w 12885696"/>
              <a:gd name="connsiteY1" fmla="*/ 656546 h 677930"/>
              <a:gd name="connsiteX2" fmla="*/ 12885696 w 12885696"/>
              <a:gd name="connsiteY2" fmla="*/ 677930 h 677930"/>
              <a:gd name="connsiteX3" fmla="*/ 0 w 12885696"/>
              <a:gd name="connsiteY3" fmla="*/ 677930 h 677930"/>
              <a:gd name="connsiteX4" fmla="*/ 67219 w 12885696"/>
              <a:gd name="connsiteY4" fmla="*/ 656546 h 677930"/>
              <a:gd name="connsiteX5" fmla="*/ 6442848 w 12885696"/>
              <a:gd name="connsiteY5" fmla="*/ 0 h 67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85696" h="677930">
                <a:moveTo>
                  <a:pt x="6442848" y="0"/>
                </a:moveTo>
                <a:cubicBezTo>
                  <a:pt x="9144779" y="0"/>
                  <a:pt x="11510983" y="262931"/>
                  <a:pt x="12818477" y="656546"/>
                </a:cubicBezTo>
                <a:lnTo>
                  <a:pt x="12885696" y="677930"/>
                </a:lnTo>
                <a:lnTo>
                  <a:pt x="0" y="677930"/>
                </a:lnTo>
                <a:lnTo>
                  <a:pt x="67219" y="656546"/>
                </a:lnTo>
                <a:cubicBezTo>
                  <a:pt x="1374713" y="262931"/>
                  <a:pt x="3740917" y="0"/>
                  <a:pt x="644284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230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315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1FDA-8AD7-41A1-A0AC-B73BFC6DE2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7145-FF81-4AC9-98EB-2A48FA1E94C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1FDA-8AD7-41A1-A0AC-B73BFC6DE2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7145-FF81-4AC9-98EB-2A48FA1E94C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65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1FDA-8AD7-41A1-A0AC-B73BFC6DE2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7145-FF81-4AC9-98EB-2A48FA1E94C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8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1FDA-8AD7-41A1-A0AC-B73BFC6DE2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7145-FF81-4AC9-98EB-2A48FA1E94C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05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5"/>
          <p:cNvSpPr txBox="1"/>
          <p:nvPr userDrawn="1"/>
        </p:nvSpPr>
        <p:spPr>
          <a:xfrm>
            <a:off x="8780768" y="4855571"/>
            <a:ext cx="297007" cy="221197"/>
          </a:xfrm>
          <a:prstGeom prst="rect">
            <a:avLst/>
          </a:prstGeom>
          <a:noFill/>
        </p:spPr>
        <p:txBody>
          <a:bodyPr wrap="square" lIns="51411" tIns="25709" rIns="51411" bIns="25709" rtlCol="0" anchor="ctr">
            <a:spAutoFit/>
          </a:bodyPr>
          <a:lstStyle/>
          <a:p>
            <a:pPr algn="ctr"/>
            <a:fld id="{2EEF1883-7A0E-4F66-9932-E581691AD397}" type="slidenum">
              <a:rPr lang="zh-CN" altLang="en-US" sz="11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100" b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任意多边形 4"/>
          <p:cNvSpPr/>
          <p:nvPr userDrawn="1"/>
        </p:nvSpPr>
        <p:spPr>
          <a:xfrm flipH="1">
            <a:off x="205868" y="317303"/>
            <a:ext cx="372426" cy="418173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8" fmla="*/ 1071343 w 3171687"/>
              <a:gd name="connsiteY8" fmla="*/ 1901509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0" fmla="*/ 979903 w 3171687"/>
              <a:gd name="connsiteY0" fmla="*/ 259565 h 2069635"/>
              <a:gd name="connsiteX1" fmla="*/ 0 w 3171687"/>
              <a:gd name="connsiteY1" fmla="*/ 259565 h 2069635"/>
              <a:gd name="connsiteX2" fmla="*/ 0 w 3171687"/>
              <a:gd name="connsiteY2" fmla="*/ 0 h 2069635"/>
              <a:gd name="connsiteX3" fmla="*/ 3171687 w 3171687"/>
              <a:gd name="connsiteY3" fmla="*/ 0 h 2069635"/>
              <a:gd name="connsiteX4" fmla="*/ 3171687 w 3171687"/>
              <a:gd name="connsiteY4" fmla="*/ 2069635 h 2069635"/>
              <a:gd name="connsiteX5" fmla="*/ 0 w 3171687"/>
              <a:gd name="connsiteY5" fmla="*/ 2069635 h 2069635"/>
              <a:gd name="connsiteX6" fmla="*/ 0 w 3171687"/>
              <a:gd name="connsiteY6" fmla="*/ 1810069 h 2069635"/>
              <a:gd name="connsiteX0" fmla="*/ 0 w 3171687"/>
              <a:gd name="connsiteY0" fmla="*/ 259565 h 2069635"/>
              <a:gd name="connsiteX1" fmla="*/ 0 w 3171687"/>
              <a:gd name="connsiteY1" fmla="*/ 0 h 2069635"/>
              <a:gd name="connsiteX2" fmla="*/ 3171687 w 3171687"/>
              <a:gd name="connsiteY2" fmla="*/ 0 h 2069635"/>
              <a:gd name="connsiteX3" fmla="*/ 3171687 w 3171687"/>
              <a:gd name="connsiteY3" fmla="*/ 2069635 h 2069635"/>
              <a:gd name="connsiteX4" fmla="*/ 0 w 3171687"/>
              <a:gd name="connsiteY4" fmla="*/ 2069635 h 2069635"/>
              <a:gd name="connsiteX5" fmla="*/ 0 w 3171687"/>
              <a:gd name="connsiteY5" fmla="*/ 1810069 h 20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zh-CN" altLang="en-US" sz="1400" dirty="0"/>
          </a:p>
        </p:txBody>
      </p:sp>
      <p:sp>
        <p:nvSpPr>
          <p:cNvPr id="6" name="任意多边形 5"/>
          <p:cNvSpPr/>
          <p:nvPr userDrawn="1"/>
        </p:nvSpPr>
        <p:spPr>
          <a:xfrm flipH="1">
            <a:off x="319455" y="225100"/>
            <a:ext cx="372426" cy="332885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6" fmla="*/ 1104717 w 2253807"/>
              <a:gd name="connsiteY6" fmla="*/ 79151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0" fmla="*/ 0 w 2253807"/>
              <a:gd name="connsiteY0" fmla="*/ 700070 h 1262130"/>
              <a:gd name="connsiteX1" fmla="*/ 0 w 2253807"/>
              <a:gd name="connsiteY1" fmla="*/ 0 h 1262130"/>
              <a:gd name="connsiteX2" fmla="*/ 2253807 w 2253807"/>
              <a:gd name="connsiteY2" fmla="*/ 0 h 1262130"/>
              <a:gd name="connsiteX3" fmla="*/ 2253807 w 2253807"/>
              <a:gd name="connsiteY3" fmla="*/ 1262130 h 1262130"/>
              <a:gd name="connsiteX4" fmla="*/ 1013277 w 2253807"/>
              <a:gd name="connsiteY4" fmla="*/ 1262130 h 126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zh-CN" altLang="en-US" sz="1400" dirty="0"/>
          </a:p>
        </p:txBody>
      </p:sp>
      <p:sp>
        <p:nvSpPr>
          <p:cNvPr id="10" name="任意多边形 9"/>
          <p:cNvSpPr/>
          <p:nvPr userDrawn="1"/>
        </p:nvSpPr>
        <p:spPr>
          <a:xfrm flipH="1">
            <a:off x="8780767" y="4836795"/>
            <a:ext cx="297007" cy="257836"/>
          </a:xfrm>
          <a:custGeom>
            <a:avLst/>
            <a:gdLst>
              <a:gd name="connsiteX0" fmla="*/ 0 w 2463662"/>
              <a:gd name="connsiteY0" fmla="*/ 0 h 1478645"/>
              <a:gd name="connsiteX1" fmla="*/ 877819 w 2463662"/>
              <a:gd name="connsiteY1" fmla="*/ 0 h 1478645"/>
              <a:gd name="connsiteX2" fmla="*/ 877819 w 2463662"/>
              <a:gd name="connsiteY2" fmla="*/ 1105159 h 1478645"/>
              <a:gd name="connsiteX3" fmla="*/ 2463662 w 2463662"/>
              <a:gd name="connsiteY3" fmla="*/ 1105159 h 1478645"/>
              <a:gd name="connsiteX4" fmla="*/ 2463662 w 2463662"/>
              <a:gd name="connsiteY4" fmla="*/ 1478645 h 1478645"/>
              <a:gd name="connsiteX5" fmla="*/ 0 w 2463662"/>
              <a:gd name="connsiteY5" fmla="*/ 1478645 h 1478645"/>
              <a:gd name="connsiteX6" fmla="*/ 0 w 2463662"/>
              <a:gd name="connsiteY6" fmla="*/ 0 h 1478645"/>
              <a:gd name="connsiteX0" fmla="*/ 877819 w 2463662"/>
              <a:gd name="connsiteY0" fmla="*/ 1105159 h 1478645"/>
              <a:gd name="connsiteX1" fmla="*/ 2463662 w 2463662"/>
              <a:gd name="connsiteY1" fmla="*/ 1105159 h 1478645"/>
              <a:gd name="connsiteX2" fmla="*/ 2463662 w 2463662"/>
              <a:gd name="connsiteY2" fmla="*/ 1478645 h 1478645"/>
              <a:gd name="connsiteX3" fmla="*/ 0 w 2463662"/>
              <a:gd name="connsiteY3" fmla="*/ 1478645 h 1478645"/>
              <a:gd name="connsiteX4" fmla="*/ 0 w 2463662"/>
              <a:gd name="connsiteY4" fmla="*/ 0 h 1478645"/>
              <a:gd name="connsiteX5" fmla="*/ 877819 w 2463662"/>
              <a:gd name="connsiteY5" fmla="*/ 0 h 1478645"/>
              <a:gd name="connsiteX6" fmla="*/ 969259 w 2463662"/>
              <a:gd name="connsiteY6" fmla="*/ 1196599 h 1478645"/>
              <a:gd name="connsiteX0" fmla="*/ 877819 w 2463662"/>
              <a:gd name="connsiteY0" fmla="*/ 1105159 h 1478645"/>
              <a:gd name="connsiteX1" fmla="*/ 2463662 w 2463662"/>
              <a:gd name="connsiteY1" fmla="*/ 1105159 h 1478645"/>
              <a:gd name="connsiteX2" fmla="*/ 2463662 w 2463662"/>
              <a:gd name="connsiteY2" fmla="*/ 1478645 h 1478645"/>
              <a:gd name="connsiteX3" fmla="*/ 0 w 2463662"/>
              <a:gd name="connsiteY3" fmla="*/ 1478645 h 1478645"/>
              <a:gd name="connsiteX4" fmla="*/ 0 w 2463662"/>
              <a:gd name="connsiteY4" fmla="*/ 0 h 1478645"/>
              <a:gd name="connsiteX5" fmla="*/ 877819 w 2463662"/>
              <a:gd name="connsiteY5" fmla="*/ 0 h 1478645"/>
              <a:gd name="connsiteX0" fmla="*/ 2463662 w 2463662"/>
              <a:gd name="connsiteY0" fmla="*/ 1105159 h 1478645"/>
              <a:gd name="connsiteX1" fmla="*/ 2463662 w 2463662"/>
              <a:gd name="connsiteY1" fmla="*/ 1478645 h 1478645"/>
              <a:gd name="connsiteX2" fmla="*/ 0 w 2463662"/>
              <a:gd name="connsiteY2" fmla="*/ 1478645 h 1478645"/>
              <a:gd name="connsiteX3" fmla="*/ 0 w 2463662"/>
              <a:gd name="connsiteY3" fmla="*/ 0 h 1478645"/>
              <a:gd name="connsiteX4" fmla="*/ 877819 w 2463662"/>
              <a:gd name="connsiteY4" fmla="*/ 0 h 147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3662" h="1478645">
                <a:moveTo>
                  <a:pt x="2463662" y="1105159"/>
                </a:moveTo>
                <a:lnTo>
                  <a:pt x="2463662" y="1478645"/>
                </a:lnTo>
                <a:lnTo>
                  <a:pt x="0" y="1478645"/>
                </a:lnTo>
                <a:lnTo>
                  <a:pt x="0" y="0"/>
                </a:lnTo>
                <a:lnTo>
                  <a:pt x="877819" y="0"/>
                </a:lnTo>
              </a:path>
            </a:pathLst>
          </a:custGeom>
          <a:noFill/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18" tIns="45709" rIns="91418" bIns="45709" rtlCol="0" anchor="ctr">
            <a:noAutofit/>
          </a:bodyPr>
          <a:lstStyle/>
          <a:p>
            <a:pPr algn="ctr"/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01359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46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 userDrawn="1"/>
        </p:nvSpPr>
        <p:spPr>
          <a:xfrm>
            <a:off x="-7772" y="4811152"/>
            <a:ext cx="9151772" cy="326396"/>
          </a:xfrm>
          <a:custGeom>
            <a:avLst/>
            <a:gdLst>
              <a:gd name="connsiteX0" fmla="*/ 6442848 w 12885696"/>
              <a:gd name="connsiteY0" fmla="*/ 0 h 677930"/>
              <a:gd name="connsiteX1" fmla="*/ 12818477 w 12885696"/>
              <a:gd name="connsiteY1" fmla="*/ 656546 h 677930"/>
              <a:gd name="connsiteX2" fmla="*/ 12885696 w 12885696"/>
              <a:gd name="connsiteY2" fmla="*/ 677930 h 677930"/>
              <a:gd name="connsiteX3" fmla="*/ 0 w 12885696"/>
              <a:gd name="connsiteY3" fmla="*/ 677930 h 677930"/>
              <a:gd name="connsiteX4" fmla="*/ 67219 w 12885696"/>
              <a:gd name="connsiteY4" fmla="*/ 656546 h 677930"/>
              <a:gd name="connsiteX5" fmla="*/ 6442848 w 12885696"/>
              <a:gd name="connsiteY5" fmla="*/ 0 h 67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85696" h="677930">
                <a:moveTo>
                  <a:pt x="6442848" y="0"/>
                </a:moveTo>
                <a:cubicBezTo>
                  <a:pt x="9144779" y="0"/>
                  <a:pt x="11510983" y="262931"/>
                  <a:pt x="12818477" y="656546"/>
                </a:cubicBezTo>
                <a:lnTo>
                  <a:pt x="12885696" y="677930"/>
                </a:lnTo>
                <a:lnTo>
                  <a:pt x="0" y="677930"/>
                </a:lnTo>
                <a:lnTo>
                  <a:pt x="67219" y="656546"/>
                </a:lnTo>
                <a:cubicBezTo>
                  <a:pt x="1374713" y="262931"/>
                  <a:pt x="3740917" y="0"/>
                  <a:pt x="644284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 defTabSz="685596"/>
            <a:endParaRPr lang="zh-CN" alt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431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5"/>
          <p:cNvSpPr txBox="1"/>
          <p:nvPr userDrawn="1"/>
        </p:nvSpPr>
        <p:spPr>
          <a:xfrm>
            <a:off x="8780766" y="4855568"/>
            <a:ext cx="297007" cy="221197"/>
          </a:xfrm>
          <a:prstGeom prst="rect">
            <a:avLst/>
          </a:prstGeom>
          <a:noFill/>
        </p:spPr>
        <p:txBody>
          <a:bodyPr wrap="square" lIns="51413" tIns="25709" rIns="51413" bIns="25709" rtlCol="0" anchor="ctr">
            <a:spAutoFit/>
          </a:bodyPr>
          <a:lstStyle/>
          <a:p>
            <a:pPr algn="ctr" defTabSz="685596"/>
            <a:fld id="{2EEF1883-7A0E-4F66-9932-E581691AD397}" type="slidenum">
              <a:rPr lang="zh-CN" altLang="en-US" sz="1100" smtClean="0">
                <a:solidFill>
                  <a:srgbClr val="1F1F1F">
                    <a:lumMod val="50000"/>
                    <a:lumOff val="50000"/>
                  </a:srgbClr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 defTabSz="685596"/>
              <a:t>‹#›</a:t>
            </a:fld>
            <a:r>
              <a:rPr lang="zh-CN" altLang="en-US" sz="1100" dirty="0" smtClean="0">
                <a:solidFill>
                  <a:srgbClr val="1F1F1F">
                    <a:lumMod val="50000"/>
                    <a:lumOff val="50000"/>
                  </a:srgbClr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100" dirty="0">
              <a:solidFill>
                <a:srgbClr val="1F1F1F">
                  <a:lumMod val="50000"/>
                  <a:lumOff val="50000"/>
                </a:srgbClr>
              </a:solidFill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任意多边形 4"/>
          <p:cNvSpPr/>
          <p:nvPr userDrawn="1"/>
        </p:nvSpPr>
        <p:spPr>
          <a:xfrm flipH="1">
            <a:off x="205868" y="317303"/>
            <a:ext cx="372426" cy="418173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8" fmla="*/ 1071343 w 3171687"/>
              <a:gd name="connsiteY8" fmla="*/ 1901509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0" fmla="*/ 979903 w 3171687"/>
              <a:gd name="connsiteY0" fmla="*/ 259565 h 2069635"/>
              <a:gd name="connsiteX1" fmla="*/ 0 w 3171687"/>
              <a:gd name="connsiteY1" fmla="*/ 259565 h 2069635"/>
              <a:gd name="connsiteX2" fmla="*/ 0 w 3171687"/>
              <a:gd name="connsiteY2" fmla="*/ 0 h 2069635"/>
              <a:gd name="connsiteX3" fmla="*/ 3171687 w 3171687"/>
              <a:gd name="connsiteY3" fmla="*/ 0 h 2069635"/>
              <a:gd name="connsiteX4" fmla="*/ 3171687 w 3171687"/>
              <a:gd name="connsiteY4" fmla="*/ 2069635 h 2069635"/>
              <a:gd name="connsiteX5" fmla="*/ 0 w 3171687"/>
              <a:gd name="connsiteY5" fmla="*/ 2069635 h 2069635"/>
              <a:gd name="connsiteX6" fmla="*/ 0 w 3171687"/>
              <a:gd name="connsiteY6" fmla="*/ 1810069 h 2069635"/>
              <a:gd name="connsiteX0" fmla="*/ 0 w 3171687"/>
              <a:gd name="connsiteY0" fmla="*/ 259565 h 2069635"/>
              <a:gd name="connsiteX1" fmla="*/ 0 w 3171687"/>
              <a:gd name="connsiteY1" fmla="*/ 0 h 2069635"/>
              <a:gd name="connsiteX2" fmla="*/ 3171687 w 3171687"/>
              <a:gd name="connsiteY2" fmla="*/ 0 h 2069635"/>
              <a:gd name="connsiteX3" fmla="*/ 3171687 w 3171687"/>
              <a:gd name="connsiteY3" fmla="*/ 2069635 h 2069635"/>
              <a:gd name="connsiteX4" fmla="*/ 0 w 3171687"/>
              <a:gd name="connsiteY4" fmla="*/ 2069635 h 2069635"/>
              <a:gd name="connsiteX5" fmla="*/ 0 w 3171687"/>
              <a:gd name="connsiteY5" fmla="*/ 1810069 h 20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 defTabSz="685596"/>
            <a:endParaRPr lang="zh-CN" altLang="en-US" sz="1400" dirty="0">
              <a:solidFill>
                <a:srgbClr val="FFFFFF"/>
              </a:solidFill>
            </a:endParaRPr>
          </a:p>
        </p:txBody>
      </p:sp>
      <p:sp>
        <p:nvSpPr>
          <p:cNvPr id="6" name="任意多边形 5"/>
          <p:cNvSpPr/>
          <p:nvPr userDrawn="1"/>
        </p:nvSpPr>
        <p:spPr>
          <a:xfrm flipH="1">
            <a:off x="319455" y="225098"/>
            <a:ext cx="372426" cy="332885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6" fmla="*/ 1104717 w 2253807"/>
              <a:gd name="connsiteY6" fmla="*/ 79151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0" fmla="*/ 0 w 2253807"/>
              <a:gd name="connsiteY0" fmla="*/ 700070 h 1262130"/>
              <a:gd name="connsiteX1" fmla="*/ 0 w 2253807"/>
              <a:gd name="connsiteY1" fmla="*/ 0 h 1262130"/>
              <a:gd name="connsiteX2" fmla="*/ 2253807 w 2253807"/>
              <a:gd name="connsiteY2" fmla="*/ 0 h 1262130"/>
              <a:gd name="connsiteX3" fmla="*/ 2253807 w 2253807"/>
              <a:gd name="connsiteY3" fmla="*/ 1262130 h 1262130"/>
              <a:gd name="connsiteX4" fmla="*/ 1013277 w 2253807"/>
              <a:gd name="connsiteY4" fmla="*/ 1262130 h 126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 defTabSz="685596"/>
            <a:endParaRPr lang="zh-CN" altLang="en-US" sz="1400" dirty="0">
              <a:solidFill>
                <a:srgbClr val="FFFFFF"/>
              </a:solidFill>
            </a:endParaRPr>
          </a:p>
        </p:txBody>
      </p:sp>
      <p:sp>
        <p:nvSpPr>
          <p:cNvPr id="10" name="任意多边形 9"/>
          <p:cNvSpPr/>
          <p:nvPr userDrawn="1"/>
        </p:nvSpPr>
        <p:spPr>
          <a:xfrm flipH="1">
            <a:off x="8780765" y="4836795"/>
            <a:ext cx="297007" cy="257836"/>
          </a:xfrm>
          <a:custGeom>
            <a:avLst/>
            <a:gdLst>
              <a:gd name="connsiteX0" fmla="*/ 0 w 2463662"/>
              <a:gd name="connsiteY0" fmla="*/ 0 h 1478645"/>
              <a:gd name="connsiteX1" fmla="*/ 877819 w 2463662"/>
              <a:gd name="connsiteY1" fmla="*/ 0 h 1478645"/>
              <a:gd name="connsiteX2" fmla="*/ 877819 w 2463662"/>
              <a:gd name="connsiteY2" fmla="*/ 1105159 h 1478645"/>
              <a:gd name="connsiteX3" fmla="*/ 2463662 w 2463662"/>
              <a:gd name="connsiteY3" fmla="*/ 1105159 h 1478645"/>
              <a:gd name="connsiteX4" fmla="*/ 2463662 w 2463662"/>
              <a:gd name="connsiteY4" fmla="*/ 1478645 h 1478645"/>
              <a:gd name="connsiteX5" fmla="*/ 0 w 2463662"/>
              <a:gd name="connsiteY5" fmla="*/ 1478645 h 1478645"/>
              <a:gd name="connsiteX6" fmla="*/ 0 w 2463662"/>
              <a:gd name="connsiteY6" fmla="*/ 0 h 1478645"/>
              <a:gd name="connsiteX0" fmla="*/ 877819 w 2463662"/>
              <a:gd name="connsiteY0" fmla="*/ 1105159 h 1478645"/>
              <a:gd name="connsiteX1" fmla="*/ 2463662 w 2463662"/>
              <a:gd name="connsiteY1" fmla="*/ 1105159 h 1478645"/>
              <a:gd name="connsiteX2" fmla="*/ 2463662 w 2463662"/>
              <a:gd name="connsiteY2" fmla="*/ 1478645 h 1478645"/>
              <a:gd name="connsiteX3" fmla="*/ 0 w 2463662"/>
              <a:gd name="connsiteY3" fmla="*/ 1478645 h 1478645"/>
              <a:gd name="connsiteX4" fmla="*/ 0 w 2463662"/>
              <a:gd name="connsiteY4" fmla="*/ 0 h 1478645"/>
              <a:gd name="connsiteX5" fmla="*/ 877819 w 2463662"/>
              <a:gd name="connsiteY5" fmla="*/ 0 h 1478645"/>
              <a:gd name="connsiteX6" fmla="*/ 969259 w 2463662"/>
              <a:gd name="connsiteY6" fmla="*/ 1196599 h 1478645"/>
              <a:gd name="connsiteX0" fmla="*/ 877819 w 2463662"/>
              <a:gd name="connsiteY0" fmla="*/ 1105159 h 1478645"/>
              <a:gd name="connsiteX1" fmla="*/ 2463662 w 2463662"/>
              <a:gd name="connsiteY1" fmla="*/ 1105159 h 1478645"/>
              <a:gd name="connsiteX2" fmla="*/ 2463662 w 2463662"/>
              <a:gd name="connsiteY2" fmla="*/ 1478645 h 1478645"/>
              <a:gd name="connsiteX3" fmla="*/ 0 w 2463662"/>
              <a:gd name="connsiteY3" fmla="*/ 1478645 h 1478645"/>
              <a:gd name="connsiteX4" fmla="*/ 0 w 2463662"/>
              <a:gd name="connsiteY4" fmla="*/ 0 h 1478645"/>
              <a:gd name="connsiteX5" fmla="*/ 877819 w 2463662"/>
              <a:gd name="connsiteY5" fmla="*/ 0 h 1478645"/>
              <a:gd name="connsiteX0" fmla="*/ 2463662 w 2463662"/>
              <a:gd name="connsiteY0" fmla="*/ 1105159 h 1478645"/>
              <a:gd name="connsiteX1" fmla="*/ 2463662 w 2463662"/>
              <a:gd name="connsiteY1" fmla="*/ 1478645 h 1478645"/>
              <a:gd name="connsiteX2" fmla="*/ 0 w 2463662"/>
              <a:gd name="connsiteY2" fmla="*/ 1478645 h 1478645"/>
              <a:gd name="connsiteX3" fmla="*/ 0 w 2463662"/>
              <a:gd name="connsiteY3" fmla="*/ 0 h 1478645"/>
              <a:gd name="connsiteX4" fmla="*/ 877819 w 2463662"/>
              <a:gd name="connsiteY4" fmla="*/ 0 h 147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3662" h="1478645">
                <a:moveTo>
                  <a:pt x="2463662" y="1105159"/>
                </a:moveTo>
                <a:lnTo>
                  <a:pt x="2463662" y="1478645"/>
                </a:lnTo>
                <a:lnTo>
                  <a:pt x="0" y="1478645"/>
                </a:lnTo>
                <a:lnTo>
                  <a:pt x="0" y="0"/>
                </a:lnTo>
                <a:lnTo>
                  <a:pt x="877819" y="0"/>
                </a:lnTo>
              </a:path>
            </a:pathLst>
          </a:custGeom>
          <a:noFill/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67" tIns="34289" rIns="68567" bIns="34289" rtlCol="0" anchor="ctr">
            <a:noAutofit/>
          </a:bodyPr>
          <a:lstStyle/>
          <a:p>
            <a:pPr algn="ctr" defTabSz="685596"/>
            <a:endParaRPr lang="zh-CN" alt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8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58" tIns="34289" rIns="68558" bIns="34289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58" tIns="34289" rIns="68558" bIns="34289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58" tIns="34289" rIns="68558" bIns="34289" rtlCol="0" anchor="ctr"/>
          <a:lstStyle>
            <a:lvl1pPr algn="l" defTabSz="685545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fld id="{4DA96E64-783D-463C-BA44-F5AF67B46485}" type="datetimeFigureOut">
              <a:rPr lang="zh-CN" altLang="en-US" smtClean="0">
                <a:solidFill>
                  <a:srgbClr val="1F1F1F">
                    <a:tint val="75000"/>
                  </a:srgbClr>
                </a:solidFill>
              </a:rPr>
              <a:pPr/>
              <a:t>2018/6/7</a:t>
            </a:fld>
            <a:endParaRPr lang="zh-CN" altLang="en-US" dirty="0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58" tIns="34289" rIns="68558" bIns="34289" rtlCol="0" anchor="ctr"/>
          <a:lstStyle>
            <a:lvl1pPr algn="ctr" defTabSz="685545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endParaRPr lang="zh-CN" altLang="en-US" dirty="0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58" tIns="34289" rIns="68558" bIns="34289" rtlCol="0" anchor="ctr"/>
          <a:lstStyle>
            <a:lvl1pPr algn="r" defTabSz="685545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fld id="{A8C676CA-DACA-4216-AE75-62203F837763}" type="slidenum">
              <a:rPr lang="zh-CN" altLang="en-US" smtClean="0">
                <a:solidFill>
                  <a:srgbClr val="1F1F1F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1F1F1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837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iming>
    <p:tnLst>
      <p:par>
        <p:cTn id="1" dur="indefinite" restart="never" nodeType="tmRoot"/>
      </p:par>
    </p:tnLst>
  </p:timing>
  <p:txStyles>
    <p:titleStyle>
      <a:lvl1pPr algn="l" defTabSz="68554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171390" indent="-171390" algn="l" defTabSz="68554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514169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marL="856934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marL="1199700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marL="1542467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1885245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18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90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569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67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45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18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9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9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34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0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67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FBFBFB"/>
              </a:gs>
              <a:gs pos="79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1" tIns="25715" rIns="51421" bIns="25715" rtlCol="0" anchor="ctr"/>
          <a:lstStyle/>
          <a:p>
            <a:pPr algn="ctr"/>
            <a:endParaRPr lang="zh-CN" altLang="en-US" sz="1400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12" tIns="45707" rIns="91412" bIns="4570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12" tIns="45707" rIns="91412" bIns="4570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fld id="{4DA96E64-783D-463C-BA44-F5AF67B46485}" type="datetimeFigureOut">
              <a:rPr lang="zh-CN" altLang="en-US" smtClean="0"/>
              <a:pPr/>
              <a:t>2018/6/7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12" tIns="45707" rIns="91412" bIns="45707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12" tIns="45707" rIns="91412" bIns="4570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fld id="{A8C676CA-DACA-4216-AE75-62203F8377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76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</p:sldLayoutIdLst>
  <p:timing>
    <p:tnLst>
      <p:par>
        <p:cTn id="1" dur="indefinite" restart="never" nodeType="tmRoot"/>
      </p:par>
    </p:tnLst>
  </p:timing>
  <p:txStyles>
    <p:titleStyle>
      <a:lvl1pPr algn="l" defTabSz="68556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171394" indent="-171394" algn="l" defTabSz="68556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514181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marL="856955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marL="1199730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marL="1542506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1885292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73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854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641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76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62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43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24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11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85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60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236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FBFBFB"/>
              </a:gs>
              <a:gs pos="79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3" tIns="25715" rIns="51423" bIns="25715" rtlCol="0" anchor="ctr"/>
          <a:lstStyle/>
          <a:p>
            <a:pPr algn="ctr" defTabSz="685596"/>
            <a:endParaRPr lang="zh-CN" altLang="en-US" sz="1400" dirty="0">
              <a:solidFill>
                <a:srgbClr val="FFFFFF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62" tIns="34289" rIns="68562" bIns="34289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62" tIns="34289" rIns="68562" bIns="34289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62" tIns="34289" rIns="68562" bIns="34289" rtlCol="0" anchor="ctr"/>
          <a:lstStyle>
            <a:lvl1pPr algn="l" defTabSz="685596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fld id="{4DA96E64-783D-463C-BA44-F5AF67B46485}" type="datetimeFigureOut">
              <a:rPr lang="zh-CN" altLang="en-US" smtClean="0">
                <a:solidFill>
                  <a:srgbClr val="1F1F1F">
                    <a:tint val="75000"/>
                  </a:srgbClr>
                </a:solidFill>
              </a:rPr>
              <a:pPr/>
              <a:t>2018/6/7</a:t>
            </a:fld>
            <a:endParaRPr lang="zh-CN" altLang="en-US" dirty="0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62" tIns="34289" rIns="68562" bIns="34289" rtlCol="0" anchor="ctr"/>
          <a:lstStyle>
            <a:lvl1pPr algn="ctr" defTabSz="685596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endParaRPr lang="zh-CN" altLang="en-US" dirty="0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62" tIns="34289" rIns="68562" bIns="34289" rtlCol="0" anchor="ctr"/>
          <a:lstStyle>
            <a:lvl1pPr algn="r" defTabSz="685596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fld id="{A8C676CA-DACA-4216-AE75-62203F837763}" type="slidenum">
              <a:rPr lang="zh-CN" altLang="en-US" smtClean="0">
                <a:solidFill>
                  <a:srgbClr val="1F1F1F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1F1F1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837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</p:sldLayoutIdLst>
  <p:timing>
    <p:tnLst>
      <p:par>
        <p:cTn id="1" dur="indefinite" restart="never" nodeType="tmRoot"/>
      </p:par>
    </p:tnLst>
  </p:timing>
  <p:txStyles>
    <p:titleStyle>
      <a:lvl1pPr algn="l" defTabSz="68559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171402" indent="-171402" algn="l" defTabSz="68559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514205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marL="856997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marL="1199790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marL="1542584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1885386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184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982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785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9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96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9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92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95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87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80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7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FBFBFB"/>
              </a:gs>
              <a:gs pos="79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6" rIns="51432" bIns="25716" rtlCol="0" anchor="ctr"/>
          <a:lstStyle/>
          <a:p>
            <a:pPr algn="ctr" defTabSz="685749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6" tIns="34289" rIns="68576" bIns="34289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685749"/>
            <a:fld id="{4DA96E64-783D-463C-BA44-F5AF67B46485}" type="datetimeFigureOut">
              <a:rPr lang="zh-CN" altLang="en-US" smtClean="0">
                <a:solidFill>
                  <a:srgbClr val="1F1F1F">
                    <a:tint val="75000"/>
                  </a:srgbClr>
                </a:solidFill>
              </a:rPr>
              <a:pPr defTabSz="685749"/>
              <a:t>2018/6/7</a:t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685749"/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685749"/>
            <a:fld id="{A8C676CA-DACA-4216-AE75-62203F837763}" type="slidenum">
              <a:rPr lang="zh-CN" altLang="en-US" smtClean="0">
                <a:solidFill>
                  <a:srgbClr val="1F1F1F">
                    <a:tint val="75000"/>
                  </a:srgbClr>
                </a:solidFill>
              </a:rPr>
              <a:pPr defTabSz="685749"/>
              <a:t>‹#›</a:t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837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</p:sldLayoutIdLst>
  <p:timing>
    <p:tnLst>
      <p:par>
        <p:cTn id="1" dur="indefinite" restart="never" nodeType="tmRoot"/>
      </p:par>
    </p:tnLst>
  </p:timing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FBFBFB"/>
              </a:gs>
              <a:gs pos="79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6" rIns="51432" bIns="25716"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34" tIns="45718" rIns="91434" bIns="45718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34" tIns="45718" rIns="91434" bIns="45718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fld id="{4DA96E64-783D-463C-BA44-F5AF67B46485}" type="datetimeFigureOut">
              <a:rPr lang="zh-CN" altLang="en-US" smtClean="0"/>
              <a:pPr/>
              <a:t>2018/6/7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fld id="{A8C676CA-DACA-4216-AE75-62203F8377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90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</p:sldLayoutIdLst>
  <p:timing>
    <p:tnLst>
      <p:par>
        <p:cTn id="1" dur="indefinite" restart="never" nodeType="tmRoot"/>
      </p:par>
    </p:tnLst>
  </p:timing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49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8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>
            <a:lvl1pPr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A9AA52DA-6C88-480B-A2F5-E4C48DC71648}" type="datetimeFigureOut">
              <a:rPr lang="zh-CN" altLang="en-US"/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2018/6/7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>
            <a:lvl1pPr algn="ct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040ED970-C447-4E01-BDBF-2FEDC5148684}" type="slidenum">
              <a:rPr lang="zh-CN" altLang="en-US"/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FBFBFB"/>
              </a:gs>
              <a:gs pos="79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1" tIns="25715" rIns="51421" bIns="25715" rtlCol="0" anchor="ctr"/>
          <a:lstStyle/>
          <a:p>
            <a:pPr algn="ctr"/>
            <a:endParaRPr lang="zh-CN" altLang="en-US" sz="1400" dirty="0">
              <a:solidFill>
                <a:srgbClr val="FFFFFF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12" tIns="45707" rIns="91412" bIns="4570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12" tIns="45707" rIns="91412" bIns="4570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fld id="{4DA96E64-783D-463C-BA44-F5AF67B46485}" type="datetimeFigureOut">
              <a:rPr lang="zh-CN" altLang="en-US" smtClean="0">
                <a:solidFill>
                  <a:srgbClr val="1F1F1F">
                    <a:tint val="75000"/>
                  </a:srgbClr>
                </a:solidFill>
              </a:rPr>
              <a:pPr/>
              <a:t>2018/6/7</a:t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12" tIns="45707" rIns="91412" bIns="45707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12" tIns="45707" rIns="91412" bIns="4570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fld id="{A8C676CA-DACA-4216-AE75-62203F837763}" type="slidenum">
              <a:rPr lang="zh-CN" altLang="en-US" smtClean="0">
                <a:solidFill>
                  <a:srgbClr val="1F1F1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76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</p:sldLayoutIdLst>
  <p:timing>
    <p:tnLst>
      <p:par>
        <p:cTn id="1" dur="indefinite" restart="never" nodeType="tmRoot"/>
      </p:par>
    </p:tnLst>
  </p:timing>
  <p:txStyles>
    <p:titleStyle>
      <a:lvl1pPr algn="l" defTabSz="68556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171394" indent="-171394" algn="l" defTabSz="68556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514181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marL="856955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marL="1199730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marL="1542506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1885292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73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854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641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76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62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43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24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11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85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60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236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97D1FDA-8AD7-41A1-A0AC-B73BFC6DE2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2018/6/7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D327145-FF81-4AC9-98EB-2A48FA1E94C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674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90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97D1FDA-8AD7-41A1-A0AC-B73BFC6DE2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2018/6/7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D327145-FF81-4AC9-98EB-2A48FA1E94C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674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-6145"/>
            <a:ext cx="2411760" cy="44501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8280412" y="-6145"/>
            <a:ext cx="0" cy="514964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6322" y="2668924"/>
            <a:ext cx="6507678" cy="177503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892120" y="4568229"/>
            <a:ext cx="178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</a:t>
            </a: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人：</a:t>
            </a:r>
            <a:endParaRPr lang="zh-CN" altLang="en-US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3768" y="204928"/>
            <a:ext cx="6264696" cy="112646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 defTabSz="914400">
              <a:lnSpc>
                <a:spcPct val="120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特宋简" panose="02010609010101010101" pitchFamily="49" charset="-122"/>
              </a:rPr>
              <a:t>“科技金融  点亮梦想”</a:t>
            </a:r>
            <a:endParaRPr lang="en-US" altLang="zh-CN" sz="3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经典特宋简" panose="02010609010101010101" pitchFamily="49" charset="-122"/>
            </a:endParaRPr>
          </a:p>
          <a:p>
            <a:pPr algn="ctr" defTabSz="914400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特宋简" panose="02010609010101010101" pitchFamily="49" charset="-122"/>
              </a:rPr>
              <a:t>—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特宋简" panose="02010609010101010101" pitchFamily="49" charset="-122"/>
              </a:rPr>
              <a:t>招商银行小企业金</a:t>
            </a:r>
            <a:r>
              <a:rPr lang="zh-CN" altLang="zh-CN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融</a:t>
            </a:r>
            <a:r>
              <a:rPr lang="en-US" altLang="zh-CN" sz="2400" b="1" baseline="30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+ </a:t>
            </a:r>
            <a:r>
              <a:rPr lang="zh-CN" altLang="zh-CN" sz="2400" b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</a:rPr>
              <a:t>·</a:t>
            </a:r>
            <a:r>
              <a:rPr lang="en-US" altLang="zh-CN" sz="2400" b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</a:rPr>
              <a:t> </a:t>
            </a:r>
            <a:r>
              <a:rPr lang="zh-CN" altLang="en-US" sz="24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</a:rPr>
              <a:t>新三板</a:t>
            </a:r>
            <a:r>
              <a:rPr lang="zh-CN" altLang="zh-CN" sz="2400" b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</a:rPr>
              <a:t>助</a:t>
            </a:r>
            <a:r>
              <a:rPr lang="zh-CN" altLang="zh-CN" sz="2400" b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</a:rPr>
              <a:t>航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经典特宋简" panose="02010609010101010101" pitchFamily="49" charset="-122"/>
              </a:rPr>
              <a:t>计划</a:t>
            </a:r>
            <a:endParaRPr lang="en-US" altLang="zh-CN" sz="2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经典特宋简" panose="02010609010101010101" pitchFamily="49" charset="-122"/>
            </a:endParaRPr>
          </a:p>
        </p:txBody>
      </p:sp>
      <p:sp>
        <p:nvSpPr>
          <p:cNvPr id="7" name="TextBox 13"/>
          <p:cNvSpPr txBox="1"/>
          <p:nvPr/>
        </p:nvSpPr>
        <p:spPr>
          <a:xfrm flipH="1">
            <a:off x="6228184" y="2074056"/>
            <a:ext cx="2052228" cy="623244"/>
          </a:xfrm>
          <a:prstGeom prst="rect">
            <a:avLst/>
          </a:prstGeom>
          <a:noFill/>
          <a:ln>
            <a:noFill/>
          </a:ln>
        </p:spPr>
        <p:txBody>
          <a:bodyPr wrap="square" lIns="68576" tIns="34288" rIns="68576" bIns="34288">
            <a:spAutoFit/>
          </a:bodyPr>
          <a:lstStyle>
            <a:defPPr>
              <a:defRPr lang="zh-CN"/>
            </a:defPPr>
            <a:lvl1pPr algn="ctr" eaLnBrk="0" hangingPunct="0">
              <a:defRPr sz="2200" b="1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9pPr>
          </a:lstStyle>
          <a:p>
            <a:pPr algn="l" defTabSz="685749"/>
            <a:r>
              <a:rPr lang="zh-CN" altLang="en-US" sz="1800" dirty="0">
                <a:solidFill>
                  <a:srgbClr val="1F1F1F">
                    <a:lumMod val="75000"/>
                    <a:lumOff val="25000"/>
                  </a:srgbClr>
                </a:solidFill>
              </a:rPr>
              <a:t>招商</a:t>
            </a:r>
            <a:r>
              <a:rPr lang="zh-CN" altLang="en-US" sz="1800" dirty="0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银行郑州分行</a:t>
            </a:r>
            <a:endParaRPr lang="en-US" altLang="zh-CN" sz="1800" dirty="0" smtClean="0">
              <a:solidFill>
                <a:srgbClr val="1F1F1F">
                  <a:lumMod val="75000"/>
                  <a:lumOff val="25000"/>
                </a:srgbClr>
              </a:solidFill>
            </a:endParaRPr>
          </a:p>
          <a:p>
            <a:pPr algn="l" defTabSz="685749"/>
            <a:r>
              <a:rPr lang="en-US" altLang="zh-CN" sz="1800" dirty="0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2018</a:t>
            </a:r>
            <a:r>
              <a:rPr lang="zh-CN" altLang="en-US" sz="1800" dirty="0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年</a:t>
            </a:r>
            <a:r>
              <a:rPr lang="en-US" altLang="zh-CN" sz="1800" dirty="0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6</a:t>
            </a:r>
            <a:r>
              <a:rPr lang="zh-CN" altLang="en-US" sz="1800" dirty="0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月</a:t>
            </a:r>
            <a:r>
              <a:rPr lang="en-US" altLang="zh-CN" sz="1800" dirty="0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7</a:t>
            </a:r>
            <a:r>
              <a:rPr lang="zh-CN" altLang="en-US" sz="1800" dirty="0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日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6073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3"/>
          <p:cNvSpPr txBox="1">
            <a:spLocks/>
          </p:cNvSpPr>
          <p:nvPr/>
        </p:nvSpPr>
        <p:spPr>
          <a:xfrm>
            <a:off x="475974" y="3191745"/>
            <a:ext cx="618378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378">
              <a:spcBef>
                <a:spcPct val="20000"/>
              </a:spcBef>
              <a:defRPr/>
            </a:pPr>
            <a:r>
              <a:rPr lang="en-US" sz="1800" b="1" dirty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03</a:t>
            </a:r>
          </a:p>
        </p:txBody>
      </p:sp>
      <p:sp>
        <p:nvSpPr>
          <p:cNvPr id="81" name="Text Placeholder 3"/>
          <p:cNvSpPr txBox="1">
            <a:spLocks/>
          </p:cNvSpPr>
          <p:nvPr/>
        </p:nvSpPr>
        <p:spPr>
          <a:xfrm>
            <a:off x="475974" y="4017446"/>
            <a:ext cx="618377" cy="2769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378">
              <a:spcBef>
                <a:spcPct val="20000"/>
              </a:spcBef>
              <a:defRPr/>
            </a:pPr>
            <a:r>
              <a:rPr lang="en-US" sz="1800" b="1" dirty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04</a:t>
            </a:r>
          </a:p>
        </p:txBody>
      </p:sp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899592" y="1301783"/>
            <a:ext cx="6984776" cy="133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just" defTabSz="685749">
              <a:lnSpc>
                <a:spcPct val="114000"/>
              </a:lnSpc>
            </a:pPr>
            <a:r>
              <a:rPr lang="zh-CN" altLang="en-US" sz="2400" b="1" dirty="0">
                <a:solidFill>
                  <a:srgbClr val="1F1F1F">
                    <a:lumMod val="65000"/>
                    <a:lumOff val="35000"/>
                  </a:srgb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为</a:t>
            </a:r>
            <a:r>
              <a:rPr lang="zh-CN" altLang="en-US" sz="2400" b="1" dirty="0" smtClean="0">
                <a:solidFill>
                  <a:srgbClr val="1F1F1F">
                    <a:lumMod val="65000"/>
                    <a:lumOff val="35000"/>
                  </a:srgb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进一步扩大“高新贷”服务范围，提升客户覆盖度，目前招商银行正在与科技厅合作，搭建“高新贷</a:t>
            </a:r>
            <a:r>
              <a:rPr lang="en-US" altLang="zh-CN" sz="2400" b="1" dirty="0" smtClean="0">
                <a:solidFill>
                  <a:srgbClr val="1F1F1F">
                    <a:lumMod val="65000"/>
                    <a:lumOff val="35000"/>
                  </a:srgb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+</a:t>
            </a:r>
            <a:r>
              <a:rPr lang="zh-CN" altLang="en-US" sz="2400" b="1" dirty="0" smtClean="0">
                <a:solidFill>
                  <a:srgbClr val="1F1F1F">
                    <a:lumMod val="65000"/>
                    <a:lumOff val="35000"/>
                  </a:srgb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科技贷”产品通道。</a:t>
            </a:r>
            <a:endParaRPr lang="zh-CN" altLang="en-US" sz="2400" b="1" dirty="0">
              <a:solidFill>
                <a:srgbClr val="1F1F1F">
                  <a:lumMod val="65000"/>
                  <a:lumOff val="35000"/>
                </a:srgbClr>
              </a:solidFill>
              <a:latin typeface="Arial"/>
              <a:ea typeface="微软雅黑"/>
            </a:endParaRPr>
          </a:p>
        </p:txBody>
      </p:sp>
      <p:sp>
        <p:nvSpPr>
          <p:cNvPr id="53" name="TextBox 59"/>
          <p:cNvSpPr txBox="1">
            <a:spLocks noChangeArrowheads="1"/>
          </p:cNvSpPr>
          <p:nvPr/>
        </p:nvSpPr>
        <p:spPr bwMode="auto">
          <a:xfrm flipH="1">
            <a:off x="899592" y="3029110"/>
            <a:ext cx="1522587" cy="32315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68573" tIns="34287" rIns="68573" bIns="3428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defTabSz="685749" fontAlgn="ctr">
              <a:defRPr/>
            </a:pPr>
            <a:r>
              <a:rPr lang="zh-CN" altLang="en-US" sz="165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财力证明</a:t>
            </a:r>
            <a:endParaRPr lang="en-US" altLang="ko-KR" sz="1650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" name="任意多边形 54"/>
          <p:cNvSpPr/>
          <p:nvPr/>
        </p:nvSpPr>
        <p:spPr>
          <a:xfrm flipH="1">
            <a:off x="205868" y="317303"/>
            <a:ext cx="372426" cy="418173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8" fmla="*/ 1071343 w 3171687"/>
              <a:gd name="connsiteY8" fmla="*/ 1901509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0" fmla="*/ 979903 w 3171687"/>
              <a:gd name="connsiteY0" fmla="*/ 259565 h 2069635"/>
              <a:gd name="connsiteX1" fmla="*/ 0 w 3171687"/>
              <a:gd name="connsiteY1" fmla="*/ 259565 h 2069635"/>
              <a:gd name="connsiteX2" fmla="*/ 0 w 3171687"/>
              <a:gd name="connsiteY2" fmla="*/ 0 h 2069635"/>
              <a:gd name="connsiteX3" fmla="*/ 3171687 w 3171687"/>
              <a:gd name="connsiteY3" fmla="*/ 0 h 2069635"/>
              <a:gd name="connsiteX4" fmla="*/ 3171687 w 3171687"/>
              <a:gd name="connsiteY4" fmla="*/ 2069635 h 2069635"/>
              <a:gd name="connsiteX5" fmla="*/ 0 w 3171687"/>
              <a:gd name="connsiteY5" fmla="*/ 2069635 h 2069635"/>
              <a:gd name="connsiteX6" fmla="*/ 0 w 3171687"/>
              <a:gd name="connsiteY6" fmla="*/ 1810069 h 2069635"/>
              <a:gd name="connsiteX0" fmla="*/ 0 w 3171687"/>
              <a:gd name="connsiteY0" fmla="*/ 259565 h 2069635"/>
              <a:gd name="connsiteX1" fmla="*/ 0 w 3171687"/>
              <a:gd name="connsiteY1" fmla="*/ 0 h 2069635"/>
              <a:gd name="connsiteX2" fmla="*/ 3171687 w 3171687"/>
              <a:gd name="connsiteY2" fmla="*/ 0 h 2069635"/>
              <a:gd name="connsiteX3" fmla="*/ 3171687 w 3171687"/>
              <a:gd name="connsiteY3" fmla="*/ 2069635 h 2069635"/>
              <a:gd name="connsiteX4" fmla="*/ 0 w 3171687"/>
              <a:gd name="connsiteY4" fmla="*/ 2069635 h 2069635"/>
              <a:gd name="connsiteX5" fmla="*/ 0 w 3171687"/>
              <a:gd name="connsiteY5" fmla="*/ 1810069 h 20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914106"/>
            <a:endParaRPr lang="zh-CN" altLang="en-US" sz="1900" dirty="0">
              <a:solidFill>
                <a:srgbClr val="FFFFFF"/>
              </a:solidFill>
            </a:endParaRPr>
          </a:p>
        </p:txBody>
      </p:sp>
      <p:sp>
        <p:nvSpPr>
          <p:cNvPr id="56" name="任意多边形 55"/>
          <p:cNvSpPr/>
          <p:nvPr/>
        </p:nvSpPr>
        <p:spPr>
          <a:xfrm flipH="1">
            <a:off x="319455" y="225099"/>
            <a:ext cx="372426" cy="332885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6" fmla="*/ 1104717 w 2253807"/>
              <a:gd name="connsiteY6" fmla="*/ 79151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0" fmla="*/ 0 w 2253807"/>
              <a:gd name="connsiteY0" fmla="*/ 700070 h 1262130"/>
              <a:gd name="connsiteX1" fmla="*/ 0 w 2253807"/>
              <a:gd name="connsiteY1" fmla="*/ 0 h 1262130"/>
              <a:gd name="connsiteX2" fmla="*/ 2253807 w 2253807"/>
              <a:gd name="connsiteY2" fmla="*/ 0 h 1262130"/>
              <a:gd name="connsiteX3" fmla="*/ 2253807 w 2253807"/>
              <a:gd name="connsiteY3" fmla="*/ 1262130 h 1262130"/>
              <a:gd name="connsiteX4" fmla="*/ 1013277 w 2253807"/>
              <a:gd name="connsiteY4" fmla="*/ 1262130 h 126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914106"/>
            <a:endParaRPr lang="zh-CN" altLang="en-US" sz="1900" dirty="0">
              <a:solidFill>
                <a:srgbClr val="FFFFFF"/>
              </a:solidFill>
            </a:endParaRPr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697" y="68798"/>
            <a:ext cx="1721915" cy="457545"/>
          </a:xfrm>
          <a:prstGeom prst="rect">
            <a:avLst/>
          </a:prstGeom>
        </p:spPr>
      </p:pic>
      <p:sp>
        <p:nvSpPr>
          <p:cNvPr id="62" name="矩形 3"/>
          <p:cNvSpPr>
            <a:spLocks noChangeArrowheads="1"/>
          </p:cNvSpPr>
          <p:nvPr/>
        </p:nvSpPr>
        <p:spPr bwMode="auto">
          <a:xfrm>
            <a:off x="805470" y="168685"/>
            <a:ext cx="2720558" cy="52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1" tIns="45706" rIns="91411" bIns="4570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914106">
              <a:spcBef>
                <a:spcPct val="0"/>
              </a:spcBef>
              <a:buNone/>
            </a:pPr>
            <a:r>
              <a:rPr lang="zh-CN" altLang="en-US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高新</a:t>
            </a:r>
            <a:r>
              <a:rPr lang="zh-CN" altLang="en-US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贷</a:t>
            </a:r>
            <a:r>
              <a:rPr lang="en-US" altLang="zh-CN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+</a:t>
            </a:r>
            <a:r>
              <a:rPr lang="zh-CN" altLang="en-US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科技贷</a:t>
            </a:r>
            <a:endParaRPr lang="zh-CN" altLang="en-US" sz="24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64" name="任意多边形 63"/>
          <p:cNvSpPr/>
          <p:nvPr/>
        </p:nvSpPr>
        <p:spPr>
          <a:xfrm>
            <a:off x="2779" y="4811152"/>
            <a:ext cx="9151772" cy="326396"/>
          </a:xfrm>
          <a:custGeom>
            <a:avLst/>
            <a:gdLst>
              <a:gd name="connsiteX0" fmla="*/ 6442848 w 12885696"/>
              <a:gd name="connsiteY0" fmla="*/ 0 h 677930"/>
              <a:gd name="connsiteX1" fmla="*/ 12818477 w 12885696"/>
              <a:gd name="connsiteY1" fmla="*/ 656546 h 677930"/>
              <a:gd name="connsiteX2" fmla="*/ 12885696 w 12885696"/>
              <a:gd name="connsiteY2" fmla="*/ 677930 h 677930"/>
              <a:gd name="connsiteX3" fmla="*/ 0 w 12885696"/>
              <a:gd name="connsiteY3" fmla="*/ 677930 h 677930"/>
              <a:gd name="connsiteX4" fmla="*/ 67219 w 12885696"/>
              <a:gd name="connsiteY4" fmla="*/ 656546 h 677930"/>
              <a:gd name="connsiteX5" fmla="*/ 6442848 w 12885696"/>
              <a:gd name="connsiteY5" fmla="*/ 0 h 67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85696" h="677930">
                <a:moveTo>
                  <a:pt x="6442848" y="0"/>
                </a:moveTo>
                <a:cubicBezTo>
                  <a:pt x="9144779" y="0"/>
                  <a:pt x="11510983" y="262931"/>
                  <a:pt x="12818477" y="656546"/>
                </a:cubicBezTo>
                <a:lnTo>
                  <a:pt x="12885696" y="677930"/>
                </a:lnTo>
                <a:lnTo>
                  <a:pt x="0" y="677930"/>
                </a:lnTo>
                <a:lnTo>
                  <a:pt x="67219" y="656546"/>
                </a:lnTo>
                <a:cubicBezTo>
                  <a:pt x="1374713" y="262931"/>
                  <a:pt x="3740917" y="0"/>
                  <a:pt x="644284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685562"/>
            <a:endParaRPr lang="zh-CN" altLang="en-US" sz="1400" dirty="0">
              <a:solidFill>
                <a:srgbClr val="FFFFFF"/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769130594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034416"/>
            <a:ext cx="9144000" cy="12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-12614" y="1851670"/>
            <a:ext cx="1781944" cy="0"/>
          </a:xfrm>
          <a:prstGeom prst="line">
            <a:avLst/>
          </a:prstGeom>
          <a:ln w="952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3488720" y="1851670"/>
            <a:ext cx="5655280" cy="7258"/>
          </a:xfrm>
          <a:prstGeom prst="line">
            <a:avLst/>
          </a:prstGeom>
          <a:ln w="952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79912" y="999768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3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一、标准化债权产品</a:t>
            </a:r>
            <a:endParaRPr lang="zh-CN" altLang="en-US" sz="3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99992" y="2283718"/>
            <a:ext cx="172819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 新 贷</a:t>
            </a:r>
            <a:endParaRPr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六边形 18"/>
          <p:cNvSpPr/>
          <p:nvPr/>
        </p:nvSpPr>
        <p:spPr>
          <a:xfrm rot="16200000">
            <a:off x="2094637" y="1369525"/>
            <a:ext cx="1142824" cy="1075598"/>
          </a:xfrm>
          <a:prstGeom prst="hexagon">
            <a:avLst/>
          </a:prstGeom>
          <a:solidFill>
            <a:srgbClr val="C00000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340" y="1578297"/>
            <a:ext cx="658051" cy="658051"/>
          </a:xfrm>
          <a:prstGeom prst="rect">
            <a:avLst/>
          </a:prstGeom>
        </p:spPr>
      </p:pic>
      <p:sp>
        <p:nvSpPr>
          <p:cNvPr id="21" name="Oval 14"/>
          <p:cNvSpPr/>
          <p:nvPr/>
        </p:nvSpPr>
        <p:spPr>
          <a:xfrm>
            <a:off x="3923928" y="2211710"/>
            <a:ext cx="468682" cy="47192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US" sz="240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Group 54"/>
          <p:cNvGrpSpPr/>
          <p:nvPr/>
        </p:nvGrpSpPr>
        <p:grpSpPr>
          <a:xfrm>
            <a:off x="4060242" y="2348217"/>
            <a:ext cx="196054" cy="254937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23" name="淘宝店chenying0907出品 170"/>
            <p:cNvSpPr>
              <a:spLocks/>
            </p:cNvSpPr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" name="淘宝店chenying0907出品 171"/>
            <p:cNvSpPr>
              <a:spLocks/>
            </p:cNvSpPr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5" name="Oval 12"/>
          <p:cNvSpPr/>
          <p:nvPr/>
        </p:nvSpPr>
        <p:spPr>
          <a:xfrm>
            <a:off x="3923928" y="2787774"/>
            <a:ext cx="476301" cy="478535"/>
          </a:xfrm>
          <a:prstGeom prst="ellipse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US" sz="240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" name="Group 23"/>
          <p:cNvGrpSpPr/>
          <p:nvPr/>
        </p:nvGrpSpPr>
        <p:grpSpPr>
          <a:xfrm>
            <a:off x="4084479" y="2900705"/>
            <a:ext cx="258441" cy="225366"/>
            <a:chOff x="7540014" y="4306907"/>
            <a:chExt cx="389342" cy="339426"/>
          </a:xfrm>
          <a:solidFill>
            <a:schemeClr val="bg1"/>
          </a:solidFill>
        </p:grpSpPr>
        <p:sp>
          <p:nvSpPr>
            <p:cNvPr id="27" name="淘宝店chenying0907出品 110"/>
            <p:cNvSpPr>
              <a:spLocks/>
            </p:cNvSpPr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4" name="淘宝店chenying0907出品 111"/>
            <p:cNvSpPr>
              <a:spLocks/>
            </p:cNvSpPr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" name="淘宝店chenying0907出品 112"/>
            <p:cNvSpPr>
              <a:spLocks/>
            </p:cNvSpPr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淘宝店chenying0907出品 113"/>
            <p:cNvSpPr>
              <a:spLocks/>
            </p:cNvSpPr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7" name="淘宝店chenying0907出品 114"/>
            <p:cNvSpPr>
              <a:spLocks/>
            </p:cNvSpPr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8" name="淘宝店chenying0907出品 115"/>
            <p:cNvSpPr>
              <a:spLocks/>
            </p:cNvSpPr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淘宝店chenying0907出品 116"/>
            <p:cNvSpPr>
              <a:spLocks/>
            </p:cNvSpPr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0" name="淘宝店chenying0907出品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淘宝店chenying0907出品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淘宝店chenying0907出品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3" name="淘宝店chenying0907出品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499992" y="2850490"/>
            <a:ext cx="1728192" cy="369332"/>
          </a:xfrm>
          <a:prstGeom prst="rect">
            <a:avLst/>
          </a:prstGeom>
          <a:solidFill>
            <a:srgbClr val="A40000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供应链自助贷</a:t>
            </a:r>
            <a:endParaRPr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16"/>
          <p:cNvSpPr/>
          <p:nvPr/>
        </p:nvSpPr>
        <p:spPr>
          <a:xfrm>
            <a:off x="3923928" y="3396533"/>
            <a:ext cx="468124" cy="47136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US" sz="240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Group 35"/>
          <p:cNvGrpSpPr/>
          <p:nvPr/>
        </p:nvGrpSpPr>
        <p:grpSpPr>
          <a:xfrm>
            <a:off x="4035928" y="3500448"/>
            <a:ext cx="248040" cy="246473"/>
            <a:chOff x="6853673" y="3715407"/>
            <a:chExt cx="379359" cy="376864"/>
          </a:xfrm>
          <a:solidFill>
            <a:schemeClr val="bg1"/>
          </a:solidFill>
        </p:grpSpPr>
        <p:sp>
          <p:nvSpPr>
            <p:cNvPr id="47" name="淘宝店chenying0907出品 150"/>
            <p:cNvSpPr>
              <a:spLocks noEditPoints="1"/>
            </p:cNvSpPr>
            <p:nvPr/>
          </p:nvSpPr>
          <p:spPr bwMode="auto">
            <a:xfrm>
              <a:off x="6853673" y="3715407"/>
              <a:ext cx="379359" cy="376864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8 h 114"/>
                <a:gd name="T12" fmla="*/ 6 w 114"/>
                <a:gd name="T13" fmla="*/ 57 h 114"/>
                <a:gd name="T14" fmla="*/ 57 w 114"/>
                <a:gd name="T15" fmla="*/ 6 h 114"/>
                <a:gd name="T16" fmla="*/ 108 w 114"/>
                <a:gd name="T17" fmla="*/ 57 h 114"/>
                <a:gd name="T18" fmla="*/ 57 w 114"/>
                <a:gd name="T19" fmla="*/ 10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8" name="淘宝店chenying0907出品 151"/>
            <p:cNvSpPr>
              <a:spLocks noChangeArrowheads="1"/>
            </p:cNvSpPr>
            <p:nvPr/>
          </p:nvSpPr>
          <p:spPr bwMode="auto">
            <a:xfrm>
              <a:off x="6998429" y="3987447"/>
              <a:ext cx="22463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9" name="淘宝店chenying0907出品 152"/>
            <p:cNvSpPr>
              <a:spLocks noChangeArrowheads="1"/>
            </p:cNvSpPr>
            <p:nvPr/>
          </p:nvSpPr>
          <p:spPr bwMode="auto">
            <a:xfrm>
              <a:off x="7033370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0" name="淘宝店chenying0907出品 153"/>
            <p:cNvSpPr>
              <a:spLocks noChangeArrowheads="1"/>
            </p:cNvSpPr>
            <p:nvPr/>
          </p:nvSpPr>
          <p:spPr bwMode="auto">
            <a:xfrm>
              <a:off x="7068311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淘宝店chenying0907出品 154"/>
            <p:cNvSpPr>
              <a:spLocks/>
            </p:cNvSpPr>
            <p:nvPr/>
          </p:nvSpPr>
          <p:spPr bwMode="auto">
            <a:xfrm>
              <a:off x="6970976" y="3822725"/>
              <a:ext cx="82362" cy="84857"/>
            </a:xfrm>
            <a:custGeom>
              <a:avLst/>
              <a:gdLst>
                <a:gd name="T0" fmla="*/ 19 w 25"/>
                <a:gd name="T1" fmla="*/ 22 h 25"/>
                <a:gd name="T2" fmla="*/ 22 w 25"/>
                <a:gd name="T3" fmla="*/ 25 h 25"/>
                <a:gd name="T4" fmla="*/ 25 w 25"/>
                <a:gd name="T5" fmla="*/ 22 h 25"/>
                <a:gd name="T6" fmla="*/ 22 w 25"/>
                <a:gd name="T7" fmla="*/ 19 h 25"/>
                <a:gd name="T8" fmla="*/ 21 w 25"/>
                <a:gd name="T9" fmla="*/ 19 h 25"/>
                <a:gd name="T10" fmla="*/ 0 w 25"/>
                <a:gd name="T11" fmla="*/ 0 h 25"/>
                <a:gd name="T12" fmla="*/ 19 w 25"/>
                <a:gd name="T13" fmla="*/ 22 h 25"/>
                <a:gd name="T14" fmla="*/ 19 w 25"/>
                <a:gd name="T1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淘宝店chenying0907出品 155"/>
            <p:cNvSpPr>
              <a:spLocks/>
            </p:cNvSpPr>
            <p:nvPr/>
          </p:nvSpPr>
          <p:spPr bwMode="auto">
            <a:xfrm>
              <a:off x="6921060" y="3987447"/>
              <a:ext cx="22463" cy="19966"/>
            </a:xfrm>
            <a:custGeom>
              <a:avLst/>
              <a:gdLst>
                <a:gd name="T0" fmla="*/ 0 w 9"/>
                <a:gd name="T1" fmla="*/ 6 h 8"/>
                <a:gd name="T2" fmla="*/ 3 w 9"/>
                <a:gd name="T3" fmla="*/ 8 h 8"/>
                <a:gd name="T4" fmla="*/ 9 w 9"/>
                <a:gd name="T5" fmla="*/ 1 h 8"/>
                <a:gd name="T6" fmla="*/ 7 w 9"/>
                <a:gd name="T7" fmla="*/ 0 h 8"/>
                <a:gd name="T8" fmla="*/ 0 w 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3" name="淘宝店chenying0907出品 156"/>
            <p:cNvSpPr>
              <a:spLocks/>
            </p:cNvSpPr>
            <p:nvPr/>
          </p:nvSpPr>
          <p:spPr bwMode="auto">
            <a:xfrm>
              <a:off x="6901094" y="3942523"/>
              <a:ext cx="27454" cy="14975"/>
            </a:xfrm>
            <a:custGeom>
              <a:avLst/>
              <a:gdLst>
                <a:gd name="T0" fmla="*/ 9 w 11"/>
                <a:gd name="T1" fmla="*/ 0 h 6"/>
                <a:gd name="T2" fmla="*/ 0 w 11"/>
                <a:gd name="T3" fmla="*/ 3 h 6"/>
                <a:gd name="T4" fmla="*/ 1 w 11"/>
                <a:gd name="T5" fmla="*/ 6 h 6"/>
                <a:gd name="T6" fmla="*/ 11 w 11"/>
                <a:gd name="T7" fmla="*/ 3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4" name="淘宝店chenying0907出品 157"/>
            <p:cNvSpPr>
              <a:spLocks/>
            </p:cNvSpPr>
            <p:nvPr/>
          </p:nvSpPr>
          <p:spPr bwMode="auto">
            <a:xfrm>
              <a:off x="6933538" y="3790281"/>
              <a:ext cx="19966" cy="22463"/>
            </a:xfrm>
            <a:custGeom>
              <a:avLst/>
              <a:gdLst>
                <a:gd name="T0" fmla="*/ 0 w 8"/>
                <a:gd name="T1" fmla="*/ 3 h 9"/>
                <a:gd name="T2" fmla="*/ 7 w 8"/>
                <a:gd name="T3" fmla="*/ 9 h 9"/>
                <a:gd name="T4" fmla="*/ 8 w 8"/>
                <a:gd name="T5" fmla="*/ 7 h 9"/>
                <a:gd name="T6" fmla="*/ 2 w 8"/>
                <a:gd name="T7" fmla="*/ 0 h 9"/>
                <a:gd name="T8" fmla="*/ 0 w 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5" name="淘宝店chenying0907出品 158"/>
            <p:cNvSpPr>
              <a:spLocks/>
            </p:cNvSpPr>
            <p:nvPr/>
          </p:nvSpPr>
          <p:spPr bwMode="auto">
            <a:xfrm>
              <a:off x="6903589" y="3840196"/>
              <a:ext cx="27454" cy="12480"/>
            </a:xfrm>
            <a:custGeom>
              <a:avLst/>
              <a:gdLst>
                <a:gd name="T0" fmla="*/ 11 w 11"/>
                <a:gd name="T1" fmla="*/ 3 h 5"/>
                <a:gd name="T2" fmla="*/ 2 w 11"/>
                <a:gd name="T3" fmla="*/ 0 h 5"/>
                <a:gd name="T4" fmla="*/ 0 w 11"/>
                <a:gd name="T5" fmla="*/ 3 h 5"/>
                <a:gd name="T6" fmla="*/ 10 w 11"/>
                <a:gd name="T7" fmla="*/ 5 h 5"/>
                <a:gd name="T8" fmla="*/ 11 w 11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6" name="淘宝店chenying0907出品 159"/>
            <p:cNvSpPr>
              <a:spLocks noChangeArrowheads="1"/>
            </p:cNvSpPr>
            <p:nvPr/>
          </p:nvSpPr>
          <p:spPr bwMode="auto">
            <a:xfrm>
              <a:off x="7040858" y="3750348"/>
              <a:ext cx="7488" cy="22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7" name="淘宝店chenying0907出品 160"/>
            <p:cNvSpPr>
              <a:spLocks/>
            </p:cNvSpPr>
            <p:nvPr/>
          </p:nvSpPr>
          <p:spPr bwMode="auto">
            <a:xfrm>
              <a:off x="6973471" y="3760331"/>
              <a:ext cx="17471" cy="22463"/>
            </a:xfrm>
            <a:custGeom>
              <a:avLst/>
              <a:gdLst>
                <a:gd name="T0" fmla="*/ 7 w 7"/>
                <a:gd name="T1" fmla="*/ 8 h 9"/>
                <a:gd name="T2" fmla="*/ 3 w 7"/>
                <a:gd name="T3" fmla="*/ 0 h 9"/>
                <a:gd name="T4" fmla="*/ 0 w 7"/>
                <a:gd name="T5" fmla="*/ 2 h 9"/>
                <a:gd name="T6" fmla="*/ 4 w 7"/>
                <a:gd name="T7" fmla="*/ 9 h 9"/>
                <a:gd name="T8" fmla="*/ 7 w 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8" name="淘宝店chenying0907出品 161"/>
            <p:cNvSpPr>
              <a:spLocks/>
            </p:cNvSpPr>
            <p:nvPr/>
          </p:nvSpPr>
          <p:spPr bwMode="auto">
            <a:xfrm>
              <a:off x="7088277" y="3760331"/>
              <a:ext cx="12480" cy="27454"/>
            </a:xfrm>
            <a:custGeom>
              <a:avLst/>
              <a:gdLst>
                <a:gd name="T0" fmla="*/ 0 w 5"/>
                <a:gd name="T1" fmla="*/ 9 h 11"/>
                <a:gd name="T2" fmla="*/ 2 w 5"/>
                <a:gd name="T3" fmla="*/ 11 h 11"/>
                <a:gd name="T4" fmla="*/ 5 w 5"/>
                <a:gd name="T5" fmla="*/ 2 h 11"/>
                <a:gd name="T6" fmla="*/ 2 w 5"/>
                <a:gd name="T7" fmla="*/ 0 h 11"/>
                <a:gd name="T8" fmla="*/ 0 w 5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9" name="淘宝店chenying0907出品 162"/>
            <p:cNvSpPr>
              <a:spLocks/>
            </p:cNvSpPr>
            <p:nvPr/>
          </p:nvSpPr>
          <p:spPr bwMode="auto">
            <a:xfrm>
              <a:off x="7130706" y="3987447"/>
              <a:ext cx="22463" cy="19966"/>
            </a:xfrm>
            <a:custGeom>
              <a:avLst/>
              <a:gdLst>
                <a:gd name="T0" fmla="*/ 0 w 9"/>
                <a:gd name="T1" fmla="*/ 1 h 8"/>
                <a:gd name="T2" fmla="*/ 8 w 9"/>
                <a:gd name="T3" fmla="*/ 8 h 8"/>
                <a:gd name="T4" fmla="*/ 9 w 9"/>
                <a:gd name="T5" fmla="*/ 6 h 8"/>
                <a:gd name="T6" fmla="*/ 3 w 9"/>
                <a:gd name="T7" fmla="*/ 0 h 8"/>
                <a:gd name="T8" fmla="*/ 0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0" name="淘宝店chenying0907出品 163"/>
            <p:cNvSpPr>
              <a:spLocks/>
            </p:cNvSpPr>
            <p:nvPr/>
          </p:nvSpPr>
          <p:spPr bwMode="auto">
            <a:xfrm>
              <a:off x="7158159" y="3942523"/>
              <a:ext cx="24958" cy="14975"/>
            </a:xfrm>
            <a:custGeom>
              <a:avLst/>
              <a:gdLst>
                <a:gd name="T0" fmla="*/ 0 w 10"/>
                <a:gd name="T1" fmla="*/ 3 h 6"/>
                <a:gd name="T2" fmla="*/ 9 w 10"/>
                <a:gd name="T3" fmla="*/ 6 h 6"/>
                <a:gd name="T4" fmla="*/ 10 w 10"/>
                <a:gd name="T5" fmla="*/ 3 h 6"/>
                <a:gd name="T6" fmla="*/ 1 w 10"/>
                <a:gd name="T7" fmla="*/ 0 h 6"/>
                <a:gd name="T8" fmla="*/ 0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" name="淘宝店chenying0907出品 164"/>
            <p:cNvSpPr>
              <a:spLocks/>
            </p:cNvSpPr>
            <p:nvPr/>
          </p:nvSpPr>
          <p:spPr bwMode="auto">
            <a:xfrm>
              <a:off x="7128209" y="3790281"/>
              <a:ext cx="22463" cy="22463"/>
            </a:xfrm>
            <a:custGeom>
              <a:avLst/>
              <a:gdLst>
                <a:gd name="T0" fmla="*/ 9 w 9"/>
                <a:gd name="T1" fmla="*/ 3 h 9"/>
                <a:gd name="T2" fmla="*/ 8 w 9"/>
                <a:gd name="T3" fmla="*/ 0 h 9"/>
                <a:gd name="T4" fmla="*/ 0 w 9"/>
                <a:gd name="T5" fmla="*/ 7 h 9"/>
                <a:gd name="T6" fmla="*/ 2 w 9"/>
                <a:gd name="T7" fmla="*/ 9 h 9"/>
                <a:gd name="T8" fmla="*/ 9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" name="淘宝店chenying0907出品 165"/>
            <p:cNvSpPr>
              <a:spLocks/>
            </p:cNvSpPr>
            <p:nvPr/>
          </p:nvSpPr>
          <p:spPr bwMode="auto">
            <a:xfrm>
              <a:off x="7153167" y="3840196"/>
              <a:ext cx="27454" cy="12480"/>
            </a:xfrm>
            <a:custGeom>
              <a:avLst/>
              <a:gdLst>
                <a:gd name="T0" fmla="*/ 10 w 11"/>
                <a:gd name="T1" fmla="*/ 0 h 5"/>
                <a:gd name="T2" fmla="*/ 0 w 11"/>
                <a:gd name="T3" fmla="*/ 3 h 5"/>
                <a:gd name="T4" fmla="*/ 2 w 11"/>
                <a:gd name="T5" fmla="*/ 5 h 5"/>
                <a:gd name="T6" fmla="*/ 11 w 11"/>
                <a:gd name="T7" fmla="*/ 3 h 5"/>
                <a:gd name="T8" fmla="*/ 10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3" name="淘宝店chenying0907出品 166"/>
            <p:cNvSpPr>
              <a:spLocks noChangeArrowheads="1"/>
            </p:cNvSpPr>
            <p:nvPr/>
          </p:nvSpPr>
          <p:spPr bwMode="auto">
            <a:xfrm>
              <a:off x="6893606" y="3890112"/>
              <a:ext cx="24958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4" name="淘宝店chenying0907出品 167"/>
            <p:cNvSpPr>
              <a:spLocks noChangeArrowheads="1"/>
            </p:cNvSpPr>
            <p:nvPr/>
          </p:nvSpPr>
          <p:spPr bwMode="auto">
            <a:xfrm>
              <a:off x="7170638" y="3892607"/>
              <a:ext cx="27454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4499992" y="3426554"/>
            <a:ext cx="172819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 采 贷</a:t>
            </a:r>
            <a:endParaRPr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Oval 4"/>
          <p:cNvSpPr/>
          <p:nvPr/>
        </p:nvSpPr>
        <p:spPr>
          <a:xfrm>
            <a:off x="3923928" y="4044043"/>
            <a:ext cx="469721" cy="47192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US" sz="240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" name="Group 20"/>
          <p:cNvGrpSpPr/>
          <p:nvPr/>
        </p:nvGrpSpPr>
        <p:grpSpPr>
          <a:xfrm>
            <a:off x="4020928" y="4148521"/>
            <a:ext cx="263040" cy="264742"/>
            <a:chOff x="7971783" y="2080670"/>
            <a:chExt cx="401822" cy="404317"/>
          </a:xfrm>
          <a:solidFill>
            <a:schemeClr val="bg1"/>
          </a:solidFill>
        </p:grpSpPr>
        <p:sp>
          <p:nvSpPr>
            <p:cNvPr id="68" name="淘宝店chenying0907出品 42"/>
            <p:cNvSpPr>
              <a:spLocks noEditPoints="1"/>
            </p:cNvSpPr>
            <p:nvPr/>
          </p:nvSpPr>
          <p:spPr bwMode="auto">
            <a:xfrm>
              <a:off x="7971783" y="2080670"/>
              <a:ext cx="401822" cy="404317"/>
            </a:xfrm>
            <a:custGeom>
              <a:avLst/>
              <a:gdLst>
                <a:gd name="T0" fmla="*/ 60 w 121"/>
                <a:gd name="T1" fmla="*/ 0 h 121"/>
                <a:gd name="T2" fmla="*/ 0 w 121"/>
                <a:gd name="T3" fmla="*/ 61 h 121"/>
                <a:gd name="T4" fmla="*/ 60 w 121"/>
                <a:gd name="T5" fmla="*/ 121 h 121"/>
                <a:gd name="T6" fmla="*/ 121 w 121"/>
                <a:gd name="T7" fmla="*/ 61 h 121"/>
                <a:gd name="T8" fmla="*/ 60 w 121"/>
                <a:gd name="T9" fmla="*/ 0 h 121"/>
                <a:gd name="T10" fmla="*/ 60 w 121"/>
                <a:gd name="T11" fmla="*/ 111 h 121"/>
                <a:gd name="T12" fmla="*/ 10 w 121"/>
                <a:gd name="T13" fmla="*/ 61 h 121"/>
                <a:gd name="T14" fmla="*/ 60 w 121"/>
                <a:gd name="T15" fmla="*/ 10 h 121"/>
                <a:gd name="T16" fmla="*/ 111 w 121"/>
                <a:gd name="T17" fmla="*/ 61 h 121"/>
                <a:gd name="T18" fmla="*/ 60 w 121"/>
                <a:gd name="T1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9" name="淘宝店chenying0907出品 43"/>
            <p:cNvSpPr>
              <a:spLocks/>
            </p:cNvSpPr>
            <p:nvPr/>
          </p:nvSpPr>
          <p:spPr bwMode="auto">
            <a:xfrm>
              <a:off x="8079103" y="2178006"/>
              <a:ext cx="139764" cy="199662"/>
            </a:xfrm>
            <a:custGeom>
              <a:avLst/>
              <a:gdLst>
                <a:gd name="T0" fmla="*/ 42 w 42"/>
                <a:gd name="T1" fmla="*/ 60 h 60"/>
                <a:gd name="T2" fmla="*/ 42 w 42"/>
                <a:gd name="T3" fmla="*/ 0 h 60"/>
                <a:gd name="T4" fmla="*/ 0 w 42"/>
                <a:gd name="T5" fmla="*/ 42 h 60"/>
                <a:gd name="T6" fmla="*/ 42 w 42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4499992" y="4074626"/>
            <a:ext cx="172819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抵 押 贷</a:t>
            </a:r>
            <a:endParaRPr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697" y="68798"/>
            <a:ext cx="1721915" cy="45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9332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851670"/>
            <a:ext cx="2592288" cy="28803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697" y="68798"/>
            <a:ext cx="1721915" cy="457545"/>
          </a:xfrm>
          <a:prstGeom prst="rect">
            <a:avLst/>
          </a:prstGeom>
        </p:spPr>
      </p:pic>
      <p:sp>
        <p:nvSpPr>
          <p:cNvPr id="3" name="任意多边形 2"/>
          <p:cNvSpPr/>
          <p:nvPr/>
        </p:nvSpPr>
        <p:spPr>
          <a:xfrm flipH="1">
            <a:off x="205868" y="317303"/>
            <a:ext cx="372426" cy="418173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8" fmla="*/ 1071343 w 3171687"/>
              <a:gd name="connsiteY8" fmla="*/ 1901509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0" fmla="*/ 979903 w 3171687"/>
              <a:gd name="connsiteY0" fmla="*/ 259565 h 2069635"/>
              <a:gd name="connsiteX1" fmla="*/ 0 w 3171687"/>
              <a:gd name="connsiteY1" fmla="*/ 259565 h 2069635"/>
              <a:gd name="connsiteX2" fmla="*/ 0 w 3171687"/>
              <a:gd name="connsiteY2" fmla="*/ 0 h 2069635"/>
              <a:gd name="connsiteX3" fmla="*/ 3171687 w 3171687"/>
              <a:gd name="connsiteY3" fmla="*/ 0 h 2069635"/>
              <a:gd name="connsiteX4" fmla="*/ 3171687 w 3171687"/>
              <a:gd name="connsiteY4" fmla="*/ 2069635 h 2069635"/>
              <a:gd name="connsiteX5" fmla="*/ 0 w 3171687"/>
              <a:gd name="connsiteY5" fmla="*/ 2069635 h 2069635"/>
              <a:gd name="connsiteX6" fmla="*/ 0 w 3171687"/>
              <a:gd name="connsiteY6" fmla="*/ 1810069 h 2069635"/>
              <a:gd name="connsiteX0" fmla="*/ 0 w 3171687"/>
              <a:gd name="connsiteY0" fmla="*/ 259565 h 2069635"/>
              <a:gd name="connsiteX1" fmla="*/ 0 w 3171687"/>
              <a:gd name="connsiteY1" fmla="*/ 0 h 2069635"/>
              <a:gd name="connsiteX2" fmla="*/ 3171687 w 3171687"/>
              <a:gd name="connsiteY2" fmla="*/ 0 h 2069635"/>
              <a:gd name="connsiteX3" fmla="*/ 3171687 w 3171687"/>
              <a:gd name="connsiteY3" fmla="*/ 2069635 h 2069635"/>
              <a:gd name="connsiteX4" fmla="*/ 0 w 3171687"/>
              <a:gd name="connsiteY4" fmla="*/ 2069635 h 2069635"/>
              <a:gd name="connsiteX5" fmla="*/ 0 w 3171687"/>
              <a:gd name="connsiteY5" fmla="*/ 1810069 h 20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914106"/>
            <a:endParaRPr lang="zh-CN" altLang="en-US" sz="1900" dirty="0">
              <a:solidFill>
                <a:srgbClr val="FFFFFF"/>
              </a:solidFill>
            </a:endParaRPr>
          </a:p>
        </p:txBody>
      </p:sp>
      <p:sp>
        <p:nvSpPr>
          <p:cNvPr id="4" name="任意多边形 3"/>
          <p:cNvSpPr/>
          <p:nvPr/>
        </p:nvSpPr>
        <p:spPr>
          <a:xfrm flipH="1">
            <a:off x="319455" y="225099"/>
            <a:ext cx="372426" cy="332885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6" fmla="*/ 1104717 w 2253807"/>
              <a:gd name="connsiteY6" fmla="*/ 79151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0" fmla="*/ 0 w 2253807"/>
              <a:gd name="connsiteY0" fmla="*/ 700070 h 1262130"/>
              <a:gd name="connsiteX1" fmla="*/ 0 w 2253807"/>
              <a:gd name="connsiteY1" fmla="*/ 0 h 1262130"/>
              <a:gd name="connsiteX2" fmla="*/ 2253807 w 2253807"/>
              <a:gd name="connsiteY2" fmla="*/ 0 h 1262130"/>
              <a:gd name="connsiteX3" fmla="*/ 2253807 w 2253807"/>
              <a:gd name="connsiteY3" fmla="*/ 1262130 h 1262130"/>
              <a:gd name="connsiteX4" fmla="*/ 1013277 w 2253807"/>
              <a:gd name="connsiteY4" fmla="*/ 1262130 h 126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914106"/>
            <a:endParaRPr lang="zh-CN" altLang="en-US" sz="1900" dirty="0">
              <a:solidFill>
                <a:srgbClr val="FFFFFF"/>
              </a:solidFill>
            </a:endParaRPr>
          </a:p>
        </p:txBody>
      </p:sp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805470" y="168685"/>
            <a:ext cx="4573629" cy="52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1" tIns="45706" rIns="91411" bIns="4570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914106">
              <a:spcBef>
                <a:spcPct val="0"/>
              </a:spcBef>
              <a:buFont typeface="Arial" charset="0"/>
              <a:buNone/>
            </a:pPr>
            <a:r>
              <a:rPr lang="zh-CN" altLang="en-US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供应链自助贷</a:t>
            </a:r>
            <a:r>
              <a:rPr lang="en-US" altLang="zh-CN" sz="2800" b="1" dirty="0">
                <a:solidFill>
                  <a:srgbClr val="C00000"/>
                </a:solidFill>
                <a:cs typeface="Arial" panose="020B0604020202020204" pitchFamily="34" charset="0"/>
              </a:rPr>
              <a:t>—</a:t>
            </a:r>
            <a:r>
              <a:rPr lang="zh-CN" altLang="en-US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倾听您的心声</a:t>
            </a:r>
            <a:endParaRPr lang="zh-CN" altLang="en-US" sz="24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grpSp>
        <p:nvGrpSpPr>
          <p:cNvPr id="6" name="组合 32"/>
          <p:cNvGrpSpPr/>
          <p:nvPr/>
        </p:nvGrpSpPr>
        <p:grpSpPr>
          <a:xfrm>
            <a:off x="251520" y="1203598"/>
            <a:ext cx="2160240" cy="2304256"/>
            <a:chOff x="1156912" y="1216067"/>
            <a:chExt cx="2537084" cy="2884975"/>
          </a:xfrm>
        </p:grpSpPr>
        <p:sp>
          <p:nvSpPr>
            <p:cNvPr id="7" name="椭圆形标注 1"/>
            <p:cNvSpPr/>
            <p:nvPr/>
          </p:nvSpPr>
          <p:spPr>
            <a:xfrm flipH="1">
              <a:off x="1156912" y="1216067"/>
              <a:ext cx="2537084" cy="2884975"/>
            </a:xfrm>
            <a:custGeom>
              <a:avLst/>
              <a:gdLst>
                <a:gd name="connsiteX0" fmla="*/ 1212520 w 2455290"/>
                <a:gd name="connsiteY0" fmla="*/ 2752277 h 2319934"/>
                <a:gd name="connsiteX1" fmla="*/ 982594 w 2455290"/>
                <a:gd name="connsiteY1" fmla="*/ 2296590 h 2319934"/>
                <a:gd name="connsiteX2" fmla="*/ 8439 w 2455290"/>
                <a:gd name="connsiteY2" fmla="*/ 1024198 h 2319934"/>
                <a:gd name="connsiteX3" fmla="*/ 1238616 w 2455290"/>
                <a:gd name="connsiteY3" fmla="*/ 46 h 2319934"/>
                <a:gd name="connsiteX4" fmla="*/ 2449482 w 2455290"/>
                <a:gd name="connsiteY4" fmla="*/ 1047255 h 2319934"/>
                <a:gd name="connsiteX5" fmla="*/ 1451067 w 2455290"/>
                <a:gd name="connsiteY5" fmla="*/ 2300562 h 2319934"/>
                <a:gd name="connsiteX6" fmla="*/ 1212520 w 2455290"/>
                <a:gd name="connsiteY6" fmla="*/ 2752277 h 2319934"/>
                <a:gd name="connsiteX0" fmla="*/ 1212612 w 2455452"/>
                <a:gd name="connsiteY0" fmla="*/ 2752278 h 2752278"/>
                <a:gd name="connsiteX1" fmla="*/ 982686 w 2455452"/>
                <a:gd name="connsiteY1" fmla="*/ 2296591 h 2752278"/>
                <a:gd name="connsiteX2" fmla="*/ 8531 w 2455452"/>
                <a:gd name="connsiteY2" fmla="*/ 1024199 h 2752278"/>
                <a:gd name="connsiteX3" fmla="*/ 1238708 w 2455452"/>
                <a:gd name="connsiteY3" fmla="*/ 47 h 2752278"/>
                <a:gd name="connsiteX4" fmla="*/ 2449574 w 2455452"/>
                <a:gd name="connsiteY4" fmla="*/ 1047256 h 2752278"/>
                <a:gd name="connsiteX5" fmla="*/ 1451159 w 2455452"/>
                <a:gd name="connsiteY5" fmla="*/ 2300563 h 2752278"/>
                <a:gd name="connsiteX6" fmla="*/ 1212612 w 2455452"/>
                <a:gd name="connsiteY6" fmla="*/ 2752278 h 2752278"/>
                <a:gd name="connsiteX0" fmla="*/ 1212612 w 2455452"/>
                <a:gd name="connsiteY0" fmla="*/ 2752278 h 2752278"/>
                <a:gd name="connsiteX1" fmla="*/ 982686 w 2455452"/>
                <a:gd name="connsiteY1" fmla="*/ 2296591 h 2752278"/>
                <a:gd name="connsiteX2" fmla="*/ 8531 w 2455452"/>
                <a:gd name="connsiteY2" fmla="*/ 1024199 h 2752278"/>
                <a:gd name="connsiteX3" fmla="*/ 1238708 w 2455452"/>
                <a:gd name="connsiteY3" fmla="*/ 47 h 2752278"/>
                <a:gd name="connsiteX4" fmla="*/ 2449574 w 2455452"/>
                <a:gd name="connsiteY4" fmla="*/ 1047256 h 2752278"/>
                <a:gd name="connsiteX5" fmla="*/ 1451159 w 2455452"/>
                <a:gd name="connsiteY5" fmla="*/ 2300563 h 2752278"/>
                <a:gd name="connsiteX6" fmla="*/ 1212612 w 2455452"/>
                <a:gd name="connsiteY6" fmla="*/ 2752278 h 275227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07812 w 2455452"/>
                <a:gd name="connsiteY0" fmla="*/ 2739578 h 2739578"/>
                <a:gd name="connsiteX1" fmla="*/ 982686 w 2455452"/>
                <a:gd name="connsiteY1" fmla="*/ 2296591 h 2739578"/>
                <a:gd name="connsiteX2" fmla="*/ 8531 w 2455452"/>
                <a:gd name="connsiteY2" fmla="*/ 1024199 h 2739578"/>
                <a:gd name="connsiteX3" fmla="*/ 1238708 w 2455452"/>
                <a:gd name="connsiteY3" fmla="*/ 47 h 2739578"/>
                <a:gd name="connsiteX4" fmla="*/ 2449574 w 2455452"/>
                <a:gd name="connsiteY4" fmla="*/ 1047256 h 2739578"/>
                <a:gd name="connsiteX5" fmla="*/ 1451159 w 2455452"/>
                <a:gd name="connsiteY5" fmla="*/ 2300563 h 2739578"/>
                <a:gd name="connsiteX6" fmla="*/ 907812 w 2455452"/>
                <a:gd name="connsiteY6" fmla="*/ 2739578 h 2739578"/>
                <a:gd name="connsiteX0" fmla="*/ 907812 w 2455452"/>
                <a:gd name="connsiteY0" fmla="*/ 2739578 h 2739578"/>
                <a:gd name="connsiteX1" fmla="*/ 982686 w 2455452"/>
                <a:gd name="connsiteY1" fmla="*/ 2296591 h 2739578"/>
                <a:gd name="connsiteX2" fmla="*/ 8531 w 2455452"/>
                <a:gd name="connsiteY2" fmla="*/ 1024199 h 2739578"/>
                <a:gd name="connsiteX3" fmla="*/ 1238708 w 2455452"/>
                <a:gd name="connsiteY3" fmla="*/ 47 h 2739578"/>
                <a:gd name="connsiteX4" fmla="*/ 2449574 w 2455452"/>
                <a:gd name="connsiteY4" fmla="*/ 1047256 h 2739578"/>
                <a:gd name="connsiteX5" fmla="*/ 1451159 w 2455452"/>
                <a:gd name="connsiteY5" fmla="*/ 2300563 h 2739578"/>
                <a:gd name="connsiteX6" fmla="*/ 907812 w 2455452"/>
                <a:gd name="connsiteY6" fmla="*/ 2739578 h 2739578"/>
                <a:gd name="connsiteX0" fmla="*/ 907812 w 2455452"/>
                <a:gd name="connsiteY0" fmla="*/ 2739578 h 2739578"/>
                <a:gd name="connsiteX1" fmla="*/ 982686 w 2455452"/>
                <a:gd name="connsiteY1" fmla="*/ 2296591 h 2739578"/>
                <a:gd name="connsiteX2" fmla="*/ 8531 w 2455452"/>
                <a:gd name="connsiteY2" fmla="*/ 1024199 h 2739578"/>
                <a:gd name="connsiteX3" fmla="*/ 1238708 w 2455452"/>
                <a:gd name="connsiteY3" fmla="*/ 47 h 2739578"/>
                <a:gd name="connsiteX4" fmla="*/ 2449574 w 2455452"/>
                <a:gd name="connsiteY4" fmla="*/ 1047256 h 2739578"/>
                <a:gd name="connsiteX5" fmla="*/ 1451159 w 2455452"/>
                <a:gd name="connsiteY5" fmla="*/ 2300563 h 2739578"/>
                <a:gd name="connsiteX6" fmla="*/ 907812 w 2455452"/>
                <a:gd name="connsiteY6" fmla="*/ 2739578 h 2739578"/>
                <a:gd name="connsiteX0" fmla="*/ 884952 w 2455452"/>
                <a:gd name="connsiteY0" fmla="*/ 2648138 h 2648138"/>
                <a:gd name="connsiteX1" fmla="*/ 982686 w 2455452"/>
                <a:gd name="connsiteY1" fmla="*/ 2296591 h 2648138"/>
                <a:gd name="connsiteX2" fmla="*/ 8531 w 2455452"/>
                <a:gd name="connsiteY2" fmla="*/ 1024199 h 2648138"/>
                <a:gd name="connsiteX3" fmla="*/ 1238708 w 2455452"/>
                <a:gd name="connsiteY3" fmla="*/ 47 h 2648138"/>
                <a:gd name="connsiteX4" fmla="*/ 2449574 w 2455452"/>
                <a:gd name="connsiteY4" fmla="*/ 1047256 h 2648138"/>
                <a:gd name="connsiteX5" fmla="*/ 1451159 w 2455452"/>
                <a:gd name="connsiteY5" fmla="*/ 2300563 h 2648138"/>
                <a:gd name="connsiteX6" fmla="*/ 884952 w 2455452"/>
                <a:gd name="connsiteY6" fmla="*/ 2648138 h 2648138"/>
                <a:gd name="connsiteX0" fmla="*/ 884952 w 2455452"/>
                <a:gd name="connsiteY0" fmla="*/ 2648138 h 2648138"/>
                <a:gd name="connsiteX1" fmla="*/ 982686 w 2455452"/>
                <a:gd name="connsiteY1" fmla="*/ 2296591 h 2648138"/>
                <a:gd name="connsiteX2" fmla="*/ 8531 w 2455452"/>
                <a:gd name="connsiteY2" fmla="*/ 1024199 h 2648138"/>
                <a:gd name="connsiteX3" fmla="*/ 1238708 w 2455452"/>
                <a:gd name="connsiteY3" fmla="*/ 47 h 2648138"/>
                <a:gd name="connsiteX4" fmla="*/ 2449574 w 2455452"/>
                <a:gd name="connsiteY4" fmla="*/ 1047256 h 2648138"/>
                <a:gd name="connsiteX5" fmla="*/ 1451159 w 2455452"/>
                <a:gd name="connsiteY5" fmla="*/ 2300563 h 2648138"/>
                <a:gd name="connsiteX6" fmla="*/ 884952 w 2455452"/>
                <a:gd name="connsiteY6" fmla="*/ 2648138 h 2648138"/>
                <a:gd name="connsiteX0" fmla="*/ 884952 w 2455452"/>
                <a:gd name="connsiteY0" fmla="*/ 2648138 h 2648138"/>
                <a:gd name="connsiteX1" fmla="*/ 982686 w 2455452"/>
                <a:gd name="connsiteY1" fmla="*/ 2296591 h 2648138"/>
                <a:gd name="connsiteX2" fmla="*/ 8531 w 2455452"/>
                <a:gd name="connsiteY2" fmla="*/ 1024199 h 2648138"/>
                <a:gd name="connsiteX3" fmla="*/ 1238708 w 2455452"/>
                <a:gd name="connsiteY3" fmla="*/ 47 h 2648138"/>
                <a:gd name="connsiteX4" fmla="*/ 2449574 w 2455452"/>
                <a:gd name="connsiteY4" fmla="*/ 1047256 h 2648138"/>
                <a:gd name="connsiteX5" fmla="*/ 1451159 w 2455452"/>
                <a:gd name="connsiteY5" fmla="*/ 2300563 h 2648138"/>
                <a:gd name="connsiteX6" fmla="*/ 884952 w 2455452"/>
                <a:gd name="connsiteY6" fmla="*/ 2648138 h 264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5452" h="2648138">
                  <a:moveTo>
                    <a:pt x="884952" y="2648138"/>
                  </a:moveTo>
                  <a:cubicBezTo>
                    <a:pt x="1062310" y="2527992"/>
                    <a:pt x="1148228" y="2462774"/>
                    <a:pt x="982686" y="2296591"/>
                  </a:cubicBezTo>
                  <a:cubicBezTo>
                    <a:pt x="357285" y="2176214"/>
                    <a:pt x="-66173" y="1623115"/>
                    <a:pt x="8531" y="1024199"/>
                  </a:cubicBezTo>
                  <a:cubicBezTo>
                    <a:pt x="81873" y="436198"/>
                    <a:pt x="612118" y="-5243"/>
                    <a:pt x="1238708" y="47"/>
                  </a:cubicBezTo>
                  <a:cubicBezTo>
                    <a:pt x="1866293" y="5346"/>
                    <a:pt x="2388591" y="457051"/>
                    <a:pt x="2449574" y="1047256"/>
                  </a:cubicBezTo>
                  <a:cubicBezTo>
                    <a:pt x="2511498" y="1646557"/>
                    <a:pt x="2077800" y="2190977"/>
                    <a:pt x="1451159" y="2300563"/>
                  </a:cubicBezTo>
                  <a:cubicBezTo>
                    <a:pt x="1375877" y="2527335"/>
                    <a:pt x="1140892" y="2639171"/>
                    <a:pt x="884952" y="2648138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127000" dist="101600" dir="9000000" algn="t" rotWithShape="0">
                <a:sysClr val="windowText" lastClr="000000">
                  <a:lumMod val="85000"/>
                  <a:lumOff val="15000"/>
                  <a:alpha val="72000"/>
                </a:sysClr>
              </a:outerShdw>
            </a:effectLst>
          </p:spPr>
          <p:txBody>
            <a:bodyPr vert="horz" wrap="square" lIns="0" tIns="72000" rIns="0" bIns="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zh-CN" altLang="en-US" kern="0" smtClea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410619" y="1757000"/>
              <a:ext cx="2114239" cy="1335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749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2000" b="1" dirty="0" smtClean="0">
                  <a:solidFill>
                    <a:srgbClr val="FFFFFF">
                      <a:lumMod val="95000"/>
                    </a:srgbClr>
                  </a:solidFill>
                  <a:latin typeface="微软雅黑" pitchFamily="34" charset="-122"/>
                  <a:sym typeface="微软雅黑" pitchFamily="34" charset="-122"/>
                </a:rPr>
                <a:t>给下游大企业供货，结算账期长</a:t>
              </a:r>
              <a:r>
                <a:rPr lang="en-US" altLang="zh-CN" sz="2000" b="1" dirty="0" smtClean="0">
                  <a:solidFill>
                    <a:srgbClr val="FFFFFF">
                      <a:lumMod val="95000"/>
                    </a:srgbClr>
                  </a:solidFill>
                  <a:latin typeface="微软雅黑" pitchFamily="34" charset="-122"/>
                  <a:sym typeface="微软雅黑" pitchFamily="34" charset="-122"/>
                </a:rPr>
                <a:t>……</a:t>
              </a:r>
              <a:endParaRPr lang="en-US" altLang="zh-CN" sz="2000" b="1" dirty="0">
                <a:solidFill>
                  <a:srgbClr val="FFFFFF">
                    <a:lumMod val="95000"/>
                  </a:srgbClr>
                </a:solidFill>
                <a:latin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8" name="组合 42"/>
          <p:cNvGrpSpPr/>
          <p:nvPr/>
        </p:nvGrpSpPr>
        <p:grpSpPr>
          <a:xfrm>
            <a:off x="2771800" y="771550"/>
            <a:ext cx="1706555" cy="1872207"/>
            <a:chOff x="4030369" y="3346790"/>
            <a:chExt cx="1706555" cy="1872207"/>
          </a:xfrm>
        </p:grpSpPr>
        <p:sp>
          <p:nvSpPr>
            <p:cNvPr id="12" name="椭圆形标注 1"/>
            <p:cNvSpPr/>
            <p:nvPr/>
          </p:nvSpPr>
          <p:spPr>
            <a:xfrm flipH="1">
              <a:off x="4030369" y="3346790"/>
              <a:ext cx="1706555" cy="1872207"/>
            </a:xfrm>
            <a:custGeom>
              <a:avLst/>
              <a:gdLst>
                <a:gd name="connsiteX0" fmla="*/ 1212520 w 2455290"/>
                <a:gd name="connsiteY0" fmla="*/ 2752277 h 2319934"/>
                <a:gd name="connsiteX1" fmla="*/ 982594 w 2455290"/>
                <a:gd name="connsiteY1" fmla="*/ 2296590 h 2319934"/>
                <a:gd name="connsiteX2" fmla="*/ 8439 w 2455290"/>
                <a:gd name="connsiteY2" fmla="*/ 1024198 h 2319934"/>
                <a:gd name="connsiteX3" fmla="*/ 1238616 w 2455290"/>
                <a:gd name="connsiteY3" fmla="*/ 46 h 2319934"/>
                <a:gd name="connsiteX4" fmla="*/ 2449482 w 2455290"/>
                <a:gd name="connsiteY4" fmla="*/ 1047255 h 2319934"/>
                <a:gd name="connsiteX5" fmla="*/ 1451067 w 2455290"/>
                <a:gd name="connsiteY5" fmla="*/ 2300562 h 2319934"/>
                <a:gd name="connsiteX6" fmla="*/ 1212520 w 2455290"/>
                <a:gd name="connsiteY6" fmla="*/ 2752277 h 2319934"/>
                <a:gd name="connsiteX0" fmla="*/ 1212612 w 2455452"/>
                <a:gd name="connsiteY0" fmla="*/ 2752278 h 2752278"/>
                <a:gd name="connsiteX1" fmla="*/ 982686 w 2455452"/>
                <a:gd name="connsiteY1" fmla="*/ 2296591 h 2752278"/>
                <a:gd name="connsiteX2" fmla="*/ 8531 w 2455452"/>
                <a:gd name="connsiteY2" fmla="*/ 1024199 h 2752278"/>
                <a:gd name="connsiteX3" fmla="*/ 1238708 w 2455452"/>
                <a:gd name="connsiteY3" fmla="*/ 47 h 2752278"/>
                <a:gd name="connsiteX4" fmla="*/ 2449574 w 2455452"/>
                <a:gd name="connsiteY4" fmla="*/ 1047256 h 2752278"/>
                <a:gd name="connsiteX5" fmla="*/ 1451159 w 2455452"/>
                <a:gd name="connsiteY5" fmla="*/ 2300563 h 2752278"/>
                <a:gd name="connsiteX6" fmla="*/ 1212612 w 2455452"/>
                <a:gd name="connsiteY6" fmla="*/ 2752278 h 2752278"/>
                <a:gd name="connsiteX0" fmla="*/ 1212612 w 2455452"/>
                <a:gd name="connsiteY0" fmla="*/ 2752278 h 2752278"/>
                <a:gd name="connsiteX1" fmla="*/ 982686 w 2455452"/>
                <a:gd name="connsiteY1" fmla="*/ 2296591 h 2752278"/>
                <a:gd name="connsiteX2" fmla="*/ 8531 w 2455452"/>
                <a:gd name="connsiteY2" fmla="*/ 1024199 h 2752278"/>
                <a:gd name="connsiteX3" fmla="*/ 1238708 w 2455452"/>
                <a:gd name="connsiteY3" fmla="*/ 47 h 2752278"/>
                <a:gd name="connsiteX4" fmla="*/ 2449574 w 2455452"/>
                <a:gd name="connsiteY4" fmla="*/ 1047256 h 2752278"/>
                <a:gd name="connsiteX5" fmla="*/ 1451159 w 2455452"/>
                <a:gd name="connsiteY5" fmla="*/ 2300563 h 2752278"/>
                <a:gd name="connsiteX6" fmla="*/ 1212612 w 2455452"/>
                <a:gd name="connsiteY6" fmla="*/ 2752278 h 275227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07812 w 2455452"/>
                <a:gd name="connsiteY0" fmla="*/ 2739578 h 2739578"/>
                <a:gd name="connsiteX1" fmla="*/ 982686 w 2455452"/>
                <a:gd name="connsiteY1" fmla="*/ 2296591 h 2739578"/>
                <a:gd name="connsiteX2" fmla="*/ 8531 w 2455452"/>
                <a:gd name="connsiteY2" fmla="*/ 1024199 h 2739578"/>
                <a:gd name="connsiteX3" fmla="*/ 1238708 w 2455452"/>
                <a:gd name="connsiteY3" fmla="*/ 47 h 2739578"/>
                <a:gd name="connsiteX4" fmla="*/ 2449574 w 2455452"/>
                <a:gd name="connsiteY4" fmla="*/ 1047256 h 2739578"/>
                <a:gd name="connsiteX5" fmla="*/ 1451159 w 2455452"/>
                <a:gd name="connsiteY5" fmla="*/ 2300563 h 2739578"/>
                <a:gd name="connsiteX6" fmla="*/ 907812 w 2455452"/>
                <a:gd name="connsiteY6" fmla="*/ 2739578 h 2739578"/>
                <a:gd name="connsiteX0" fmla="*/ 907812 w 2455452"/>
                <a:gd name="connsiteY0" fmla="*/ 2739578 h 2739578"/>
                <a:gd name="connsiteX1" fmla="*/ 982686 w 2455452"/>
                <a:gd name="connsiteY1" fmla="*/ 2296591 h 2739578"/>
                <a:gd name="connsiteX2" fmla="*/ 8531 w 2455452"/>
                <a:gd name="connsiteY2" fmla="*/ 1024199 h 2739578"/>
                <a:gd name="connsiteX3" fmla="*/ 1238708 w 2455452"/>
                <a:gd name="connsiteY3" fmla="*/ 47 h 2739578"/>
                <a:gd name="connsiteX4" fmla="*/ 2449574 w 2455452"/>
                <a:gd name="connsiteY4" fmla="*/ 1047256 h 2739578"/>
                <a:gd name="connsiteX5" fmla="*/ 1451159 w 2455452"/>
                <a:gd name="connsiteY5" fmla="*/ 2300563 h 2739578"/>
                <a:gd name="connsiteX6" fmla="*/ 907812 w 2455452"/>
                <a:gd name="connsiteY6" fmla="*/ 2739578 h 2739578"/>
                <a:gd name="connsiteX0" fmla="*/ 907812 w 2455452"/>
                <a:gd name="connsiteY0" fmla="*/ 2739578 h 2739578"/>
                <a:gd name="connsiteX1" fmla="*/ 982686 w 2455452"/>
                <a:gd name="connsiteY1" fmla="*/ 2296591 h 2739578"/>
                <a:gd name="connsiteX2" fmla="*/ 8531 w 2455452"/>
                <a:gd name="connsiteY2" fmla="*/ 1024199 h 2739578"/>
                <a:gd name="connsiteX3" fmla="*/ 1238708 w 2455452"/>
                <a:gd name="connsiteY3" fmla="*/ 47 h 2739578"/>
                <a:gd name="connsiteX4" fmla="*/ 2449574 w 2455452"/>
                <a:gd name="connsiteY4" fmla="*/ 1047256 h 2739578"/>
                <a:gd name="connsiteX5" fmla="*/ 1451159 w 2455452"/>
                <a:gd name="connsiteY5" fmla="*/ 2300563 h 2739578"/>
                <a:gd name="connsiteX6" fmla="*/ 907812 w 2455452"/>
                <a:gd name="connsiteY6" fmla="*/ 2739578 h 2739578"/>
                <a:gd name="connsiteX0" fmla="*/ 884952 w 2455452"/>
                <a:gd name="connsiteY0" fmla="*/ 2648138 h 2648138"/>
                <a:gd name="connsiteX1" fmla="*/ 982686 w 2455452"/>
                <a:gd name="connsiteY1" fmla="*/ 2296591 h 2648138"/>
                <a:gd name="connsiteX2" fmla="*/ 8531 w 2455452"/>
                <a:gd name="connsiteY2" fmla="*/ 1024199 h 2648138"/>
                <a:gd name="connsiteX3" fmla="*/ 1238708 w 2455452"/>
                <a:gd name="connsiteY3" fmla="*/ 47 h 2648138"/>
                <a:gd name="connsiteX4" fmla="*/ 2449574 w 2455452"/>
                <a:gd name="connsiteY4" fmla="*/ 1047256 h 2648138"/>
                <a:gd name="connsiteX5" fmla="*/ 1451159 w 2455452"/>
                <a:gd name="connsiteY5" fmla="*/ 2300563 h 2648138"/>
                <a:gd name="connsiteX6" fmla="*/ 884952 w 2455452"/>
                <a:gd name="connsiteY6" fmla="*/ 2648138 h 2648138"/>
                <a:gd name="connsiteX0" fmla="*/ 884952 w 2455452"/>
                <a:gd name="connsiteY0" fmla="*/ 2648138 h 2648138"/>
                <a:gd name="connsiteX1" fmla="*/ 982686 w 2455452"/>
                <a:gd name="connsiteY1" fmla="*/ 2296591 h 2648138"/>
                <a:gd name="connsiteX2" fmla="*/ 8531 w 2455452"/>
                <a:gd name="connsiteY2" fmla="*/ 1024199 h 2648138"/>
                <a:gd name="connsiteX3" fmla="*/ 1238708 w 2455452"/>
                <a:gd name="connsiteY3" fmla="*/ 47 h 2648138"/>
                <a:gd name="connsiteX4" fmla="*/ 2449574 w 2455452"/>
                <a:gd name="connsiteY4" fmla="*/ 1047256 h 2648138"/>
                <a:gd name="connsiteX5" fmla="*/ 1451159 w 2455452"/>
                <a:gd name="connsiteY5" fmla="*/ 2300563 h 2648138"/>
                <a:gd name="connsiteX6" fmla="*/ 884952 w 2455452"/>
                <a:gd name="connsiteY6" fmla="*/ 2648138 h 2648138"/>
                <a:gd name="connsiteX0" fmla="*/ 884952 w 2455452"/>
                <a:gd name="connsiteY0" fmla="*/ 2648138 h 2648138"/>
                <a:gd name="connsiteX1" fmla="*/ 982686 w 2455452"/>
                <a:gd name="connsiteY1" fmla="*/ 2296591 h 2648138"/>
                <a:gd name="connsiteX2" fmla="*/ 8531 w 2455452"/>
                <a:gd name="connsiteY2" fmla="*/ 1024199 h 2648138"/>
                <a:gd name="connsiteX3" fmla="*/ 1238708 w 2455452"/>
                <a:gd name="connsiteY3" fmla="*/ 47 h 2648138"/>
                <a:gd name="connsiteX4" fmla="*/ 2449574 w 2455452"/>
                <a:gd name="connsiteY4" fmla="*/ 1047256 h 2648138"/>
                <a:gd name="connsiteX5" fmla="*/ 1451159 w 2455452"/>
                <a:gd name="connsiteY5" fmla="*/ 2300563 h 2648138"/>
                <a:gd name="connsiteX6" fmla="*/ 884952 w 2455452"/>
                <a:gd name="connsiteY6" fmla="*/ 2648138 h 264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5452" h="2648138">
                  <a:moveTo>
                    <a:pt x="884952" y="2648138"/>
                  </a:moveTo>
                  <a:cubicBezTo>
                    <a:pt x="1062310" y="2527992"/>
                    <a:pt x="1148228" y="2462774"/>
                    <a:pt x="982686" y="2296591"/>
                  </a:cubicBezTo>
                  <a:cubicBezTo>
                    <a:pt x="357285" y="2176214"/>
                    <a:pt x="-66173" y="1623115"/>
                    <a:pt x="8531" y="1024199"/>
                  </a:cubicBezTo>
                  <a:cubicBezTo>
                    <a:pt x="81873" y="436198"/>
                    <a:pt x="612118" y="-5243"/>
                    <a:pt x="1238708" y="47"/>
                  </a:cubicBezTo>
                  <a:cubicBezTo>
                    <a:pt x="1866293" y="5346"/>
                    <a:pt x="2388591" y="457051"/>
                    <a:pt x="2449574" y="1047256"/>
                  </a:cubicBezTo>
                  <a:cubicBezTo>
                    <a:pt x="2511498" y="1646557"/>
                    <a:pt x="2077800" y="2190977"/>
                    <a:pt x="1451159" y="2300563"/>
                  </a:cubicBezTo>
                  <a:cubicBezTo>
                    <a:pt x="1375877" y="2527335"/>
                    <a:pt x="1140892" y="2639171"/>
                    <a:pt x="884952" y="264813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outerShdw blurRad="228600" dist="139700" dir="9000000" algn="t" rotWithShape="0">
                <a:sysClr val="windowText" lastClr="000000">
                  <a:lumMod val="85000"/>
                  <a:lumOff val="15000"/>
                  <a:alpha val="72000"/>
                </a:sysClr>
              </a:outerShdw>
            </a:effectLst>
          </p:spPr>
          <p:txBody>
            <a:bodyPr vert="horz" wrap="square" lIns="0" tIns="360000" rIns="0" bIns="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algn="ctr" defTabSz="914400">
                <a:defRPr/>
              </a:pPr>
              <a:endParaRPr lang="zh-CN" altLang="en-US" kern="0" smtClea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246395" y="3697421"/>
              <a:ext cx="1406105" cy="1061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49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b="1" dirty="0" smtClean="0">
                  <a:latin typeface="微软雅黑" pitchFamily="34" charset="-122"/>
                  <a:sym typeface="微软雅黑" pitchFamily="34" charset="-122"/>
                </a:rPr>
                <a:t>向上游采购要自行垫付资金</a:t>
              </a:r>
              <a:r>
                <a:rPr lang="zh-CN" altLang="en-US" b="1" kern="0" dirty="0" smtClean="0">
                  <a:solidFill>
                    <a:srgbClr val="1F1F1F"/>
                  </a:solidFill>
                  <a:latin typeface="微软雅黑" pitchFamily="34" charset="-122"/>
                  <a:sym typeface="微软雅黑" pitchFamily="34" charset="-122"/>
                </a:rPr>
                <a:t>？</a:t>
              </a:r>
              <a:endParaRPr lang="en-US" altLang="zh-CN" b="1" kern="0" dirty="0">
                <a:solidFill>
                  <a:srgbClr val="1F1F1F"/>
                </a:solidFill>
                <a:latin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10" name="组合 22"/>
          <p:cNvGrpSpPr/>
          <p:nvPr/>
        </p:nvGrpSpPr>
        <p:grpSpPr>
          <a:xfrm>
            <a:off x="6012160" y="699542"/>
            <a:ext cx="1693780" cy="1762700"/>
            <a:chOff x="5110468" y="915566"/>
            <a:chExt cx="1693780" cy="1762700"/>
          </a:xfrm>
        </p:grpSpPr>
        <p:sp>
          <p:nvSpPr>
            <p:cNvPr id="17" name="椭圆形标注 1"/>
            <p:cNvSpPr/>
            <p:nvPr/>
          </p:nvSpPr>
          <p:spPr>
            <a:xfrm>
              <a:off x="5110468" y="915566"/>
              <a:ext cx="1693780" cy="1762700"/>
            </a:xfrm>
            <a:custGeom>
              <a:avLst/>
              <a:gdLst>
                <a:gd name="connsiteX0" fmla="*/ 1212520 w 2455290"/>
                <a:gd name="connsiteY0" fmla="*/ 2752277 h 2319934"/>
                <a:gd name="connsiteX1" fmla="*/ 982594 w 2455290"/>
                <a:gd name="connsiteY1" fmla="*/ 2296590 h 2319934"/>
                <a:gd name="connsiteX2" fmla="*/ 8439 w 2455290"/>
                <a:gd name="connsiteY2" fmla="*/ 1024198 h 2319934"/>
                <a:gd name="connsiteX3" fmla="*/ 1238616 w 2455290"/>
                <a:gd name="connsiteY3" fmla="*/ 46 h 2319934"/>
                <a:gd name="connsiteX4" fmla="*/ 2449482 w 2455290"/>
                <a:gd name="connsiteY4" fmla="*/ 1047255 h 2319934"/>
                <a:gd name="connsiteX5" fmla="*/ 1451067 w 2455290"/>
                <a:gd name="connsiteY5" fmla="*/ 2300562 h 2319934"/>
                <a:gd name="connsiteX6" fmla="*/ 1212520 w 2455290"/>
                <a:gd name="connsiteY6" fmla="*/ 2752277 h 2319934"/>
                <a:gd name="connsiteX0" fmla="*/ 1212612 w 2455452"/>
                <a:gd name="connsiteY0" fmla="*/ 2752278 h 2752278"/>
                <a:gd name="connsiteX1" fmla="*/ 982686 w 2455452"/>
                <a:gd name="connsiteY1" fmla="*/ 2296591 h 2752278"/>
                <a:gd name="connsiteX2" fmla="*/ 8531 w 2455452"/>
                <a:gd name="connsiteY2" fmla="*/ 1024199 h 2752278"/>
                <a:gd name="connsiteX3" fmla="*/ 1238708 w 2455452"/>
                <a:gd name="connsiteY3" fmla="*/ 47 h 2752278"/>
                <a:gd name="connsiteX4" fmla="*/ 2449574 w 2455452"/>
                <a:gd name="connsiteY4" fmla="*/ 1047256 h 2752278"/>
                <a:gd name="connsiteX5" fmla="*/ 1451159 w 2455452"/>
                <a:gd name="connsiteY5" fmla="*/ 2300563 h 2752278"/>
                <a:gd name="connsiteX6" fmla="*/ 1212612 w 2455452"/>
                <a:gd name="connsiteY6" fmla="*/ 2752278 h 2752278"/>
                <a:gd name="connsiteX0" fmla="*/ 1212612 w 2455452"/>
                <a:gd name="connsiteY0" fmla="*/ 2752278 h 2752278"/>
                <a:gd name="connsiteX1" fmla="*/ 982686 w 2455452"/>
                <a:gd name="connsiteY1" fmla="*/ 2296591 h 2752278"/>
                <a:gd name="connsiteX2" fmla="*/ 8531 w 2455452"/>
                <a:gd name="connsiteY2" fmla="*/ 1024199 h 2752278"/>
                <a:gd name="connsiteX3" fmla="*/ 1238708 w 2455452"/>
                <a:gd name="connsiteY3" fmla="*/ 47 h 2752278"/>
                <a:gd name="connsiteX4" fmla="*/ 2449574 w 2455452"/>
                <a:gd name="connsiteY4" fmla="*/ 1047256 h 2752278"/>
                <a:gd name="connsiteX5" fmla="*/ 1451159 w 2455452"/>
                <a:gd name="connsiteY5" fmla="*/ 2300563 h 2752278"/>
                <a:gd name="connsiteX6" fmla="*/ 1212612 w 2455452"/>
                <a:gd name="connsiteY6" fmla="*/ 2752278 h 275227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07812 w 2455452"/>
                <a:gd name="connsiteY0" fmla="*/ 2739578 h 2739578"/>
                <a:gd name="connsiteX1" fmla="*/ 982686 w 2455452"/>
                <a:gd name="connsiteY1" fmla="*/ 2296591 h 2739578"/>
                <a:gd name="connsiteX2" fmla="*/ 8531 w 2455452"/>
                <a:gd name="connsiteY2" fmla="*/ 1024199 h 2739578"/>
                <a:gd name="connsiteX3" fmla="*/ 1238708 w 2455452"/>
                <a:gd name="connsiteY3" fmla="*/ 47 h 2739578"/>
                <a:gd name="connsiteX4" fmla="*/ 2449574 w 2455452"/>
                <a:gd name="connsiteY4" fmla="*/ 1047256 h 2739578"/>
                <a:gd name="connsiteX5" fmla="*/ 1451159 w 2455452"/>
                <a:gd name="connsiteY5" fmla="*/ 2300563 h 2739578"/>
                <a:gd name="connsiteX6" fmla="*/ 907812 w 2455452"/>
                <a:gd name="connsiteY6" fmla="*/ 2739578 h 2739578"/>
                <a:gd name="connsiteX0" fmla="*/ 907812 w 2455452"/>
                <a:gd name="connsiteY0" fmla="*/ 2739578 h 2739578"/>
                <a:gd name="connsiteX1" fmla="*/ 982686 w 2455452"/>
                <a:gd name="connsiteY1" fmla="*/ 2296591 h 2739578"/>
                <a:gd name="connsiteX2" fmla="*/ 8531 w 2455452"/>
                <a:gd name="connsiteY2" fmla="*/ 1024199 h 2739578"/>
                <a:gd name="connsiteX3" fmla="*/ 1238708 w 2455452"/>
                <a:gd name="connsiteY3" fmla="*/ 47 h 2739578"/>
                <a:gd name="connsiteX4" fmla="*/ 2449574 w 2455452"/>
                <a:gd name="connsiteY4" fmla="*/ 1047256 h 2739578"/>
                <a:gd name="connsiteX5" fmla="*/ 1451159 w 2455452"/>
                <a:gd name="connsiteY5" fmla="*/ 2300563 h 2739578"/>
                <a:gd name="connsiteX6" fmla="*/ 907812 w 2455452"/>
                <a:gd name="connsiteY6" fmla="*/ 2739578 h 2739578"/>
                <a:gd name="connsiteX0" fmla="*/ 907812 w 2455452"/>
                <a:gd name="connsiteY0" fmla="*/ 2739578 h 2739578"/>
                <a:gd name="connsiteX1" fmla="*/ 982686 w 2455452"/>
                <a:gd name="connsiteY1" fmla="*/ 2296591 h 2739578"/>
                <a:gd name="connsiteX2" fmla="*/ 8531 w 2455452"/>
                <a:gd name="connsiteY2" fmla="*/ 1024199 h 2739578"/>
                <a:gd name="connsiteX3" fmla="*/ 1238708 w 2455452"/>
                <a:gd name="connsiteY3" fmla="*/ 47 h 2739578"/>
                <a:gd name="connsiteX4" fmla="*/ 2449574 w 2455452"/>
                <a:gd name="connsiteY4" fmla="*/ 1047256 h 2739578"/>
                <a:gd name="connsiteX5" fmla="*/ 1451159 w 2455452"/>
                <a:gd name="connsiteY5" fmla="*/ 2300563 h 2739578"/>
                <a:gd name="connsiteX6" fmla="*/ 907812 w 2455452"/>
                <a:gd name="connsiteY6" fmla="*/ 2739578 h 2739578"/>
                <a:gd name="connsiteX0" fmla="*/ 884952 w 2455452"/>
                <a:gd name="connsiteY0" fmla="*/ 2648138 h 2648138"/>
                <a:gd name="connsiteX1" fmla="*/ 982686 w 2455452"/>
                <a:gd name="connsiteY1" fmla="*/ 2296591 h 2648138"/>
                <a:gd name="connsiteX2" fmla="*/ 8531 w 2455452"/>
                <a:gd name="connsiteY2" fmla="*/ 1024199 h 2648138"/>
                <a:gd name="connsiteX3" fmla="*/ 1238708 w 2455452"/>
                <a:gd name="connsiteY3" fmla="*/ 47 h 2648138"/>
                <a:gd name="connsiteX4" fmla="*/ 2449574 w 2455452"/>
                <a:gd name="connsiteY4" fmla="*/ 1047256 h 2648138"/>
                <a:gd name="connsiteX5" fmla="*/ 1451159 w 2455452"/>
                <a:gd name="connsiteY5" fmla="*/ 2300563 h 2648138"/>
                <a:gd name="connsiteX6" fmla="*/ 884952 w 2455452"/>
                <a:gd name="connsiteY6" fmla="*/ 2648138 h 2648138"/>
                <a:gd name="connsiteX0" fmla="*/ 884952 w 2455452"/>
                <a:gd name="connsiteY0" fmla="*/ 2648138 h 2648138"/>
                <a:gd name="connsiteX1" fmla="*/ 982686 w 2455452"/>
                <a:gd name="connsiteY1" fmla="*/ 2296591 h 2648138"/>
                <a:gd name="connsiteX2" fmla="*/ 8531 w 2455452"/>
                <a:gd name="connsiteY2" fmla="*/ 1024199 h 2648138"/>
                <a:gd name="connsiteX3" fmla="*/ 1238708 w 2455452"/>
                <a:gd name="connsiteY3" fmla="*/ 47 h 2648138"/>
                <a:gd name="connsiteX4" fmla="*/ 2449574 w 2455452"/>
                <a:gd name="connsiteY4" fmla="*/ 1047256 h 2648138"/>
                <a:gd name="connsiteX5" fmla="*/ 1451159 w 2455452"/>
                <a:gd name="connsiteY5" fmla="*/ 2300563 h 2648138"/>
                <a:gd name="connsiteX6" fmla="*/ 884952 w 2455452"/>
                <a:gd name="connsiteY6" fmla="*/ 2648138 h 2648138"/>
                <a:gd name="connsiteX0" fmla="*/ 884952 w 2455452"/>
                <a:gd name="connsiteY0" fmla="*/ 2648138 h 2648138"/>
                <a:gd name="connsiteX1" fmla="*/ 982686 w 2455452"/>
                <a:gd name="connsiteY1" fmla="*/ 2296591 h 2648138"/>
                <a:gd name="connsiteX2" fmla="*/ 8531 w 2455452"/>
                <a:gd name="connsiteY2" fmla="*/ 1024199 h 2648138"/>
                <a:gd name="connsiteX3" fmla="*/ 1238708 w 2455452"/>
                <a:gd name="connsiteY3" fmla="*/ 47 h 2648138"/>
                <a:gd name="connsiteX4" fmla="*/ 2449574 w 2455452"/>
                <a:gd name="connsiteY4" fmla="*/ 1047256 h 2648138"/>
                <a:gd name="connsiteX5" fmla="*/ 1451159 w 2455452"/>
                <a:gd name="connsiteY5" fmla="*/ 2300563 h 2648138"/>
                <a:gd name="connsiteX6" fmla="*/ 884952 w 2455452"/>
                <a:gd name="connsiteY6" fmla="*/ 2648138 h 264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5452" h="2648138">
                  <a:moveTo>
                    <a:pt x="884952" y="2648138"/>
                  </a:moveTo>
                  <a:cubicBezTo>
                    <a:pt x="1062310" y="2527992"/>
                    <a:pt x="1148228" y="2462774"/>
                    <a:pt x="982686" y="2296591"/>
                  </a:cubicBezTo>
                  <a:cubicBezTo>
                    <a:pt x="357285" y="2176214"/>
                    <a:pt x="-66173" y="1623115"/>
                    <a:pt x="8531" y="1024199"/>
                  </a:cubicBezTo>
                  <a:cubicBezTo>
                    <a:pt x="81873" y="436198"/>
                    <a:pt x="612118" y="-5243"/>
                    <a:pt x="1238708" y="47"/>
                  </a:cubicBezTo>
                  <a:cubicBezTo>
                    <a:pt x="1866293" y="5346"/>
                    <a:pt x="2388591" y="457051"/>
                    <a:pt x="2449574" y="1047256"/>
                  </a:cubicBezTo>
                  <a:cubicBezTo>
                    <a:pt x="2511498" y="1646557"/>
                    <a:pt x="2077800" y="2190977"/>
                    <a:pt x="1451159" y="2300563"/>
                  </a:cubicBezTo>
                  <a:cubicBezTo>
                    <a:pt x="1375877" y="2527335"/>
                    <a:pt x="1140892" y="2639171"/>
                    <a:pt x="884952" y="26481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ffectLst>
              <a:outerShdw blurRad="127000" dist="101600" dir="9000000" algn="t" rotWithShape="0">
                <a:sysClr val="windowText" lastClr="000000">
                  <a:lumMod val="85000"/>
                  <a:lumOff val="15000"/>
                  <a:alpha val="72000"/>
                </a:sysClr>
              </a:outerShdw>
            </a:effectLst>
          </p:spPr>
          <p:txBody>
            <a:bodyPr vert="horz" wrap="square" lIns="0" tIns="72000" rIns="0" bIns="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zh-CN" altLang="en-US" kern="0" smtClea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220072" y="1421363"/>
              <a:ext cx="150248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 defTabSz="914400">
                <a:defRPr/>
              </a:pPr>
              <a:r>
                <a:rPr lang="zh-CN" altLang="en-US" b="1" kern="0" dirty="0" smtClean="0">
                  <a:solidFill>
                    <a:prstClr val="white"/>
                  </a:solidFill>
                  <a:cs typeface="+mn-ea"/>
                  <a:sym typeface="+mn-lt"/>
                </a:rPr>
                <a:t>轻资产，无抵押物</a:t>
              </a:r>
              <a:r>
                <a:rPr lang="en-US" altLang="zh-CN" b="1" kern="0" dirty="0" smtClean="0">
                  <a:solidFill>
                    <a:prstClr val="white"/>
                  </a:solidFill>
                  <a:cs typeface="+mn-ea"/>
                  <a:sym typeface="+mn-lt"/>
                </a:rPr>
                <a:t>……</a:t>
              </a:r>
              <a:endParaRPr lang="zh-CN" altLang="en-US" b="1" kern="0" dirty="0" smtClea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58"/>
          <p:cNvGrpSpPr/>
          <p:nvPr/>
        </p:nvGrpSpPr>
        <p:grpSpPr>
          <a:xfrm>
            <a:off x="6732240" y="2643758"/>
            <a:ext cx="1785735" cy="2030600"/>
            <a:chOff x="9155020" y="3097422"/>
            <a:chExt cx="2082585" cy="2368155"/>
          </a:xfrm>
        </p:grpSpPr>
        <p:sp>
          <p:nvSpPr>
            <p:cNvPr id="21" name="椭圆形标注 1"/>
            <p:cNvSpPr/>
            <p:nvPr/>
          </p:nvSpPr>
          <p:spPr>
            <a:xfrm>
              <a:off x="9155020" y="3097422"/>
              <a:ext cx="2082585" cy="2368155"/>
            </a:xfrm>
            <a:custGeom>
              <a:avLst/>
              <a:gdLst>
                <a:gd name="connsiteX0" fmla="*/ 1212520 w 2455290"/>
                <a:gd name="connsiteY0" fmla="*/ 2752277 h 2319934"/>
                <a:gd name="connsiteX1" fmla="*/ 982594 w 2455290"/>
                <a:gd name="connsiteY1" fmla="*/ 2296590 h 2319934"/>
                <a:gd name="connsiteX2" fmla="*/ 8439 w 2455290"/>
                <a:gd name="connsiteY2" fmla="*/ 1024198 h 2319934"/>
                <a:gd name="connsiteX3" fmla="*/ 1238616 w 2455290"/>
                <a:gd name="connsiteY3" fmla="*/ 46 h 2319934"/>
                <a:gd name="connsiteX4" fmla="*/ 2449482 w 2455290"/>
                <a:gd name="connsiteY4" fmla="*/ 1047255 h 2319934"/>
                <a:gd name="connsiteX5" fmla="*/ 1451067 w 2455290"/>
                <a:gd name="connsiteY5" fmla="*/ 2300562 h 2319934"/>
                <a:gd name="connsiteX6" fmla="*/ 1212520 w 2455290"/>
                <a:gd name="connsiteY6" fmla="*/ 2752277 h 2319934"/>
                <a:gd name="connsiteX0" fmla="*/ 1212612 w 2455452"/>
                <a:gd name="connsiteY0" fmla="*/ 2752278 h 2752278"/>
                <a:gd name="connsiteX1" fmla="*/ 982686 w 2455452"/>
                <a:gd name="connsiteY1" fmla="*/ 2296591 h 2752278"/>
                <a:gd name="connsiteX2" fmla="*/ 8531 w 2455452"/>
                <a:gd name="connsiteY2" fmla="*/ 1024199 h 2752278"/>
                <a:gd name="connsiteX3" fmla="*/ 1238708 w 2455452"/>
                <a:gd name="connsiteY3" fmla="*/ 47 h 2752278"/>
                <a:gd name="connsiteX4" fmla="*/ 2449574 w 2455452"/>
                <a:gd name="connsiteY4" fmla="*/ 1047256 h 2752278"/>
                <a:gd name="connsiteX5" fmla="*/ 1451159 w 2455452"/>
                <a:gd name="connsiteY5" fmla="*/ 2300563 h 2752278"/>
                <a:gd name="connsiteX6" fmla="*/ 1212612 w 2455452"/>
                <a:gd name="connsiteY6" fmla="*/ 2752278 h 2752278"/>
                <a:gd name="connsiteX0" fmla="*/ 1212612 w 2455452"/>
                <a:gd name="connsiteY0" fmla="*/ 2752278 h 2752278"/>
                <a:gd name="connsiteX1" fmla="*/ 982686 w 2455452"/>
                <a:gd name="connsiteY1" fmla="*/ 2296591 h 2752278"/>
                <a:gd name="connsiteX2" fmla="*/ 8531 w 2455452"/>
                <a:gd name="connsiteY2" fmla="*/ 1024199 h 2752278"/>
                <a:gd name="connsiteX3" fmla="*/ 1238708 w 2455452"/>
                <a:gd name="connsiteY3" fmla="*/ 47 h 2752278"/>
                <a:gd name="connsiteX4" fmla="*/ 2449574 w 2455452"/>
                <a:gd name="connsiteY4" fmla="*/ 1047256 h 2752278"/>
                <a:gd name="connsiteX5" fmla="*/ 1451159 w 2455452"/>
                <a:gd name="connsiteY5" fmla="*/ 2300563 h 2752278"/>
                <a:gd name="connsiteX6" fmla="*/ 1212612 w 2455452"/>
                <a:gd name="connsiteY6" fmla="*/ 2752278 h 275227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07812 w 2455452"/>
                <a:gd name="connsiteY0" fmla="*/ 2739578 h 2739578"/>
                <a:gd name="connsiteX1" fmla="*/ 982686 w 2455452"/>
                <a:gd name="connsiteY1" fmla="*/ 2296591 h 2739578"/>
                <a:gd name="connsiteX2" fmla="*/ 8531 w 2455452"/>
                <a:gd name="connsiteY2" fmla="*/ 1024199 h 2739578"/>
                <a:gd name="connsiteX3" fmla="*/ 1238708 w 2455452"/>
                <a:gd name="connsiteY3" fmla="*/ 47 h 2739578"/>
                <a:gd name="connsiteX4" fmla="*/ 2449574 w 2455452"/>
                <a:gd name="connsiteY4" fmla="*/ 1047256 h 2739578"/>
                <a:gd name="connsiteX5" fmla="*/ 1451159 w 2455452"/>
                <a:gd name="connsiteY5" fmla="*/ 2300563 h 2739578"/>
                <a:gd name="connsiteX6" fmla="*/ 907812 w 2455452"/>
                <a:gd name="connsiteY6" fmla="*/ 2739578 h 2739578"/>
                <a:gd name="connsiteX0" fmla="*/ 907812 w 2455452"/>
                <a:gd name="connsiteY0" fmla="*/ 2739578 h 2739578"/>
                <a:gd name="connsiteX1" fmla="*/ 982686 w 2455452"/>
                <a:gd name="connsiteY1" fmla="*/ 2296591 h 2739578"/>
                <a:gd name="connsiteX2" fmla="*/ 8531 w 2455452"/>
                <a:gd name="connsiteY2" fmla="*/ 1024199 h 2739578"/>
                <a:gd name="connsiteX3" fmla="*/ 1238708 w 2455452"/>
                <a:gd name="connsiteY3" fmla="*/ 47 h 2739578"/>
                <a:gd name="connsiteX4" fmla="*/ 2449574 w 2455452"/>
                <a:gd name="connsiteY4" fmla="*/ 1047256 h 2739578"/>
                <a:gd name="connsiteX5" fmla="*/ 1451159 w 2455452"/>
                <a:gd name="connsiteY5" fmla="*/ 2300563 h 2739578"/>
                <a:gd name="connsiteX6" fmla="*/ 907812 w 2455452"/>
                <a:gd name="connsiteY6" fmla="*/ 2739578 h 2739578"/>
                <a:gd name="connsiteX0" fmla="*/ 907812 w 2455452"/>
                <a:gd name="connsiteY0" fmla="*/ 2739578 h 2739578"/>
                <a:gd name="connsiteX1" fmla="*/ 982686 w 2455452"/>
                <a:gd name="connsiteY1" fmla="*/ 2296591 h 2739578"/>
                <a:gd name="connsiteX2" fmla="*/ 8531 w 2455452"/>
                <a:gd name="connsiteY2" fmla="*/ 1024199 h 2739578"/>
                <a:gd name="connsiteX3" fmla="*/ 1238708 w 2455452"/>
                <a:gd name="connsiteY3" fmla="*/ 47 h 2739578"/>
                <a:gd name="connsiteX4" fmla="*/ 2449574 w 2455452"/>
                <a:gd name="connsiteY4" fmla="*/ 1047256 h 2739578"/>
                <a:gd name="connsiteX5" fmla="*/ 1451159 w 2455452"/>
                <a:gd name="connsiteY5" fmla="*/ 2300563 h 2739578"/>
                <a:gd name="connsiteX6" fmla="*/ 907812 w 2455452"/>
                <a:gd name="connsiteY6" fmla="*/ 2739578 h 2739578"/>
                <a:gd name="connsiteX0" fmla="*/ 884952 w 2455452"/>
                <a:gd name="connsiteY0" fmla="*/ 2648138 h 2648138"/>
                <a:gd name="connsiteX1" fmla="*/ 982686 w 2455452"/>
                <a:gd name="connsiteY1" fmla="*/ 2296591 h 2648138"/>
                <a:gd name="connsiteX2" fmla="*/ 8531 w 2455452"/>
                <a:gd name="connsiteY2" fmla="*/ 1024199 h 2648138"/>
                <a:gd name="connsiteX3" fmla="*/ 1238708 w 2455452"/>
                <a:gd name="connsiteY3" fmla="*/ 47 h 2648138"/>
                <a:gd name="connsiteX4" fmla="*/ 2449574 w 2455452"/>
                <a:gd name="connsiteY4" fmla="*/ 1047256 h 2648138"/>
                <a:gd name="connsiteX5" fmla="*/ 1451159 w 2455452"/>
                <a:gd name="connsiteY5" fmla="*/ 2300563 h 2648138"/>
                <a:gd name="connsiteX6" fmla="*/ 884952 w 2455452"/>
                <a:gd name="connsiteY6" fmla="*/ 2648138 h 2648138"/>
                <a:gd name="connsiteX0" fmla="*/ 884952 w 2455452"/>
                <a:gd name="connsiteY0" fmla="*/ 2648138 h 2648138"/>
                <a:gd name="connsiteX1" fmla="*/ 982686 w 2455452"/>
                <a:gd name="connsiteY1" fmla="*/ 2296591 h 2648138"/>
                <a:gd name="connsiteX2" fmla="*/ 8531 w 2455452"/>
                <a:gd name="connsiteY2" fmla="*/ 1024199 h 2648138"/>
                <a:gd name="connsiteX3" fmla="*/ 1238708 w 2455452"/>
                <a:gd name="connsiteY3" fmla="*/ 47 h 2648138"/>
                <a:gd name="connsiteX4" fmla="*/ 2449574 w 2455452"/>
                <a:gd name="connsiteY4" fmla="*/ 1047256 h 2648138"/>
                <a:gd name="connsiteX5" fmla="*/ 1451159 w 2455452"/>
                <a:gd name="connsiteY5" fmla="*/ 2300563 h 2648138"/>
                <a:gd name="connsiteX6" fmla="*/ 884952 w 2455452"/>
                <a:gd name="connsiteY6" fmla="*/ 2648138 h 2648138"/>
                <a:gd name="connsiteX0" fmla="*/ 884952 w 2455452"/>
                <a:gd name="connsiteY0" fmla="*/ 2648138 h 2648138"/>
                <a:gd name="connsiteX1" fmla="*/ 982686 w 2455452"/>
                <a:gd name="connsiteY1" fmla="*/ 2296591 h 2648138"/>
                <a:gd name="connsiteX2" fmla="*/ 8531 w 2455452"/>
                <a:gd name="connsiteY2" fmla="*/ 1024199 h 2648138"/>
                <a:gd name="connsiteX3" fmla="*/ 1238708 w 2455452"/>
                <a:gd name="connsiteY3" fmla="*/ 47 h 2648138"/>
                <a:gd name="connsiteX4" fmla="*/ 2449574 w 2455452"/>
                <a:gd name="connsiteY4" fmla="*/ 1047256 h 2648138"/>
                <a:gd name="connsiteX5" fmla="*/ 1451159 w 2455452"/>
                <a:gd name="connsiteY5" fmla="*/ 2300563 h 2648138"/>
                <a:gd name="connsiteX6" fmla="*/ 884952 w 2455452"/>
                <a:gd name="connsiteY6" fmla="*/ 2648138 h 264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5452" h="2648138">
                  <a:moveTo>
                    <a:pt x="884952" y="2648138"/>
                  </a:moveTo>
                  <a:cubicBezTo>
                    <a:pt x="1062310" y="2527992"/>
                    <a:pt x="1148228" y="2462774"/>
                    <a:pt x="982686" y="2296591"/>
                  </a:cubicBezTo>
                  <a:cubicBezTo>
                    <a:pt x="357285" y="2176214"/>
                    <a:pt x="-66173" y="1623115"/>
                    <a:pt x="8531" y="1024199"/>
                  </a:cubicBezTo>
                  <a:cubicBezTo>
                    <a:pt x="81873" y="436198"/>
                    <a:pt x="612118" y="-5243"/>
                    <a:pt x="1238708" y="47"/>
                  </a:cubicBezTo>
                  <a:cubicBezTo>
                    <a:pt x="1866293" y="5346"/>
                    <a:pt x="2388591" y="457051"/>
                    <a:pt x="2449574" y="1047256"/>
                  </a:cubicBezTo>
                  <a:cubicBezTo>
                    <a:pt x="2511498" y="1646557"/>
                    <a:pt x="2077800" y="2190977"/>
                    <a:pt x="1451159" y="2300563"/>
                  </a:cubicBezTo>
                  <a:cubicBezTo>
                    <a:pt x="1375877" y="2527335"/>
                    <a:pt x="1140892" y="2639171"/>
                    <a:pt x="884952" y="2648138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5400000" scaled="1"/>
            </a:gradFill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127000" dist="101600" dir="9000000" algn="t" rotWithShape="0">
                <a:sysClr val="windowText" lastClr="000000">
                  <a:lumMod val="85000"/>
                  <a:lumOff val="15000"/>
                  <a:alpha val="72000"/>
                </a:sysClr>
              </a:outerShdw>
            </a:effectLst>
          </p:spPr>
          <p:txBody>
            <a:bodyPr vert="horz" wrap="square" lIns="0" tIns="72000" rIns="0" bIns="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文本框 23"/>
            <p:cNvSpPr txBox="1"/>
            <p:nvPr/>
          </p:nvSpPr>
          <p:spPr>
            <a:xfrm>
              <a:off x="9406955" y="3548976"/>
              <a:ext cx="1595585" cy="1076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每次用款跑银行，手续繁琐</a:t>
              </a: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……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697" y="68798"/>
            <a:ext cx="1721915" cy="457545"/>
          </a:xfrm>
          <a:prstGeom prst="rect">
            <a:avLst/>
          </a:prstGeom>
        </p:spPr>
      </p:pic>
      <p:sp>
        <p:nvSpPr>
          <p:cNvPr id="3" name="任意多边形 2"/>
          <p:cNvSpPr/>
          <p:nvPr/>
        </p:nvSpPr>
        <p:spPr>
          <a:xfrm flipH="1">
            <a:off x="205868" y="317303"/>
            <a:ext cx="372426" cy="418173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8" fmla="*/ 1071343 w 3171687"/>
              <a:gd name="connsiteY8" fmla="*/ 1901509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0" fmla="*/ 979903 w 3171687"/>
              <a:gd name="connsiteY0" fmla="*/ 259565 h 2069635"/>
              <a:gd name="connsiteX1" fmla="*/ 0 w 3171687"/>
              <a:gd name="connsiteY1" fmla="*/ 259565 h 2069635"/>
              <a:gd name="connsiteX2" fmla="*/ 0 w 3171687"/>
              <a:gd name="connsiteY2" fmla="*/ 0 h 2069635"/>
              <a:gd name="connsiteX3" fmla="*/ 3171687 w 3171687"/>
              <a:gd name="connsiteY3" fmla="*/ 0 h 2069635"/>
              <a:gd name="connsiteX4" fmla="*/ 3171687 w 3171687"/>
              <a:gd name="connsiteY4" fmla="*/ 2069635 h 2069635"/>
              <a:gd name="connsiteX5" fmla="*/ 0 w 3171687"/>
              <a:gd name="connsiteY5" fmla="*/ 2069635 h 2069635"/>
              <a:gd name="connsiteX6" fmla="*/ 0 w 3171687"/>
              <a:gd name="connsiteY6" fmla="*/ 1810069 h 2069635"/>
              <a:gd name="connsiteX0" fmla="*/ 0 w 3171687"/>
              <a:gd name="connsiteY0" fmla="*/ 259565 h 2069635"/>
              <a:gd name="connsiteX1" fmla="*/ 0 w 3171687"/>
              <a:gd name="connsiteY1" fmla="*/ 0 h 2069635"/>
              <a:gd name="connsiteX2" fmla="*/ 3171687 w 3171687"/>
              <a:gd name="connsiteY2" fmla="*/ 0 h 2069635"/>
              <a:gd name="connsiteX3" fmla="*/ 3171687 w 3171687"/>
              <a:gd name="connsiteY3" fmla="*/ 2069635 h 2069635"/>
              <a:gd name="connsiteX4" fmla="*/ 0 w 3171687"/>
              <a:gd name="connsiteY4" fmla="*/ 2069635 h 2069635"/>
              <a:gd name="connsiteX5" fmla="*/ 0 w 3171687"/>
              <a:gd name="connsiteY5" fmla="*/ 1810069 h 20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914106"/>
            <a:endParaRPr lang="zh-CN" altLang="en-US" sz="1900" dirty="0">
              <a:solidFill>
                <a:srgbClr val="FFFFFF"/>
              </a:solidFill>
            </a:endParaRPr>
          </a:p>
        </p:txBody>
      </p:sp>
      <p:sp>
        <p:nvSpPr>
          <p:cNvPr id="4" name="任意多边形 3"/>
          <p:cNvSpPr/>
          <p:nvPr/>
        </p:nvSpPr>
        <p:spPr>
          <a:xfrm flipH="1">
            <a:off x="319455" y="225099"/>
            <a:ext cx="372426" cy="332885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6" fmla="*/ 1104717 w 2253807"/>
              <a:gd name="connsiteY6" fmla="*/ 79151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0" fmla="*/ 0 w 2253807"/>
              <a:gd name="connsiteY0" fmla="*/ 700070 h 1262130"/>
              <a:gd name="connsiteX1" fmla="*/ 0 w 2253807"/>
              <a:gd name="connsiteY1" fmla="*/ 0 h 1262130"/>
              <a:gd name="connsiteX2" fmla="*/ 2253807 w 2253807"/>
              <a:gd name="connsiteY2" fmla="*/ 0 h 1262130"/>
              <a:gd name="connsiteX3" fmla="*/ 2253807 w 2253807"/>
              <a:gd name="connsiteY3" fmla="*/ 1262130 h 1262130"/>
              <a:gd name="connsiteX4" fmla="*/ 1013277 w 2253807"/>
              <a:gd name="connsiteY4" fmla="*/ 1262130 h 126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914106"/>
            <a:endParaRPr lang="zh-CN" altLang="en-US" sz="1900" dirty="0">
              <a:solidFill>
                <a:srgbClr val="FFFFFF"/>
              </a:solidFill>
            </a:endParaRPr>
          </a:p>
        </p:txBody>
      </p:sp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805470" y="168685"/>
            <a:ext cx="4573629" cy="52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1" tIns="45706" rIns="91411" bIns="4570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914106">
              <a:spcBef>
                <a:spcPct val="0"/>
              </a:spcBef>
              <a:buNone/>
            </a:pPr>
            <a:r>
              <a:rPr lang="zh-CN" altLang="en-US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供应链自助贷</a:t>
            </a:r>
            <a:r>
              <a:rPr lang="en-US" altLang="zh-CN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—</a:t>
            </a:r>
            <a:r>
              <a:rPr lang="zh-CN" altLang="en-US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为您量身打造</a:t>
            </a:r>
            <a:endParaRPr lang="zh-CN" altLang="en-US" sz="24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20" name="Oval 38"/>
          <p:cNvSpPr>
            <a:spLocks noChangeArrowheads="1"/>
          </p:cNvSpPr>
          <p:nvPr/>
        </p:nvSpPr>
        <p:spPr bwMode="auto">
          <a:xfrm>
            <a:off x="844550" y="1207790"/>
            <a:ext cx="384175" cy="3873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lIns="0" tIns="0" rIns="0" bIns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 Light" pitchFamily="34" charset="-122"/>
                <a:ea typeface="微软雅黑 Light" pitchFamily="34" charset="-122"/>
              </a:rPr>
              <a:t>01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1" name="Line 39"/>
          <p:cNvSpPr>
            <a:spLocks noChangeShapeType="1"/>
          </p:cNvSpPr>
          <p:nvPr/>
        </p:nvSpPr>
        <p:spPr bwMode="auto">
          <a:xfrm>
            <a:off x="844550" y="1723728"/>
            <a:ext cx="2976563" cy="0"/>
          </a:xfrm>
          <a:prstGeom prst="line">
            <a:avLst/>
          </a:prstGeom>
          <a:noFill/>
          <a:ln w="6350">
            <a:solidFill>
              <a:srgbClr val="A4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Oval 40"/>
          <p:cNvSpPr>
            <a:spLocks noChangeArrowheads="1"/>
          </p:cNvSpPr>
          <p:nvPr/>
        </p:nvSpPr>
        <p:spPr bwMode="auto">
          <a:xfrm>
            <a:off x="844550" y="2133303"/>
            <a:ext cx="384175" cy="385762"/>
          </a:xfrm>
          <a:prstGeom prst="ellipse">
            <a:avLst/>
          </a:prstGeom>
          <a:noFill/>
          <a:ln w="6350">
            <a:solidFill>
              <a:srgbClr val="C00000"/>
            </a:solidFill>
          </a:ln>
        </p:spPr>
        <p:txBody>
          <a:bodyPr lIns="0" tIns="0" rIns="0" bIns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微软雅黑 Light" pitchFamily="34" charset="-122"/>
                <a:ea typeface="微软雅黑 Light" pitchFamily="34" charset="-122"/>
              </a:rPr>
              <a:t>02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A40000"/>
              </a:solidFill>
              <a:effectLst/>
              <a:uLnTx/>
              <a:uFillTx/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6" name="Line 41"/>
          <p:cNvSpPr>
            <a:spLocks noChangeShapeType="1"/>
          </p:cNvSpPr>
          <p:nvPr/>
        </p:nvSpPr>
        <p:spPr bwMode="auto">
          <a:xfrm>
            <a:off x="844550" y="2647653"/>
            <a:ext cx="2976563" cy="0"/>
          </a:xfrm>
          <a:prstGeom prst="line">
            <a:avLst/>
          </a:prstGeom>
          <a:noFill/>
          <a:ln w="6350">
            <a:solidFill>
              <a:srgbClr val="C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Oval 42"/>
          <p:cNvSpPr>
            <a:spLocks noChangeArrowheads="1"/>
          </p:cNvSpPr>
          <p:nvPr/>
        </p:nvSpPr>
        <p:spPr bwMode="auto">
          <a:xfrm>
            <a:off x="844550" y="3057228"/>
            <a:ext cx="384175" cy="38576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lIns="0" tIns="0" rIns="0" bIns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 Light" pitchFamily="34" charset="-122"/>
                <a:ea typeface="微软雅黑 Light" pitchFamily="34" charset="-122"/>
              </a:rPr>
              <a:t>03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8" name="Line 43"/>
          <p:cNvSpPr>
            <a:spLocks noChangeShapeType="1"/>
          </p:cNvSpPr>
          <p:nvPr/>
        </p:nvSpPr>
        <p:spPr bwMode="auto">
          <a:xfrm>
            <a:off x="844550" y="3573165"/>
            <a:ext cx="2976563" cy="0"/>
          </a:xfrm>
          <a:prstGeom prst="line">
            <a:avLst/>
          </a:prstGeom>
          <a:noFill/>
          <a:ln w="6350">
            <a:solidFill>
              <a:srgbClr val="C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Oval 44"/>
          <p:cNvSpPr>
            <a:spLocks noChangeArrowheads="1"/>
          </p:cNvSpPr>
          <p:nvPr/>
        </p:nvSpPr>
        <p:spPr bwMode="auto">
          <a:xfrm>
            <a:off x="844550" y="3981153"/>
            <a:ext cx="384175" cy="387350"/>
          </a:xfrm>
          <a:prstGeom prst="ellipse">
            <a:avLst/>
          </a:prstGeom>
          <a:noFill/>
          <a:ln w="6350">
            <a:solidFill>
              <a:srgbClr val="C00000"/>
            </a:solidFill>
          </a:ln>
        </p:spPr>
        <p:txBody>
          <a:bodyPr lIns="0" tIns="0" rIns="0" bIns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微软雅黑 Light" pitchFamily="34" charset="-122"/>
                <a:ea typeface="微软雅黑 Light" pitchFamily="34" charset="-122"/>
              </a:rPr>
              <a:t>04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A40000"/>
              </a:solidFill>
              <a:effectLst/>
              <a:uLnTx/>
              <a:uFillTx/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0" name="Line 45"/>
          <p:cNvSpPr>
            <a:spLocks noChangeShapeType="1"/>
          </p:cNvSpPr>
          <p:nvPr/>
        </p:nvSpPr>
        <p:spPr bwMode="auto">
          <a:xfrm>
            <a:off x="844550" y="4500265"/>
            <a:ext cx="2976563" cy="0"/>
          </a:xfrm>
          <a:prstGeom prst="line">
            <a:avLst/>
          </a:prstGeom>
          <a:noFill/>
          <a:ln w="6350">
            <a:solidFill>
              <a:srgbClr val="C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1409454" y="1275606"/>
            <a:ext cx="24424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6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准信用</a:t>
            </a:r>
            <a:r>
              <a:rPr lang="zh-CN" altLang="en-US" sz="16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贷款，担保灵活</a:t>
            </a:r>
            <a:endParaRPr lang="en-US" altLang="zh-CN" sz="16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Rectangle 26"/>
          <p:cNvSpPr>
            <a:spLocks noChangeArrowheads="1"/>
          </p:cNvSpPr>
          <p:nvPr/>
        </p:nvSpPr>
        <p:spPr bwMode="auto">
          <a:xfrm>
            <a:off x="1409454" y="1995686"/>
            <a:ext cx="2442466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标准化</a:t>
            </a:r>
            <a:r>
              <a:rPr lang="zh-CN" altLang="en-US" sz="16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额度测算模板，基于</a:t>
            </a:r>
            <a:r>
              <a:rPr lang="zh-CN" altLang="en-US" sz="16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交易数据</a:t>
            </a:r>
            <a:r>
              <a:rPr lang="zh-CN" altLang="en-US" sz="16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授信</a:t>
            </a:r>
            <a:endParaRPr lang="en-US" altLang="zh-CN" sz="16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Rectangle 26"/>
          <p:cNvSpPr>
            <a:spLocks noChangeArrowheads="1"/>
          </p:cNvSpPr>
          <p:nvPr/>
        </p:nvSpPr>
        <p:spPr bwMode="auto">
          <a:xfrm>
            <a:off x="1403648" y="2916923"/>
            <a:ext cx="2442466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与产业链中核心企业合作，实现信用转介或流程管理</a:t>
            </a:r>
            <a:endParaRPr lang="en-US" altLang="zh-CN" sz="16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Rectangle 26"/>
          <p:cNvSpPr>
            <a:spLocks noChangeArrowheads="1"/>
          </p:cNvSpPr>
          <p:nvPr/>
        </p:nvSpPr>
        <p:spPr bwMode="auto">
          <a:xfrm>
            <a:off x="1403648" y="3781019"/>
            <a:ext cx="2442466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</a:t>
            </a:r>
            <a:r>
              <a:rPr lang="zh-CN" altLang="en-US" sz="16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用款，</a:t>
            </a:r>
            <a:r>
              <a:rPr lang="zh-CN" altLang="en-US" sz="16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随借随还</a:t>
            </a:r>
            <a:r>
              <a:rPr lang="zh-CN" altLang="en-US" sz="16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，降低客户操作成本</a:t>
            </a:r>
            <a:endParaRPr lang="en-US" altLang="zh-CN" sz="16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" name="图片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7944" y="1203598"/>
            <a:ext cx="4896544" cy="3389136"/>
          </a:xfrm>
          <a:prstGeom prst="rect">
            <a:avLst/>
          </a:prstGeom>
          <a:noFill/>
          <a:ln w="19050" cmpd="sng">
            <a:solidFill>
              <a:srgbClr val="F2F2F2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5" grpId="0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697" y="68798"/>
            <a:ext cx="1721915" cy="457545"/>
          </a:xfrm>
          <a:prstGeom prst="rect">
            <a:avLst/>
          </a:prstGeom>
        </p:spPr>
      </p:pic>
      <p:sp>
        <p:nvSpPr>
          <p:cNvPr id="3" name="任意多边形 2"/>
          <p:cNvSpPr/>
          <p:nvPr/>
        </p:nvSpPr>
        <p:spPr>
          <a:xfrm flipH="1">
            <a:off x="205868" y="317303"/>
            <a:ext cx="372426" cy="418173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8" fmla="*/ 1071343 w 3171687"/>
              <a:gd name="connsiteY8" fmla="*/ 1901509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0" fmla="*/ 979903 w 3171687"/>
              <a:gd name="connsiteY0" fmla="*/ 259565 h 2069635"/>
              <a:gd name="connsiteX1" fmla="*/ 0 w 3171687"/>
              <a:gd name="connsiteY1" fmla="*/ 259565 h 2069635"/>
              <a:gd name="connsiteX2" fmla="*/ 0 w 3171687"/>
              <a:gd name="connsiteY2" fmla="*/ 0 h 2069635"/>
              <a:gd name="connsiteX3" fmla="*/ 3171687 w 3171687"/>
              <a:gd name="connsiteY3" fmla="*/ 0 h 2069635"/>
              <a:gd name="connsiteX4" fmla="*/ 3171687 w 3171687"/>
              <a:gd name="connsiteY4" fmla="*/ 2069635 h 2069635"/>
              <a:gd name="connsiteX5" fmla="*/ 0 w 3171687"/>
              <a:gd name="connsiteY5" fmla="*/ 2069635 h 2069635"/>
              <a:gd name="connsiteX6" fmla="*/ 0 w 3171687"/>
              <a:gd name="connsiteY6" fmla="*/ 1810069 h 2069635"/>
              <a:gd name="connsiteX0" fmla="*/ 0 w 3171687"/>
              <a:gd name="connsiteY0" fmla="*/ 259565 h 2069635"/>
              <a:gd name="connsiteX1" fmla="*/ 0 w 3171687"/>
              <a:gd name="connsiteY1" fmla="*/ 0 h 2069635"/>
              <a:gd name="connsiteX2" fmla="*/ 3171687 w 3171687"/>
              <a:gd name="connsiteY2" fmla="*/ 0 h 2069635"/>
              <a:gd name="connsiteX3" fmla="*/ 3171687 w 3171687"/>
              <a:gd name="connsiteY3" fmla="*/ 2069635 h 2069635"/>
              <a:gd name="connsiteX4" fmla="*/ 0 w 3171687"/>
              <a:gd name="connsiteY4" fmla="*/ 2069635 h 2069635"/>
              <a:gd name="connsiteX5" fmla="*/ 0 w 3171687"/>
              <a:gd name="connsiteY5" fmla="*/ 1810069 h 20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914106"/>
            <a:endParaRPr lang="zh-CN" altLang="en-US" sz="1900" dirty="0">
              <a:solidFill>
                <a:srgbClr val="FFFFFF"/>
              </a:solidFill>
            </a:endParaRPr>
          </a:p>
        </p:txBody>
      </p:sp>
      <p:sp>
        <p:nvSpPr>
          <p:cNvPr id="4" name="任意多边形 3"/>
          <p:cNvSpPr/>
          <p:nvPr/>
        </p:nvSpPr>
        <p:spPr>
          <a:xfrm flipH="1">
            <a:off x="319455" y="225099"/>
            <a:ext cx="372426" cy="332885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6" fmla="*/ 1104717 w 2253807"/>
              <a:gd name="connsiteY6" fmla="*/ 79151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0" fmla="*/ 0 w 2253807"/>
              <a:gd name="connsiteY0" fmla="*/ 700070 h 1262130"/>
              <a:gd name="connsiteX1" fmla="*/ 0 w 2253807"/>
              <a:gd name="connsiteY1" fmla="*/ 0 h 1262130"/>
              <a:gd name="connsiteX2" fmla="*/ 2253807 w 2253807"/>
              <a:gd name="connsiteY2" fmla="*/ 0 h 1262130"/>
              <a:gd name="connsiteX3" fmla="*/ 2253807 w 2253807"/>
              <a:gd name="connsiteY3" fmla="*/ 1262130 h 1262130"/>
              <a:gd name="connsiteX4" fmla="*/ 1013277 w 2253807"/>
              <a:gd name="connsiteY4" fmla="*/ 1262130 h 126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914106"/>
            <a:endParaRPr lang="zh-CN" altLang="en-US" sz="1900" dirty="0">
              <a:solidFill>
                <a:srgbClr val="FFFFFF"/>
              </a:solidFill>
            </a:endParaRPr>
          </a:p>
        </p:txBody>
      </p:sp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805470" y="168685"/>
            <a:ext cx="4573629" cy="52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1" tIns="45706" rIns="91411" bIns="4570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914106">
              <a:spcBef>
                <a:spcPct val="0"/>
              </a:spcBef>
              <a:buNone/>
            </a:pPr>
            <a:r>
              <a:rPr lang="zh-CN" altLang="en-US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供应链自助贷</a:t>
            </a:r>
            <a:r>
              <a:rPr lang="en-US" altLang="zh-CN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—</a:t>
            </a:r>
            <a:r>
              <a:rPr lang="zh-CN" altLang="en-US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挖掘您的优势</a:t>
            </a:r>
            <a:endParaRPr lang="zh-CN" altLang="en-US" sz="24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467544" y="1275606"/>
            <a:ext cx="5459898" cy="2550162"/>
            <a:chOff x="814230" y="1517178"/>
            <a:chExt cx="4903988" cy="2357188"/>
          </a:xfrm>
        </p:grpSpPr>
        <p:sp>
          <p:nvSpPr>
            <p:cNvPr id="6" name="Freeform 85"/>
            <p:cNvSpPr/>
            <p:nvPr/>
          </p:nvSpPr>
          <p:spPr bwMode="auto">
            <a:xfrm rot="2700000">
              <a:off x="3419529" y="1656832"/>
              <a:ext cx="1308552" cy="1144629"/>
            </a:xfrm>
            <a:custGeom>
              <a:avLst/>
              <a:gdLst>
                <a:gd name="T0" fmla="*/ 271 w 271"/>
                <a:gd name="T1" fmla="*/ 118 h 237"/>
                <a:gd name="T2" fmla="*/ 195 w 271"/>
                <a:gd name="T3" fmla="*/ 42 h 237"/>
                <a:gd name="T4" fmla="*/ 42 w 271"/>
                <a:gd name="T5" fmla="*/ 42 h 237"/>
                <a:gd name="T6" fmla="*/ 42 w 271"/>
                <a:gd name="T7" fmla="*/ 195 h 237"/>
                <a:gd name="T8" fmla="*/ 195 w 271"/>
                <a:gd name="T9" fmla="*/ 195 h 237"/>
                <a:gd name="T10" fmla="*/ 271 w 271"/>
                <a:gd name="T11" fmla="*/ 11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37">
                  <a:moveTo>
                    <a:pt x="271" y="118"/>
                  </a:moveTo>
                  <a:cubicBezTo>
                    <a:pt x="195" y="42"/>
                    <a:pt x="195" y="42"/>
                    <a:pt x="195" y="42"/>
                  </a:cubicBezTo>
                  <a:cubicBezTo>
                    <a:pt x="152" y="0"/>
                    <a:pt x="84" y="0"/>
                    <a:pt x="42" y="42"/>
                  </a:cubicBezTo>
                  <a:cubicBezTo>
                    <a:pt x="0" y="84"/>
                    <a:pt x="0" y="152"/>
                    <a:pt x="42" y="195"/>
                  </a:cubicBezTo>
                  <a:cubicBezTo>
                    <a:pt x="84" y="237"/>
                    <a:pt x="152" y="237"/>
                    <a:pt x="195" y="195"/>
                  </a:cubicBezTo>
                  <a:lnTo>
                    <a:pt x="271" y="118"/>
                  </a:lnTo>
                  <a:close/>
                </a:path>
              </a:pathLst>
            </a:custGeom>
            <a:noFill/>
            <a:ln w="6350">
              <a:solidFill>
                <a:srgbClr val="C00000"/>
              </a:solidFill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Freeform 84"/>
            <p:cNvSpPr/>
            <p:nvPr/>
          </p:nvSpPr>
          <p:spPr bwMode="auto">
            <a:xfrm rot="2700000">
              <a:off x="4406079" y="2645731"/>
              <a:ext cx="1312641" cy="1144629"/>
            </a:xfrm>
            <a:custGeom>
              <a:avLst/>
              <a:gdLst>
                <a:gd name="T0" fmla="*/ 229 w 272"/>
                <a:gd name="T1" fmla="*/ 42 h 237"/>
                <a:gd name="T2" fmla="*/ 77 w 272"/>
                <a:gd name="T3" fmla="*/ 42 h 237"/>
                <a:gd name="T4" fmla="*/ 0 w 272"/>
                <a:gd name="T5" fmla="*/ 118 h 237"/>
                <a:gd name="T6" fmla="*/ 77 w 272"/>
                <a:gd name="T7" fmla="*/ 195 h 237"/>
                <a:gd name="T8" fmla="*/ 229 w 272"/>
                <a:gd name="T9" fmla="*/ 195 h 237"/>
                <a:gd name="T10" fmla="*/ 229 w 272"/>
                <a:gd name="T11" fmla="*/ 4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2" h="237">
                  <a:moveTo>
                    <a:pt x="229" y="42"/>
                  </a:moveTo>
                  <a:cubicBezTo>
                    <a:pt x="187" y="0"/>
                    <a:pt x="119" y="0"/>
                    <a:pt x="77" y="42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119" y="237"/>
                    <a:pt x="187" y="237"/>
                    <a:pt x="229" y="195"/>
                  </a:cubicBezTo>
                  <a:cubicBezTo>
                    <a:pt x="272" y="152"/>
                    <a:pt x="272" y="84"/>
                    <a:pt x="229" y="42"/>
                  </a:cubicBezTo>
                  <a:close/>
                </a:path>
              </a:pathLst>
            </a:custGeom>
            <a:noFill/>
            <a:ln w="6350">
              <a:solidFill>
                <a:srgbClr val="C00000"/>
              </a:solidFill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83"/>
            <p:cNvSpPr/>
            <p:nvPr/>
          </p:nvSpPr>
          <p:spPr bwMode="auto">
            <a:xfrm rot="2700000">
              <a:off x="3502036" y="2560182"/>
              <a:ext cx="1144982" cy="1314280"/>
            </a:xfrm>
            <a:custGeom>
              <a:avLst/>
              <a:gdLst>
                <a:gd name="T0" fmla="*/ 118 w 237"/>
                <a:gd name="T1" fmla="*/ 0 h 272"/>
                <a:gd name="T2" fmla="*/ 42 w 237"/>
                <a:gd name="T3" fmla="*/ 77 h 272"/>
                <a:gd name="T4" fmla="*/ 42 w 237"/>
                <a:gd name="T5" fmla="*/ 229 h 272"/>
                <a:gd name="T6" fmla="*/ 194 w 237"/>
                <a:gd name="T7" fmla="*/ 229 h 272"/>
                <a:gd name="T8" fmla="*/ 194 w 237"/>
                <a:gd name="T9" fmla="*/ 77 h 272"/>
                <a:gd name="T10" fmla="*/ 118 w 237"/>
                <a:gd name="T11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7" h="272">
                  <a:moveTo>
                    <a:pt x="118" y="0"/>
                  </a:moveTo>
                  <a:cubicBezTo>
                    <a:pt x="42" y="77"/>
                    <a:pt x="42" y="77"/>
                    <a:pt x="42" y="77"/>
                  </a:cubicBezTo>
                  <a:cubicBezTo>
                    <a:pt x="0" y="119"/>
                    <a:pt x="0" y="187"/>
                    <a:pt x="42" y="229"/>
                  </a:cubicBezTo>
                  <a:cubicBezTo>
                    <a:pt x="84" y="272"/>
                    <a:pt x="152" y="272"/>
                    <a:pt x="194" y="229"/>
                  </a:cubicBezTo>
                  <a:cubicBezTo>
                    <a:pt x="237" y="187"/>
                    <a:pt x="237" y="119"/>
                    <a:pt x="194" y="77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C00000">
                <a:alpha val="50000"/>
              </a:srgbClr>
            </a:solidFill>
            <a:ln w="6350">
              <a:solidFill>
                <a:srgbClr val="C00000"/>
              </a:solidFill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82"/>
            <p:cNvSpPr/>
            <p:nvPr/>
          </p:nvSpPr>
          <p:spPr bwMode="auto">
            <a:xfrm rot="2700000">
              <a:off x="4490631" y="1573328"/>
              <a:ext cx="1144982" cy="1310192"/>
            </a:xfrm>
            <a:custGeom>
              <a:avLst/>
              <a:gdLst>
                <a:gd name="T0" fmla="*/ 118 w 237"/>
                <a:gd name="T1" fmla="*/ 271 h 271"/>
                <a:gd name="T2" fmla="*/ 195 w 237"/>
                <a:gd name="T3" fmla="*/ 195 h 271"/>
                <a:gd name="T4" fmla="*/ 195 w 237"/>
                <a:gd name="T5" fmla="*/ 42 h 271"/>
                <a:gd name="T6" fmla="*/ 42 w 237"/>
                <a:gd name="T7" fmla="*/ 42 h 271"/>
                <a:gd name="T8" fmla="*/ 42 w 237"/>
                <a:gd name="T9" fmla="*/ 195 h 271"/>
                <a:gd name="T10" fmla="*/ 118 w 237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7" h="271">
                  <a:moveTo>
                    <a:pt x="118" y="271"/>
                  </a:moveTo>
                  <a:cubicBezTo>
                    <a:pt x="195" y="195"/>
                    <a:pt x="195" y="195"/>
                    <a:pt x="195" y="195"/>
                  </a:cubicBezTo>
                  <a:cubicBezTo>
                    <a:pt x="237" y="153"/>
                    <a:pt x="237" y="84"/>
                    <a:pt x="195" y="42"/>
                  </a:cubicBezTo>
                  <a:cubicBezTo>
                    <a:pt x="152" y="0"/>
                    <a:pt x="84" y="0"/>
                    <a:pt x="42" y="42"/>
                  </a:cubicBezTo>
                  <a:cubicBezTo>
                    <a:pt x="0" y="84"/>
                    <a:pt x="0" y="153"/>
                    <a:pt x="42" y="195"/>
                  </a:cubicBezTo>
                  <a:lnTo>
                    <a:pt x="118" y="271"/>
                  </a:lnTo>
                  <a:close/>
                </a:path>
              </a:pathLst>
            </a:custGeom>
            <a:solidFill>
              <a:srgbClr val="C00000">
                <a:alpha val="50000"/>
              </a:srgbClr>
            </a:solidFill>
            <a:ln w="6350">
              <a:solidFill>
                <a:srgbClr val="C00000"/>
              </a:solidFill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86"/>
            <p:cNvSpPr/>
            <p:nvPr/>
          </p:nvSpPr>
          <p:spPr bwMode="auto">
            <a:xfrm>
              <a:off x="4683017" y="1731095"/>
              <a:ext cx="877278" cy="877549"/>
            </a:xfrm>
            <a:custGeom>
              <a:avLst/>
              <a:gdLst>
                <a:gd name="T0" fmla="*/ 195 w 237"/>
                <a:gd name="T1" fmla="*/ 195 h 237"/>
                <a:gd name="T2" fmla="*/ 42 w 237"/>
                <a:gd name="T3" fmla="*/ 195 h 237"/>
                <a:gd name="T4" fmla="*/ 42 w 237"/>
                <a:gd name="T5" fmla="*/ 42 h 237"/>
                <a:gd name="T6" fmla="*/ 195 w 237"/>
                <a:gd name="T7" fmla="*/ 42 h 237"/>
                <a:gd name="T8" fmla="*/ 195 w 237"/>
                <a:gd name="T9" fmla="*/ 195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7">
                  <a:moveTo>
                    <a:pt x="195" y="195"/>
                  </a:moveTo>
                  <a:cubicBezTo>
                    <a:pt x="152" y="237"/>
                    <a:pt x="84" y="237"/>
                    <a:pt x="42" y="195"/>
                  </a:cubicBezTo>
                  <a:cubicBezTo>
                    <a:pt x="0" y="153"/>
                    <a:pt x="0" y="84"/>
                    <a:pt x="42" y="42"/>
                  </a:cubicBezTo>
                  <a:cubicBezTo>
                    <a:pt x="84" y="0"/>
                    <a:pt x="152" y="0"/>
                    <a:pt x="195" y="42"/>
                  </a:cubicBezTo>
                  <a:cubicBezTo>
                    <a:pt x="237" y="84"/>
                    <a:pt x="237" y="153"/>
                    <a:pt x="195" y="195"/>
                  </a:cubicBezTo>
                  <a:close/>
                </a:path>
              </a:pathLst>
            </a:custGeom>
            <a:solidFill>
              <a:srgbClr val="FFFFFF"/>
            </a:solidFill>
            <a:ln w="635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gradFill flip="none" rotWithShape="1">
                  <a:gsLst>
                    <a:gs pos="0">
                      <a:sysClr val="window" lastClr="FFFFFF">
                        <a:shade val="30000"/>
                        <a:satMod val="115000"/>
                      </a:sysClr>
                    </a:gs>
                    <a:gs pos="50000">
                      <a:sysClr val="window" lastClr="FFFFFF">
                        <a:shade val="67500"/>
                        <a:satMod val="115000"/>
                      </a:sysClr>
                    </a:gs>
                    <a:gs pos="100000">
                      <a:sysClr val="window" lastClr="FFFFFF">
                        <a:shade val="100000"/>
                        <a:satMod val="115000"/>
                      </a:sysClr>
                    </a:gs>
                  </a:gsLst>
                  <a:lin ang="2700000" scaled="1"/>
                  <a:tileRect/>
                </a:gra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1" name="Freeform 87"/>
            <p:cNvSpPr/>
            <p:nvPr/>
          </p:nvSpPr>
          <p:spPr bwMode="auto">
            <a:xfrm>
              <a:off x="3577353" y="2835535"/>
              <a:ext cx="877278" cy="880681"/>
            </a:xfrm>
            <a:custGeom>
              <a:avLst/>
              <a:gdLst>
                <a:gd name="T0" fmla="*/ 42 w 237"/>
                <a:gd name="T1" fmla="*/ 43 h 238"/>
                <a:gd name="T2" fmla="*/ 194 w 237"/>
                <a:gd name="T3" fmla="*/ 43 h 238"/>
                <a:gd name="T4" fmla="*/ 194 w 237"/>
                <a:gd name="T5" fmla="*/ 195 h 238"/>
                <a:gd name="T6" fmla="*/ 42 w 237"/>
                <a:gd name="T7" fmla="*/ 195 h 238"/>
                <a:gd name="T8" fmla="*/ 42 w 237"/>
                <a:gd name="T9" fmla="*/ 4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8">
                  <a:moveTo>
                    <a:pt x="42" y="43"/>
                  </a:moveTo>
                  <a:cubicBezTo>
                    <a:pt x="84" y="0"/>
                    <a:pt x="152" y="0"/>
                    <a:pt x="194" y="43"/>
                  </a:cubicBezTo>
                  <a:cubicBezTo>
                    <a:pt x="237" y="85"/>
                    <a:pt x="237" y="153"/>
                    <a:pt x="194" y="195"/>
                  </a:cubicBezTo>
                  <a:cubicBezTo>
                    <a:pt x="152" y="238"/>
                    <a:pt x="84" y="238"/>
                    <a:pt x="42" y="195"/>
                  </a:cubicBezTo>
                  <a:cubicBezTo>
                    <a:pt x="0" y="153"/>
                    <a:pt x="0" y="85"/>
                    <a:pt x="42" y="43"/>
                  </a:cubicBezTo>
                  <a:close/>
                </a:path>
              </a:pathLst>
            </a:custGeom>
            <a:solidFill>
              <a:srgbClr val="FFFFFF"/>
            </a:solidFill>
            <a:ln w="635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gradFill flip="none" rotWithShape="1">
                  <a:gsLst>
                    <a:gs pos="0">
                      <a:sysClr val="window" lastClr="FFFFFF">
                        <a:shade val="30000"/>
                        <a:satMod val="115000"/>
                      </a:sysClr>
                    </a:gs>
                    <a:gs pos="50000">
                      <a:sysClr val="window" lastClr="FFFFFF">
                        <a:shade val="67500"/>
                        <a:satMod val="115000"/>
                      </a:sysClr>
                    </a:gs>
                    <a:gs pos="100000">
                      <a:sysClr val="window" lastClr="FFFFFF">
                        <a:shade val="100000"/>
                        <a:satMod val="115000"/>
                      </a:sysClr>
                    </a:gs>
                  </a:gsLst>
                  <a:lin ang="2700000" scaled="1"/>
                  <a:tileRect/>
                </a:gra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2" name="Freeform 88"/>
            <p:cNvSpPr/>
            <p:nvPr/>
          </p:nvSpPr>
          <p:spPr bwMode="auto">
            <a:xfrm>
              <a:off x="4680005" y="2837101"/>
              <a:ext cx="880412" cy="877549"/>
            </a:xfrm>
            <a:custGeom>
              <a:avLst/>
              <a:gdLst>
                <a:gd name="T0" fmla="*/ 43 w 238"/>
                <a:gd name="T1" fmla="*/ 195 h 237"/>
                <a:gd name="T2" fmla="*/ 43 w 238"/>
                <a:gd name="T3" fmla="*/ 42 h 237"/>
                <a:gd name="T4" fmla="*/ 195 w 238"/>
                <a:gd name="T5" fmla="*/ 42 h 237"/>
                <a:gd name="T6" fmla="*/ 195 w 238"/>
                <a:gd name="T7" fmla="*/ 195 h 237"/>
                <a:gd name="T8" fmla="*/ 43 w 238"/>
                <a:gd name="T9" fmla="*/ 195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37">
                  <a:moveTo>
                    <a:pt x="43" y="195"/>
                  </a:moveTo>
                  <a:cubicBezTo>
                    <a:pt x="0" y="152"/>
                    <a:pt x="0" y="84"/>
                    <a:pt x="43" y="42"/>
                  </a:cubicBezTo>
                  <a:cubicBezTo>
                    <a:pt x="85" y="0"/>
                    <a:pt x="153" y="0"/>
                    <a:pt x="195" y="42"/>
                  </a:cubicBezTo>
                  <a:cubicBezTo>
                    <a:pt x="238" y="84"/>
                    <a:pt x="238" y="152"/>
                    <a:pt x="195" y="195"/>
                  </a:cubicBezTo>
                  <a:cubicBezTo>
                    <a:pt x="153" y="237"/>
                    <a:pt x="85" y="237"/>
                    <a:pt x="43" y="195"/>
                  </a:cubicBez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gradFill flip="none" rotWithShape="1">
                  <a:gsLst>
                    <a:gs pos="0">
                      <a:sysClr val="window" lastClr="FFFFFF">
                        <a:shade val="30000"/>
                        <a:satMod val="115000"/>
                      </a:sysClr>
                    </a:gs>
                    <a:gs pos="50000">
                      <a:sysClr val="window" lastClr="FFFFFF">
                        <a:shade val="67500"/>
                        <a:satMod val="115000"/>
                      </a:sysClr>
                    </a:gs>
                    <a:gs pos="100000">
                      <a:sysClr val="window" lastClr="FFFFFF">
                        <a:shade val="100000"/>
                        <a:satMod val="115000"/>
                      </a:sysClr>
                    </a:gs>
                  </a:gsLst>
                  <a:lin ang="2700000" scaled="1"/>
                  <a:tileRect/>
                </a:gra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3" name="Freeform 89"/>
            <p:cNvSpPr/>
            <p:nvPr/>
          </p:nvSpPr>
          <p:spPr bwMode="auto">
            <a:xfrm>
              <a:off x="3577353" y="1732541"/>
              <a:ext cx="877278" cy="877549"/>
            </a:xfrm>
            <a:custGeom>
              <a:avLst/>
              <a:gdLst>
                <a:gd name="T0" fmla="*/ 195 w 237"/>
                <a:gd name="T1" fmla="*/ 42 h 237"/>
                <a:gd name="T2" fmla="*/ 195 w 237"/>
                <a:gd name="T3" fmla="*/ 195 h 237"/>
                <a:gd name="T4" fmla="*/ 42 w 237"/>
                <a:gd name="T5" fmla="*/ 195 h 237"/>
                <a:gd name="T6" fmla="*/ 42 w 237"/>
                <a:gd name="T7" fmla="*/ 42 h 237"/>
                <a:gd name="T8" fmla="*/ 195 w 237"/>
                <a:gd name="T9" fmla="*/ 4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7">
                  <a:moveTo>
                    <a:pt x="195" y="42"/>
                  </a:moveTo>
                  <a:cubicBezTo>
                    <a:pt x="237" y="84"/>
                    <a:pt x="237" y="152"/>
                    <a:pt x="195" y="195"/>
                  </a:cubicBezTo>
                  <a:cubicBezTo>
                    <a:pt x="152" y="237"/>
                    <a:pt x="84" y="237"/>
                    <a:pt x="42" y="195"/>
                  </a:cubicBezTo>
                  <a:cubicBezTo>
                    <a:pt x="0" y="152"/>
                    <a:pt x="0" y="84"/>
                    <a:pt x="42" y="42"/>
                  </a:cubicBezTo>
                  <a:cubicBezTo>
                    <a:pt x="84" y="0"/>
                    <a:pt x="152" y="0"/>
                    <a:pt x="195" y="42"/>
                  </a:cubicBez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gradFill flip="none" rotWithShape="1">
                  <a:gsLst>
                    <a:gs pos="0">
                      <a:sysClr val="window" lastClr="FFFFFF">
                        <a:shade val="30000"/>
                        <a:satMod val="115000"/>
                      </a:sysClr>
                    </a:gs>
                    <a:gs pos="50000">
                      <a:sysClr val="window" lastClr="FFFFFF">
                        <a:shade val="67500"/>
                        <a:satMod val="115000"/>
                      </a:sysClr>
                    </a:gs>
                    <a:gs pos="100000">
                      <a:sysClr val="window" lastClr="FFFFFF">
                        <a:shade val="100000"/>
                        <a:satMod val="115000"/>
                      </a:sysClr>
                    </a:gs>
                  </a:gsLst>
                  <a:lin ang="2700000" scaled="1"/>
                  <a:tileRect/>
                </a:gra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3879645" y="3139486"/>
              <a:ext cx="269807" cy="269888"/>
              <a:chOff x="4065588" y="3455988"/>
              <a:chExt cx="209551" cy="209550"/>
            </a:xfrm>
            <a:solidFill>
              <a:srgbClr val="C00000"/>
            </a:solidFill>
          </p:grpSpPr>
          <p:sp>
            <p:nvSpPr>
              <p:cNvPr id="15" name="Freeform 90"/>
              <p:cNvSpPr/>
              <p:nvPr/>
            </p:nvSpPr>
            <p:spPr bwMode="auto">
              <a:xfrm>
                <a:off x="4065588" y="3638550"/>
                <a:ext cx="26988" cy="26988"/>
              </a:xfrm>
              <a:custGeom>
                <a:avLst/>
                <a:gdLst>
                  <a:gd name="T0" fmla="*/ 0 w 7"/>
                  <a:gd name="T1" fmla="*/ 4 h 7"/>
                  <a:gd name="T2" fmla="*/ 1 w 7"/>
                  <a:gd name="T3" fmla="*/ 6 h 7"/>
                  <a:gd name="T4" fmla="*/ 3 w 7"/>
                  <a:gd name="T5" fmla="*/ 7 h 7"/>
                  <a:gd name="T6" fmla="*/ 7 w 7"/>
                  <a:gd name="T7" fmla="*/ 6 h 7"/>
                  <a:gd name="T8" fmla="*/ 1 w 7"/>
                  <a:gd name="T9" fmla="*/ 0 h 7"/>
                  <a:gd name="T10" fmla="*/ 0 w 7"/>
                  <a:gd name="T11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Freeform 91"/>
              <p:cNvSpPr/>
              <p:nvPr/>
            </p:nvSpPr>
            <p:spPr bwMode="auto">
              <a:xfrm>
                <a:off x="4178301" y="3455988"/>
                <a:ext cx="96838" cy="96838"/>
              </a:xfrm>
              <a:custGeom>
                <a:avLst/>
                <a:gdLst>
                  <a:gd name="T0" fmla="*/ 24 w 26"/>
                  <a:gd name="T1" fmla="*/ 14 h 26"/>
                  <a:gd name="T2" fmla="*/ 12 w 26"/>
                  <a:gd name="T3" fmla="*/ 2 h 26"/>
                  <a:gd name="T4" fmla="*/ 4 w 26"/>
                  <a:gd name="T5" fmla="*/ 2 h 26"/>
                  <a:gd name="T6" fmla="*/ 0 w 26"/>
                  <a:gd name="T7" fmla="*/ 6 h 26"/>
                  <a:gd name="T8" fmla="*/ 20 w 26"/>
                  <a:gd name="T9" fmla="*/ 26 h 26"/>
                  <a:gd name="T10" fmla="*/ 24 w 26"/>
                  <a:gd name="T11" fmla="*/ 22 h 26"/>
                  <a:gd name="T12" fmla="*/ 24 w 26"/>
                  <a:gd name="T13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6">
                    <a:moveTo>
                      <a:pt x="24" y="14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0"/>
                      <a:pt x="6" y="0"/>
                      <a:pt x="4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6" y="20"/>
                      <a:pt x="26" y="16"/>
                      <a:pt x="24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Freeform 92"/>
              <p:cNvSpPr/>
              <p:nvPr/>
            </p:nvSpPr>
            <p:spPr bwMode="auto">
              <a:xfrm>
                <a:off x="4110038" y="3511550"/>
                <a:ext cx="109538" cy="109538"/>
              </a:xfrm>
              <a:custGeom>
                <a:avLst/>
                <a:gdLst>
                  <a:gd name="T0" fmla="*/ 24 w 29"/>
                  <a:gd name="T1" fmla="*/ 0 h 29"/>
                  <a:gd name="T2" fmla="*/ 2 w 29"/>
                  <a:gd name="T3" fmla="*/ 22 h 29"/>
                  <a:gd name="T4" fmla="*/ 1 w 29"/>
                  <a:gd name="T5" fmla="*/ 22 h 29"/>
                  <a:gd name="T6" fmla="*/ 2 w 29"/>
                  <a:gd name="T7" fmla="*/ 27 h 29"/>
                  <a:gd name="T8" fmla="*/ 7 w 29"/>
                  <a:gd name="T9" fmla="*/ 28 h 29"/>
                  <a:gd name="T10" fmla="*/ 29 w 29"/>
                  <a:gd name="T11" fmla="*/ 5 h 29"/>
                  <a:gd name="T12" fmla="*/ 24 w 29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9">
                    <a:moveTo>
                      <a:pt x="24" y="0"/>
                    </a:move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1" y="22"/>
                      <a:pt x="1" y="22"/>
                    </a:cubicBezTo>
                    <a:cubicBezTo>
                      <a:pt x="0" y="24"/>
                      <a:pt x="0" y="26"/>
                      <a:pt x="2" y="27"/>
                    </a:cubicBezTo>
                    <a:cubicBezTo>
                      <a:pt x="3" y="29"/>
                      <a:pt x="6" y="29"/>
                      <a:pt x="7" y="28"/>
                    </a:cubicBezTo>
                    <a:cubicBezTo>
                      <a:pt x="7" y="28"/>
                      <a:pt x="29" y="5"/>
                      <a:pt x="29" y="5"/>
                    </a:cubicBez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Freeform 93"/>
              <p:cNvSpPr/>
              <p:nvPr/>
            </p:nvSpPr>
            <p:spPr bwMode="auto">
              <a:xfrm>
                <a:off x="4084638" y="3486150"/>
                <a:ext cx="107950" cy="107950"/>
              </a:xfrm>
              <a:custGeom>
                <a:avLst/>
                <a:gdLst>
                  <a:gd name="T0" fmla="*/ 1 w 29"/>
                  <a:gd name="T1" fmla="*/ 27 h 29"/>
                  <a:gd name="T2" fmla="*/ 6 w 29"/>
                  <a:gd name="T3" fmla="*/ 27 h 29"/>
                  <a:gd name="T4" fmla="*/ 7 w 29"/>
                  <a:gd name="T5" fmla="*/ 27 h 29"/>
                  <a:gd name="T6" fmla="*/ 29 w 29"/>
                  <a:gd name="T7" fmla="*/ 5 h 29"/>
                  <a:gd name="T8" fmla="*/ 24 w 29"/>
                  <a:gd name="T9" fmla="*/ 0 h 29"/>
                  <a:gd name="T10" fmla="*/ 0 w 29"/>
                  <a:gd name="T11" fmla="*/ 23 h 29"/>
                  <a:gd name="T12" fmla="*/ 1 w 29"/>
                  <a:gd name="T13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9">
                    <a:moveTo>
                      <a:pt x="1" y="27"/>
                    </a:moveTo>
                    <a:cubicBezTo>
                      <a:pt x="3" y="28"/>
                      <a:pt x="5" y="29"/>
                      <a:pt x="6" y="27"/>
                    </a:cubicBezTo>
                    <a:cubicBezTo>
                      <a:pt x="6" y="27"/>
                      <a:pt x="7" y="27"/>
                      <a:pt x="7" y="27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6"/>
                      <a:pt x="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Freeform 94"/>
              <p:cNvSpPr/>
              <p:nvPr/>
            </p:nvSpPr>
            <p:spPr bwMode="auto">
              <a:xfrm>
                <a:off x="4068763" y="3586163"/>
                <a:ext cx="76200" cy="76200"/>
              </a:xfrm>
              <a:custGeom>
                <a:avLst/>
                <a:gdLst>
                  <a:gd name="T0" fmla="*/ 18 w 20"/>
                  <a:gd name="T1" fmla="*/ 17 h 20"/>
                  <a:gd name="T2" fmla="*/ 16 w 20"/>
                  <a:gd name="T3" fmla="*/ 11 h 20"/>
                  <a:gd name="T4" fmla="*/ 11 w 20"/>
                  <a:gd name="T5" fmla="*/ 9 h 20"/>
                  <a:gd name="T6" fmla="*/ 9 w 20"/>
                  <a:gd name="T7" fmla="*/ 4 h 20"/>
                  <a:gd name="T8" fmla="*/ 3 w 20"/>
                  <a:gd name="T9" fmla="*/ 2 h 20"/>
                  <a:gd name="T10" fmla="*/ 2 w 20"/>
                  <a:gd name="T11" fmla="*/ 0 h 20"/>
                  <a:gd name="T12" fmla="*/ 2 w 20"/>
                  <a:gd name="T13" fmla="*/ 0 h 20"/>
                  <a:gd name="T14" fmla="*/ 0 w 20"/>
                  <a:gd name="T15" fmla="*/ 12 h 20"/>
                  <a:gd name="T16" fmla="*/ 9 w 20"/>
                  <a:gd name="T17" fmla="*/ 20 h 20"/>
                  <a:gd name="T18" fmla="*/ 20 w 20"/>
                  <a:gd name="T19" fmla="*/ 18 h 20"/>
                  <a:gd name="T20" fmla="*/ 20 w 20"/>
                  <a:gd name="T21" fmla="*/ 18 h 20"/>
                  <a:gd name="T22" fmla="*/ 18 w 20"/>
                  <a:gd name="T2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20">
                    <a:moveTo>
                      <a:pt x="18" y="17"/>
                    </a:moveTo>
                    <a:cubicBezTo>
                      <a:pt x="17" y="15"/>
                      <a:pt x="16" y="13"/>
                      <a:pt x="16" y="11"/>
                    </a:cubicBezTo>
                    <a:cubicBezTo>
                      <a:pt x="14" y="12"/>
                      <a:pt x="12" y="11"/>
                      <a:pt x="11" y="9"/>
                    </a:cubicBezTo>
                    <a:cubicBezTo>
                      <a:pt x="9" y="8"/>
                      <a:pt x="9" y="6"/>
                      <a:pt x="9" y="4"/>
                    </a:cubicBezTo>
                    <a:cubicBezTo>
                      <a:pt x="7" y="4"/>
                      <a:pt x="5" y="4"/>
                      <a:pt x="3" y="2"/>
                    </a:cubicBez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19" y="18"/>
                      <a:pt x="18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Freeform 95"/>
              <p:cNvSpPr/>
              <p:nvPr/>
            </p:nvSpPr>
            <p:spPr bwMode="auto">
              <a:xfrm>
                <a:off x="4140201" y="3538538"/>
                <a:ext cx="109538" cy="107950"/>
              </a:xfrm>
              <a:custGeom>
                <a:avLst/>
                <a:gdLst>
                  <a:gd name="T0" fmla="*/ 1 w 29"/>
                  <a:gd name="T1" fmla="*/ 22 h 29"/>
                  <a:gd name="T2" fmla="*/ 1 w 29"/>
                  <a:gd name="T3" fmla="*/ 28 h 29"/>
                  <a:gd name="T4" fmla="*/ 5 w 29"/>
                  <a:gd name="T5" fmla="*/ 29 h 29"/>
                  <a:gd name="T6" fmla="*/ 29 w 29"/>
                  <a:gd name="T7" fmla="*/ 6 h 29"/>
                  <a:gd name="T8" fmla="*/ 23 w 29"/>
                  <a:gd name="T9" fmla="*/ 0 h 29"/>
                  <a:gd name="T10" fmla="*/ 1 w 29"/>
                  <a:gd name="T11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1" y="22"/>
                    </a:moveTo>
                    <a:cubicBezTo>
                      <a:pt x="0" y="24"/>
                      <a:pt x="0" y="26"/>
                      <a:pt x="1" y="28"/>
                    </a:cubicBezTo>
                    <a:cubicBezTo>
                      <a:pt x="2" y="29"/>
                      <a:pt x="4" y="29"/>
                      <a:pt x="5" y="29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3" y="0"/>
                      <a:pt x="23" y="0"/>
                      <a:pt x="23" y="0"/>
                    </a:cubicBezTo>
                    <a:lnTo>
                      <a:pt x="1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871168" y="2032758"/>
              <a:ext cx="288202" cy="269890"/>
              <a:chOff x="3451226" y="2847975"/>
              <a:chExt cx="223838" cy="209551"/>
            </a:xfrm>
            <a:solidFill>
              <a:sysClr val="window" lastClr="FFFFFF"/>
            </a:solidFill>
          </p:grpSpPr>
          <p:sp>
            <p:nvSpPr>
              <p:cNvPr id="22" name="Freeform 96"/>
              <p:cNvSpPr>
                <a:spLocks noEditPoints="1"/>
              </p:cNvSpPr>
              <p:nvPr/>
            </p:nvSpPr>
            <p:spPr bwMode="auto">
              <a:xfrm>
                <a:off x="3451226" y="2847975"/>
                <a:ext cx="223838" cy="160338"/>
              </a:xfrm>
              <a:custGeom>
                <a:avLst/>
                <a:gdLst>
                  <a:gd name="T0" fmla="*/ 57 w 60"/>
                  <a:gd name="T1" fmla="*/ 0 h 43"/>
                  <a:gd name="T2" fmla="*/ 3 w 60"/>
                  <a:gd name="T3" fmla="*/ 0 h 43"/>
                  <a:gd name="T4" fmla="*/ 0 w 60"/>
                  <a:gd name="T5" fmla="*/ 3 h 43"/>
                  <a:gd name="T6" fmla="*/ 0 w 60"/>
                  <a:gd name="T7" fmla="*/ 40 h 43"/>
                  <a:gd name="T8" fmla="*/ 3 w 60"/>
                  <a:gd name="T9" fmla="*/ 43 h 43"/>
                  <a:gd name="T10" fmla="*/ 19 w 60"/>
                  <a:gd name="T11" fmla="*/ 43 h 43"/>
                  <a:gd name="T12" fmla="*/ 44 w 60"/>
                  <a:gd name="T13" fmla="*/ 43 h 43"/>
                  <a:gd name="T14" fmla="*/ 57 w 60"/>
                  <a:gd name="T15" fmla="*/ 43 h 43"/>
                  <a:gd name="T16" fmla="*/ 60 w 60"/>
                  <a:gd name="T17" fmla="*/ 40 h 43"/>
                  <a:gd name="T18" fmla="*/ 60 w 60"/>
                  <a:gd name="T19" fmla="*/ 3 h 43"/>
                  <a:gd name="T20" fmla="*/ 57 w 60"/>
                  <a:gd name="T21" fmla="*/ 0 h 43"/>
                  <a:gd name="T22" fmla="*/ 57 w 60"/>
                  <a:gd name="T23" fmla="*/ 35 h 43"/>
                  <a:gd name="T24" fmla="*/ 4 w 60"/>
                  <a:gd name="T25" fmla="*/ 35 h 43"/>
                  <a:gd name="T26" fmla="*/ 4 w 60"/>
                  <a:gd name="T27" fmla="*/ 4 h 43"/>
                  <a:gd name="T28" fmla="*/ 57 w 60"/>
                  <a:gd name="T29" fmla="*/ 4 h 43"/>
                  <a:gd name="T30" fmla="*/ 57 w 60"/>
                  <a:gd name="T31" fmla="*/ 3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43">
                    <a:moveTo>
                      <a:pt x="57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1"/>
                      <a:pt x="2" y="43"/>
                      <a:pt x="3" y="43"/>
                    </a:cubicBezTo>
                    <a:cubicBezTo>
                      <a:pt x="19" y="43"/>
                      <a:pt x="19" y="43"/>
                      <a:pt x="19" y="43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57" y="43"/>
                      <a:pt x="57" y="43"/>
                      <a:pt x="57" y="43"/>
                    </a:cubicBezTo>
                    <a:cubicBezTo>
                      <a:pt x="59" y="43"/>
                      <a:pt x="60" y="41"/>
                      <a:pt x="60" y="40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2"/>
                      <a:pt x="59" y="0"/>
                      <a:pt x="57" y="0"/>
                    </a:cubicBezTo>
                    <a:close/>
                    <a:moveTo>
                      <a:pt x="57" y="35"/>
                    </a:moveTo>
                    <a:cubicBezTo>
                      <a:pt x="4" y="35"/>
                      <a:pt x="4" y="35"/>
                      <a:pt x="4" y="3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7" y="4"/>
                      <a:pt x="57" y="4"/>
                      <a:pt x="57" y="4"/>
                    </a:cubicBezTo>
                    <a:lnTo>
                      <a:pt x="57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Rectangle 97"/>
              <p:cNvSpPr>
                <a:spLocks noChangeArrowheads="1"/>
              </p:cNvSpPr>
              <p:nvPr/>
            </p:nvSpPr>
            <p:spPr bwMode="auto">
              <a:xfrm>
                <a:off x="3533776" y="3016250"/>
                <a:ext cx="58738" cy="19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Freeform 98"/>
              <p:cNvSpPr/>
              <p:nvPr/>
            </p:nvSpPr>
            <p:spPr bwMode="auto">
              <a:xfrm>
                <a:off x="3506788" y="3046413"/>
                <a:ext cx="112713" cy="11113"/>
              </a:xfrm>
              <a:custGeom>
                <a:avLst/>
                <a:gdLst>
                  <a:gd name="T0" fmla="*/ 28 w 30"/>
                  <a:gd name="T1" fmla="*/ 0 h 3"/>
                  <a:gd name="T2" fmla="*/ 2 w 30"/>
                  <a:gd name="T3" fmla="*/ 0 h 3"/>
                  <a:gd name="T4" fmla="*/ 0 w 30"/>
                  <a:gd name="T5" fmla="*/ 1 h 3"/>
                  <a:gd name="T6" fmla="*/ 2 w 30"/>
                  <a:gd name="T7" fmla="*/ 3 h 3"/>
                  <a:gd name="T8" fmla="*/ 28 w 30"/>
                  <a:gd name="T9" fmla="*/ 3 h 3"/>
                  <a:gd name="T10" fmla="*/ 30 w 30"/>
                  <a:gd name="T11" fmla="*/ 1 h 3"/>
                  <a:gd name="T12" fmla="*/ 28 w 30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">
                    <a:moveTo>
                      <a:pt x="2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30" y="3"/>
                      <a:pt x="30" y="2"/>
                      <a:pt x="30" y="1"/>
                    </a:cubicBezTo>
                    <a:cubicBezTo>
                      <a:pt x="30" y="0"/>
                      <a:pt x="30" y="0"/>
                      <a:pt x="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4986674" y="3148685"/>
              <a:ext cx="314773" cy="243309"/>
              <a:chOff x="4654551" y="2832100"/>
              <a:chExt cx="244475" cy="188913"/>
            </a:xfrm>
            <a:solidFill>
              <a:sysClr val="window" lastClr="FFFFFF"/>
            </a:solidFill>
          </p:grpSpPr>
          <p:sp>
            <p:nvSpPr>
              <p:cNvPr id="26" name="Oval 99"/>
              <p:cNvSpPr>
                <a:spLocks noChangeArrowheads="1"/>
              </p:cNvSpPr>
              <p:nvPr/>
            </p:nvSpPr>
            <p:spPr bwMode="auto">
              <a:xfrm>
                <a:off x="4822826" y="2832100"/>
                <a:ext cx="46038" cy="492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Oval 100"/>
              <p:cNvSpPr>
                <a:spLocks noChangeArrowheads="1"/>
              </p:cNvSpPr>
              <p:nvPr/>
            </p:nvSpPr>
            <p:spPr bwMode="auto">
              <a:xfrm>
                <a:off x="4681538" y="2832100"/>
                <a:ext cx="44450" cy="492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Oval 101"/>
              <p:cNvSpPr>
                <a:spLocks noChangeArrowheads="1"/>
              </p:cNvSpPr>
              <p:nvPr/>
            </p:nvSpPr>
            <p:spPr bwMode="auto">
              <a:xfrm>
                <a:off x="4748213" y="2855913"/>
                <a:ext cx="57150" cy="555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Freeform 102"/>
              <p:cNvSpPr/>
              <p:nvPr/>
            </p:nvSpPr>
            <p:spPr bwMode="auto">
              <a:xfrm>
                <a:off x="4714876" y="2922588"/>
                <a:ext cx="123825" cy="98425"/>
              </a:xfrm>
              <a:custGeom>
                <a:avLst/>
                <a:gdLst>
                  <a:gd name="T0" fmla="*/ 28 w 33"/>
                  <a:gd name="T1" fmla="*/ 0 h 26"/>
                  <a:gd name="T2" fmla="*/ 5 w 33"/>
                  <a:gd name="T3" fmla="*/ 0 h 26"/>
                  <a:gd name="T4" fmla="*/ 0 w 33"/>
                  <a:gd name="T5" fmla="*/ 5 h 26"/>
                  <a:gd name="T6" fmla="*/ 0 w 33"/>
                  <a:gd name="T7" fmla="*/ 26 h 26"/>
                  <a:gd name="T8" fmla="*/ 5 w 33"/>
                  <a:gd name="T9" fmla="*/ 26 h 26"/>
                  <a:gd name="T10" fmla="*/ 5 w 33"/>
                  <a:gd name="T11" fmla="*/ 9 h 26"/>
                  <a:gd name="T12" fmla="*/ 6 w 33"/>
                  <a:gd name="T13" fmla="*/ 7 h 26"/>
                  <a:gd name="T14" fmla="*/ 7 w 33"/>
                  <a:gd name="T15" fmla="*/ 9 h 26"/>
                  <a:gd name="T16" fmla="*/ 7 w 33"/>
                  <a:gd name="T17" fmla="*/ 26 h 26"/>
                  <a:gd name="T18" fmla="*/ 25 w 33"/>
                  <a:gd name="T19" fmla="*/ 26 h 26"/>
                  <a:gd name="T20" fmla="*/ 25 w 33"/>
                  <a:gd name="T21" fmla="*/ 9 h 26"/>
                  <a:gd name="T22" fmla="*/ 27 w 33"/>
                  <a:gd name="T23" fmla="*/ 7 h 26"/>
                  <a:gd name="T24" fmla="*/ 28 w 33"/>
                  <a:gd name="T25" fmla="*/ 9 h 26"/>
                  <a:gd name="T26" fmla="*/ 28 w 33"/>
                  <a:gd name="T27" fmla="*/ 26 h 26"/>
                  <a:gd name="T28" fmla="*/ 33 w 33"/>
                  <a:gd name="T29" fmla="*/ 26 h 26"/>
                  <a:gd name="T30" fmla="*/ 33 w 33"/>
                  <a:gd name="T31" fmla="*/ 5 h 26"/>
                  <a:gd name="T32" fmla="*/ 28 w 33"/>
                  <a:gd name="T3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26">
                    <a:moveTo>
                      <a:pt x="2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5" y="7"/>
                      <a:pt x="6" y="7"/>
                    </a:cubicBezTo>
                    <a:cubicBezTo>
                      <a:pt x="7" y="7"/>
                      <a:pt x="7" y="8"/>
                      <a:pt x="7" y="9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8"/>
                      <a:pt x="26" y="7"/>
                      <a:pt x="27" y="7"/>
                    </a:cubicBezTo>
                    <a:cubicBezTo>
                      <a:pt x="28" y="7"/>
                      <a:pt x="28" y="8"/>
                      <a:pt x="28" y="9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2"/>
                      <a:pt x="31" y="0"/>
                      <a:pt x="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Freeform 103"/>
              <p:cNvSpPr/>
              <p:nvPr/>
            </p:nvSpPr>
            <p:spPr bwMode="auto">
              <a:xfrm>
                <a:off x="4805363" y="2889250"/>
                <a:ext cx="93663" cy="82550"/>
              </a:xfrm>
              <a:custGeom>
                <a:avLst/>
                <a:gdLst>
                  <a:gd name="T0" fmla="*/ 20 w 25"/>
                  <a:gd name="T1" fmla="*/ 0 h 22"/>
                  <a:gd name="T2" fmla="*/ 3 w 25"/>
                  <a:gd name="T3" fmla="*/ 0 h 22"/>
                  <a:gd name="T4" fmla="*/ 0 w 25"/>
                  <a:gd name="T5" fmla="*/ 6 h 22"/>
                  <a:gd name="T6" fmla="*/ 4 w 25"/>
                  <a:gd name="T7" fmla="*/ 6 h 22"/>
                  <a:gd name="T8" fmla="*/ 12 w 25"/>
                  <a:gd name="T9" fmla="*/ 14 h 22"/>
                  <a:gd name="T10" fmla="*/ 12 w 25"/>
                  <a:gd name="T11" fmla="*/ 22 h 22"/>
                  <a:gd name="T12" fmla="*/ 18 w 25"/>
                  <a:gd name="T13" fmla="*/ 22 h 22"/>
                  <a:gd name="T14" fmla="*/ 18 w 25"/>
                  <a:gd name="T15" fmla="*/ 7 h 22"/>
                  <a:gd name="T16" fmla="*/ 19 w 25"/>
                  <a:gd name="T17" fmla="*/ 6 h 22"/>
                  <a:gd name="T18" fmla="*/ 20 w 25"/>
                  <a:gd name="T19" fmla="*/ 7 h 22"/>
                  <a:gd name="T20" fmla="*/ 20 w 25"/>
                  <a:gd name="T21" fmla="*/ 22 h 22"/>
                  <a:gd name="T22" fmla="*/ 25 w 25"/>
                  <a:gd name="T23" fmla="*/ 22 h 22"/>
                  <a:gd name="T24" fmla="*/ 25 w 25"/>
                  <a:gd name="T25" fmla="*/ 4 h 22"/>
                  <a:gd name="T26" fmla="*/ 20 w 25"/>
                  <a:gd name="T2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" h="22">
                    <a:moveTo>
                      <a:pt x="2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2" y="4"/>
                      <a:pt x="0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8" y="6"/>
                      <a:pt x="12" y="10"/>
                      <a:pt x="12" y="14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6"/>
                      <a:pt x="19" y="6"/>
                      <a:pt x="19" y="6"/>
                    </a:cubicBezTo>
                    <a:cubicBezTo>
                      <a:pt x="20" y="6"/>
                      <a:pt x="20" y="6"/>
                      <a:pt x="20" y="7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1"/>
                      <a:pt x="23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Freeform 104"/>
              <p:cNvSpPr/>
              <p:nvPr/>
            </p:nvSpPr>
            <p:spPr bwMode="auto">
              <a:xfrm>
                <a:off x="4654551" y="2889250"/>
                <a:ext cx="93663" cy="82550"/>
              </a:xfrm>
              <a:custGeom>
                <a:avLst/>
                <a:gdLst>
                  <a:gd name="T0" fmla="*/ 25 w 25"/>
                  <a:gd name="T1" fmla="*/ 6 h 22"/>
                  <a:gd name="T2" fmla="*/ 22 w 25"/>
                  <a:gd name="T3" fmla="*/ 0 h 22"/>
                  <a:gd name="T4" fmla="*/ 4 w 25"/>
                  <a:gd name="T5" fmla="*/ 0 h 22"/>
                  <a:gd name="T6" fmla="*/ 0 w 25"/>
                  <a:gd name="T7" fmla="*/ 4 h 22"/>
                  <a:gd name="T8" fmla="*/ 0 w 25"/>
                  <a:gd name="T9" fmla="*/ 22 h 22"/>
                  <a:gd name="T10" fmla="*/ 4 w 25"/>
                  <a:gd name="T11" fmla="*/ 22 h 22"/>
                  <a:gd name="T12" fmla="*/ 4 w 25"/>
                  <a:gd name="T13" fmla="*/ 7 h 22"/>
                  <a:gd name="T14" fmla="*/ 5 w 25"/>
                  <a:gd name="T15" fmla="*/ 6 h 22"/>
                  <a:gd name="T16" fmla="*/ 6 w 25"/>
                  <a:gd name="T17" fmla="*/ 7 h 22"/>
                  <a:gd name="T18" fmla="*/ 6 w 25"/>
                  <a:gd name="T19" fmla="*/ 22 h 22"/>
                  <a:gd name="T20" fmla="*/ 13 w 25"/>
                  <a:gd name="T21" fmla="*/ 22 h 22"/>
                  <a:gd name="T22" fmla="*/ 13 w 25"/>
                  <a:gd name="T23" fmla="*/ 14 h 22"/>
                  <a:gd name="T24" fmla="*/ 21 w 25"/>
                  <a:gd name="T25" fmla="*/ 6 h 22"/>
                  <a:gd name="T26" fmla="*/ 25 w 25"/>
                  <a:gd name="T27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" h="22">
                    <a:moveTo>
                      <a:pt x="25" y="6"/>
                    </a:moveTo>
                    <a:cubicBezTo>
                      <a:pt x="23" y="4"/>
                      <a:pt x="22" y="2"/>
                      <a:pt x="22" y="0"/>
                    </a:cubicBezTo>
                    <a:cubicBezTo>
                      <a:pt x="22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6"/>
                      <a:pt x="6" y="6"/>
                      <a:pt x="6" y="7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0"/>
                      <a:pt x="17" y="6"/>
                      <a:pt x="21" y="6"/>
                    </a:cubicBezTo>
                    <a:lnTo>
                      <a:pt x="25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989543" y="2019022"/>
              <a:ext cx="290245" cy="269888"/>
              <a:chOff x="4057651" y="2225675"/>
              <a:chExt cx="225425" cy="209550"/>
            </a:xfrm>
            <a:solidFill>
              <a:srgbClr val="C00000"/>
            </a:solidFill>
          </p:grpSpPr>
          <p:sp>
            <p:nvSpPr>
              <p:cNvPr id="33" name="Freeform 105"/>
              <p:cNvSpPr/>
              <p:nvPr/>
            </p:nvSpPr>
            <p:spPr bwMode="auto">
              <a:xfrm>
                <a:off x="4057651" y="2419350"/>
                <a:ext cx="225425" cy="15875"/>
              </a:xfrm>
              <a:custGeom>
                <a:avLst/>
                <a:gdLst>
                  <a:gd name="T0" fmla="*/ 58 w 60"/>
                  <a:gd name="T1" fmla="*/ 0 h 4"/>
                  <a:gd name="T2" fmla="*/ 2 w 60"/>
                  <a:gd name="T3" fmla="*/ 0 h 4"/>
                  <a:gd name="T4" fmla="*/ 0 w 60"/>
                  <a:gd name="T5" fmla="*/ 2 h 4"/>
                  <a:gd name="T6" fmla="*/ 2 w 60"/>
                  <a:gd name="T7" fmla="*/ 4 h 4"/>
                  <a:gd name="T8" fmla="*/ 58 w 60"/>
                  <a:gd name="T9" fmla="*/ 4 h 4"/>
                  <a:gd name="T10" fmla="*/ 60 w 60"/>
                  <a:gd name="T11" fmla="*/ 2 h 4"/>
                  <a:gd name="T12" fmla="*/ 58 w 60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4">
                    <a:moveTo>
                      <a:pt x="5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9" y="4"/>
                      <a:pt x="60" y="3"/>
                      <a:pt x="60" y="2"/>
                    </a:cubicBezTo>
                    <a:cubicBezTo>
                      <a:pt x="60" y="1"/>
                      <a:pt x="59" y="0"/>
                      <a:pt x="5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Freeform 106"/>
              <p:cNvSpPr/>
              <p:nvPr/>
            </p:nvSpPr>
            <p:spPr bwMode="auto">
              <a:xfrm>
                <a:off x="4205288" y="2300288"/>
                <a:ext cx="47625" cy="107950"/>
              </a:xfrm>
              <a:custGeom>
                <a:avLst/>
                <a:gdLst>
                  <a:gd name="T0" fmla="*/ 0 w 13"/>
                  <a:gd name="T1" fmla="*/ 2 h 29"/>
                  <a:gd name="T2" fmla="*/ 0 w 13"/>
                  <a:gd name="T3" fmla="*/ 29 h 29"/>
                  <a:gd name="T4" fmla="*/ 13 w 13"/>
                  <a:gd name="T5" fmla="*/ 29 h 29"/>
                  <a:gd name="T6" fmla="*/ 13 w 13"/>
                  <a:gd name="T7" fmla="*/ 2 h 29"/>
                  <a:gd name="T8" fmla="*/ 12 w 13"/>
                  <a:gd name="T9" fmla="*/ 0 h 29"/>
                  <a:gd name="T10" fmla="*/ 1 w 13"/>
                  <a:gd name="T11" fmla="*/ 0 h 29"/>
                  <a:gd name="T12" fmla="*/ 0 w 1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9">
                    <a:moveTo>
                      <a:pt x="0" y="2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107"/>
              <p:cNvSpPr/>
              <p:nvPr/>
            </p:nvSpPr>
            <p:spPr bwMode="auto">
              <a:xfrm>
                <a:off x="4140201" y="2330450"/>
                <a:ext cx="52388" cy="77788"/>
              </a:xfrm>
              <a:custGeom>
                <a:avLst/>
                <a:gdLst>
                  <a:gd name="T0" fmla="*/ 1 w 14"/>
                  <a:gd name="T1" fmla="*/ 0 h 21"/>
                  <a:gd name="T2" fmla="*/ 0 w 14"/>
                  <a:gd name="T3" fmla="*/ 1 h 21"/>
                  <a:gd name="T4" fmla="*/ 0 w 14"/>
                  <a:gd name="T5" fmla="*/ 21 h 21"/>
                  <a:gd name="T6" fmla="*/ 14 w 14"/>
                  <a:gd name="T7" fmla="*/ 21 h 21"/>
                  <a:gd name="T8" fmla="*/ 14 w 14"/>
                  <a:gd name="T9" fmla="*/ 1 h 21"/>
                  <a:gd name="T10" fmla="*/ 12 w 14"/>
                  <a:gd name="T11" fmla="*/ 0 h 21"/>
                  <a:gd name="T12" fmla="*/ 1 w 14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3" y="0"/>
                      <a:pt x="1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108"/>
              <p:cNvSpPr/>
              <p:nvPr/>
            </p:nvSpPr>
            <p:spPr bwMode="auto">
              <a:xfrm>
                <a:off x="4076701" y="2355850"/>
                <a:ext cx="52388" cy="52388"/>
              </a:xfrm>
              <a:custGeom>
                <a:avLst/>
                <a:gdLst>
                  <a:gd name="T0" fmla="*/ 14 w 14"/>
                  <a:gd name="T1" fmla="*/ 1 h 14"/>
                  <a:gd name="T2" fmla="*/ 13 w 14"/>
                  <a:gd name="T3" fmla="*/ 0 h 14"/>
                  <a:gd name="T4" fmla="*/ 2 w 14"/>
                  <a:gd name="T5" fmla="*/ 0 h 14"/>
                  <a:gd name="T6" fmla="*/ 0 w 14"/>
                  <a:gd name="T7" fmla="*/ 1 h 14"/>
                  <a:gd name="T8" fmla="*/ 0 w 14"/>
                  <a:gd name="T9" fmla="*/ 14 h 14"/>
                  <a:gd name="T10" fmla="*/ 14 w 14"/>
                  <a:gd name="T11" fmla="*/ 14 h 14"/>
                  <a:gd name="T12" fmla="*/ 14 w 14"/>
                  <a:gd name="T13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4">
                    <a:moveTo>
                      <a:pt x="14" y="1"/>
                    </a:moveTo>
                    <a:cubicBezTo>
                      <a:pt x="14" y="0"/>
                      <a:pt x="14" y="0"/>
                      <a:pt x="1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4" y="14"/>
                      <a:pt x="14" y="14"/>
                      <a:pt x="14" y="14"/>
                    </a:cubicBezTo>
                    <a:lnTo>
                      <a:pt x="14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Freeform 109"/>
              <p:cNvSpPr/>
              <p:nvPr/>
            </p:nvSpPr>
            <p:spPr bwMode="auto">
              <a:xfrm>
                <a:off x="4087813" y="2225675"/>
                <a:ext cx="150813" cy="96838"/>
              </a:xfrm>
              <a:custGeom>
                <a:avLst/>
                <a:gdLst>
                  <a:gd name="T0" fmla="*/ 5 w 40"/>
                  <a:gd name="T1" fmla="*/ 25 h 26"/>
                  <a:gd name="T2" fmla="*/ 15 w 40"/>
                  <a:gd name="T3" fmla="*/ 15 h 26"/>
                  <a:gd name="T4" fmla="*/ 20 w 40"/>
                  <a:gd name="T5" fmla="*/ 20 h 26"/>
                  <a:gd name="T6" fmla="*/ 22 w 40"/>
                  <a:gd name="T7" fmla="*/ 21 h 26"/>
                  <a:gd name="T8" fmla="*/ 24 w 40"/>
                  <a:gd name="T9" fmla="*/ 20 h 26"/>
                  <a:gd name="T10" fmla="*/ 35 w 40"/>
                  <a:gd name="T11" fmla="*/ 9 h 26"/>
                  <a:gd name="T12" fmla="*/ 35 w 40"/>
                  <a:gd name="T13" fmla="*/ 13 h 26"/>
                  <a:gd name="T14" fmla="*/ 38 w 40"/>
                  <a:gd name="T15" fmla="*/ 15 h 26"/>
                  <a:gd name="T16" fmla="*/ 40 w 40"/>
                  <a:gd name="T17" fmla="*/ 13 h 26"/>
                  <a:gd name="T18" fmla="*/ 40 w 40"/>
                  <a:gd name="T19" fmla="*/ 2 h 26"/>
                  <a:gd name="T20" fmla="*/ 39 w 40"/>
                  <a:gd name="T21" fmla="*/ 1 h 26"/>
                  <a:gd name="T22" fmla="*/ 38 w 40"/>
                  <a:gd name="T23" fmla="*/ 0 h 26"/>
                  <a:gd name="T24" fmla="*/ 27 w 40"/>
                  <a:gd name="T25" fmla="*/ 0 h 26"/>
                  <a:gd name="T26" fmla="*/ 25 w 40"/>
                  <a:gd name="T27" fmla="*/ 2 h 26"/>
                  <a:gd name="T28" fmla="*/ 27 w 40"/>
                  <a:gd name="T29" fmla="*/ 5 h 26"/>
                  <a:gd name="T30" fmla="*/ 32 w 40"/>
                  <a:gd name="T31" fmla="*/ 5 h 26"/>
                  <a:gd name="T32" fmla="*/ 22 w 40"/>
                  <a:gd name="T33" fmla="*/ 15 h 26"/>
                  <a:gd name="T34" fmla="*/ 17 w 40"/>
                  <a:gd name="T35" fmla="*/ 9 h 26"/>
                  <a:gd name="T36" fmla="*/ 15 w 40"/>
                  <a:gd name="T37" fmla="*/ 8 h 26"/>
                  <a:gd name="T38" fmla="*/ 13 w 40"/>
                  <a:gd name="T39" fmla="*/ 9 h 26"/>
                  <a:gd name="T40" fmla="*/ 1 w 40"/>
                  <a:gd name="T41" fmla="*/ 21 h 26"/>
                  <a:gd name="T42" fmla="*/ 1 w 40"/>
                  <a:gd name="T43" fmla="*/ 25 h 26"/>
                  <a:gd name="T44" fmla="*/ 5 w 40"/>
                  <a:gd name="T45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0" h="26">
                    <a:moveTo>
                      <a:pt x="5" y="25"/>
                    </a:moveTo>
                    <a:cubicBezTo>
                      <a:pt x="15" y="15"/>
                      <a:pt x="15" y="15"/>
                      <a:pt x="15" y="15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1" y="21"/>
                      <a:pt x="21" y="21"/>
                      <a:pt x="22" y="21"/>
                    </a:cubicBezTo>
                    <a:cubicBezTo>
                      <a:pt x="23" y="21"/>
                      <a:pt x="23" y="21"/>
                      <a:pt x="24" y="2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4"/>
                      <a:pt x="36" y="15"/>
                      <a:pt x="38" y="15"/>
                    </a:cubicBezTo>
                    <a:cubicBezTo>
                      <a:pt x="39" y="15"/>
                      <a:pt x="40" y="14"/>
                      <a:pt x="40" y="13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2"/>
                      <a:pt x="40" y="1"/>
                      <a:pt x="39" y="1"/>
                    </a:cubicBezTo>
                    <a:cubicBezTo>
                      <a:pt x="39" y="0"/>
                      <a:pt x="38" y="0"/>
                      <a:pt x="3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5" y="1"/>
                      <a:pt x="25" y="2"/>
                    </a:cubicBezTo>
                    <a:cubicBezTo>
                      <a:pt x="25" y="4"/>
                      <a:pt x="26" y="5"/>
                      <a:pt x="27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9"/>
                      <a:pt x="16" y="8"/>
                      <a:pt x="15" y="8"/>
                    </a:cubicBezTo>
                    <a:cubicBezTo>
                      <a:pt x="14" y="8"/>
                      <a:pt x="14" y="9"/>
                      <a:pt x="13" y="9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3"/>
                      <a:pt x="0" y="24"/>
                      <a:pt x="1" y="25"/>
                    </a:cubicBezTo>
                    <a:cubicBezTo>
                      <a:pt x="2" y="26"/>
                      <a:pt x="3" y="26"/>
                      <a:pt x="5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0" name="Rectangle 26"/>
            <p:cNvSpPr>
              <a:spLocks noChangeArrowheads="1"/>
            </p:cNvSpPr>
            <p:nvPr/>
          </p:nvSpPr>
          <p:spPr bwMode="auto">
            <a:xfrm>
              <a:off x="814230" y="1517178"/>
              <a:ext cx="2328349" cy="819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 algn="just">
                <a:lnSpc>
                  <a:spcPct val="120000"/>
                </a:lnSpc>
                <a:defRPr/>
              </a:pPr>
              <a:r>
                <a:rPr lang="zh-CN" altLang="en-US" sz="1600" b="1" kern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取得产业链中某一（或多家）龙头企业的</a:t>
              </a:r>
              <a:r>
                <a:rPr lang="zh-CN" altLang="en-US" sz="1600" b="1" kern="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供应商或经销商资质</a:t>
              </a:r>
              <a:r>
                <a:rPr lang="zh-CN" altLang="en-US" sz="1600" b="1" kern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，合作稳定</a:t>
              </a:r>
              <a:endParaRPr lang="en-US" altLang="zh-CN" sz="1600" b="1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Rectangle 26"/>
          <p:cNvSpPr>
            <a:spLocks noChangeArrowheads="1"/>
          </p:cNvSpPr>
          <p:nvPr/>
        </p:nvSpPr>
        <p:spPr bwMode="auto">
          <a:xfrm>
            <a:off x="6078037" y="1275606"/>
            <a:ext cx="2670427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zh-CN" altLang="en-US" sz="16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销售初具规模，与龙头企业的交易占自身销售额的一定比例；实际控制人有住宅类房产</a:t>
            </a:r>
            <a:endParaRPr lang="en-US" altLang="zh-CN" sz="16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Rectangle 26"/>
          <p:cNvSpPr>
            <a:spLocks noChangeArrowheads="1"/>
          </p:cNvSpPr>
          <p:nvPr/>
        </p:nvSpPr>
        <p:spPr bwMode="auto">
          <a:xfrm>
            <a:off x="467544" y="3003798"/>
            <a:ext cx="2670427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zh-CN" altLang="en-US" sz="16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负债适度，未在多家银行开展融资，特别是以同一龙头企业为交易背景的贸易融资</a:t>
            </a:r>
            <a:endParaRPr lang="en-US" altLang="zh-CN" sz="16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Rectangle 26"/>
          <p:cNvSpPr>
            <a:spLocks noChangeArrowheads="1"/>
          </p:cNvSpPr>
          <p:nvPr/>
        </p:nvSpPr>
        <p:spPr bwMode="auto">
          <a:xfrm>
            <a:off x="6222053" y="3053505"/>
            <a:ext cx="2670427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zh-CN" altLang="en-US" sz="16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r>
              <a:rPr lang="zh-CN" altLang="en-US" sz="16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对公账户回款</a:t>
            </a:r>
            <a:r>
              <a:rPr lang="zh-CN" altLang="en-US" sz="16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较为稳定，回款额占自身销售的一定比例以上</a:t>
            </a:r>
            <a:endParaRPr lang="en-US" altLang="zh-CN" sz="16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3275856" y="1311638"/>
            <a:ext cx="252000" cy="25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cs typeface="+mn-ea"/>
                <a:sym typeface="+mn-lt"/>
              </a:rPr>
              <a:t>1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5724128" y="1311638"/>
            <a:ext cx="252000" cy="25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cs typeface="+mn-ea"/>
                <a:sym typeface="+mn-lt"/>
              </a:rPr>
              <a:t>2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3167872" y="3003798"/>
            <a:ext cx="252000" cy="25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cs typeface="+mn-ea"/>
                <a:sym typeface="+mn-lt"/>
              </a:rPr>
              <a:t>3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5868144" y="3039830"/>
            <a:ext cx="252000" cy="25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cs typeface="+mn-ea"/>
                <a:sym typeface="+mn-lt"/>
              </a:rPr>
              <a:t>4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697" y="68798"/>
            <a:ext cx="1721915" cy="457545"/>
          </a:xfrm>
          <a:prstGeom prst="rect">
            <a:avLst/>
          </a:prstGeom>
        </p:spPr>
      </p:pic>
      <p:sp>
        <p:nvSpPr>
          <p:cNvPr id="3" name="任意多边形 2"/>
          <p:cNvSpPr/>
          <p:nvPr/>
        </p:nvSpPr>
        <p:spPr>
          <a:xfrm flipH="1">
            <a:off x="205868" y="317303"/>
            <a:ext cx="372426" cy="418173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8" fmla="*/ 1071343 w 3171687"/>
              <a:gd name="connsiteY8" fmla="*/ 1901509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0" fmla="*/ 979903 w 3171687"/>
              <a:gd name="connsiteY0" fmla="*/ 259565 h 2069635"/>
              <a:gd name="connsiteX1" fmla="*/ 0 w 3171687"/>
              <a:gd name="connsiteY1" fmla="*/ 259565 h 2069635"/>
              <a:gd name="connsiteX2" fmla="*/ 0 w 3171687"/>
              <a:gd name="connsiteY2" fmla="*/ 0 h 2069635"/>
              <a:gd name="connsiteX3" fmla="*/ 3171687 w 3171687"/>
              <a:gd name="connsiteY3" fmla="*/ 0 h 2069635"/>
              <a:gd name="connsiteX4" fmla="*/ 3171687 w 3171687"/>
              <a:gd name="connsiteY4" fmla="*/ 2069635 h 2069635"/>
              <a:gd name="connsiteX5" fmla="*/ 0 w 3171687"/>
              <a:gd name="connsiteY5" fmla="*/ 2069635 h 2069635"/>
              <a:gd name="connsiteX6" fmla="*/ 0 w 3171687"/>
              <a:gd name="connsiteY6" fmla="*/ 1810069 h 2069635"/>
              <a:gd name="connsiteX0" fmla="*/ 0 w 3171687"/>
              <a:gd name="connsiteY0" fmla="*/ 259565 h 2069635"/>
              <a:gd name="connsiteX1" fmla="*/ 0 w 3171687"/>
              <a:gd name="connsiteY1" fmla="*/ 0 h 2069635"/>
              <a:gd name="connsiteX2" fmla="*/ 3171687 w 3171687"/>
              <a:gd name="connsiteY2" fmla="*/ 0 h 2069635"/>
              <a:gd name="connsiteX3" fmla="*/ 3171687 w 3171687"/>
              <a:gd name="connsiteY3" fmla="*/ 2069635 h 2069635"/>
              <a:gd name="connsiteX4" fmla="*/ 0 w 3171687"/>
              <a:gd name="connsiteY4" fmla="*/ 2069635 h 2069635"/>
              <a:gd name="connsiteX5" fmla="*/ 0 w 3171687"/>
              <a:gd name="connsiteY5" fmla="*/ 1810069 h 20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914106"/>
            <a:endParaRPr lang="zh-CN" altLang="en-US" sz="1900" dirty="0">
              <a:solidFill>
                <a:srgbClr val="FFFFFF"/>
              </a:solidFill>
            </a:endParaRPr>
          </a:p>
        </p:txBody>
      </p:sp>
      <p:sp>
        <p:nvSpPr>
          <p:cNvPr id="4" name="任意多边形 3"/>
          <p:cNvSpPr/>
          <p:nvPr/>
        </p:nvSpPr>
        <p:spPr>
          <a:xfrm flipH="1">
            <a:off x="319455" y="225099"/>
            <a:ext cx="372426" cy="332885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6" fmla="*/ 1104717 w 2253807"/>
              <a:gd name="connsiteY6" fmla="*/ 79151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0" fmla="*/ 0 w 2253807"/>
              <a:gd name="connsiteY0" fmla="*/ 700070 h 1262130"/>
              <a:gd name="connsiteX1" fmla="*/ 0 w 2253807"/>
              <a:gd name="connsiteY1" fmla="*/ 0 h 1262130"/>
              <a:gd name="connsiteX2" fmla="*/ 2253807 w 2253807"/>
              <a:gd name="connsiteY2" fmla="*/ 0 h 1262130"/>
              <a:gd name="connsiteX3" fmla="*/ 2253807 w 2253807"/>
              <a:gd name="connsiteY3" fmla="*/ 1262130 h 1262130"/>
              <a:gd name="connsiteX4" fmla="*/ 1013277 w 2253807"/>
              <a:gd name="connsiteY4" fmla="*/ 1262130 h 126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914106"/>
            <a:endParaRPr lang="zh-CN" altLang="en-US" sz="1900" dirty="0">
              <a:solidFill>
                <a:srgbClr val="FFFFFF"/>
              </a:solidFill>
            </a:endParaRPr>
          </a:p>
        </p:txBody>
      </p:sp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805470" y="168685"/>
            <a:ext cx="4265853" cy="52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1" tIns="45706" rIns="91411" bIns="4570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914106">
              <a:spcBef>
                <a:spcPct val="0"/>
              </a:spcBef>
              <a:buNone/>
            </a:pPr>
            <a:r>
              <a:rPr lang="zh-CN" altLang="en-US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供应链自助贷</a:t>
            </a:r>
            <a:r>
              <a:rPr lang="en-US" altLang="zh-CN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—</a:t>
            </a:r>
            <a:r>
              <a:rPr lang="zh-CN" altLang="en-US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希望您提供</a:t>
            </a:r>
            <a:endParaRPr lang="zh-CN" altLang="en-US" sz="24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756470" y="1466798"/>
            <a:ext cx="4500562" cy="2739579"/>
            <a:chOff x="3963425" y="1323923"/>
            <a:chExt cx="4500562" cy="2739579"/>
          </a:xfrm>
        </p:grpSpPr>
        <p:cxnSp>
          <p:nvCxnSpPr>
            <p:cNvPr id="38" name="Straight Connector 4"/>
            <p:cNvCxnSpPr/>
            <p:nvPr/>
          </p:nvCxnSpPr>
          <p:spPr>
            <a:xfrm>
              <a:off x="3963425" y="1323923"/>
              <a:ext cx="0" cy="2739579"/>
            </a:xfrm>
            <a:prstGeom prst="line">
              <a:avLst/>
            </a:prstGeom>
            <a:noFill/>
            <a:ln w="12700" cap="flat" cmpd="sng" algn="ctr">
              <a:solidFill>
                <a:srgbClr val="7F7F7F"/>
              </a:solidFill>
              <a:prstDash val="sysDash"/>
              <a:miter lim="800000"/>
            </a:ln>
            <a:effectLst/>
          </p:spPr>
        </p:cxnSp>
        <p:grpSp>
          <p:nvGrpSpPr>
            <p:cNvPr id="39" name="组合 45"/>
            <p:cNvGrpSpPr/>
            <p:nvPr/>
          </p:nvGrpSpPr>
          <p:grpSpPr>
            <a:xfrm>
              <a:off x="4006286" y="1758309"/>
              <a:ext cx="4457701" cy="1774032"/>
              <a:chOff x="4006286" y="1758309"/>
              <a:chExt cx="4457701" cy="1774032"/>
            </a:xfrm>
          </p:grpSpPr>
          <p:sp>
            <p:nvSpPr>
              <p:cNvPr id="40" name="Line 18"/>
              <p:cNvSpPr>
                <a:spLocks noChangeShapeType="1"/>
              </p:cNvSpPr>
              <p:nvPr/>
            </p:nvSpPr>
            <p:spPr bwMode="auto">
              <a:xfrm>
                <a:off x="4006287" y="1758309"/>
                <a:ext cx="4457700" cy="0"/>
              </a:xfrm>
              <a:prstGeom prst="line">
                <a:avLst/>
              </a:prstGeom>
              <a:noFill/>
              <a:ln w="19050" cap="rnd">
                <a:solidFill>
                  <a:srgbClr val="7F7F7F"/>
                </a:solidFill>
                <a:prstDash val="sysDot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8580" tIns="34290" rIns="68580" bIns="3429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Line 19"/>
              <p:cNvSpPr>
                <a:spLocks noChangeShapeType="1"/>
              </p:cNvSpPr>
              <p:nvPr/>
            </p:nvSpPr>
            <p:spPr bwMode="auto">
              <a:xfrm>
                <a:off x="4006287" y="2691759"/>
                <a:ext cx="4457700" cy="0"/>
              </a:xfrm>
              <a:prstGeom prst="line">
                <a:avLst/>
              </a:prstGeom>
              <a:noFill/>
              <a:ln w="19050" cap="rnd">
                <a:solidFill>
                  <a:srgbClr val="7F7F7F"/>
                </a:solidFill>
                <a:prstDash val="sysDot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8580" tIns="34290" rIns="68580" bIns="3429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Line 20"/>
              <p:cNvSpPr>
                <a:spLocks noChangeShapeType="1"/>
              </p:cNvSpPr>
              <p:nvPr/>
            </p:nvSpPr>
            <p:spPr bwMode="auto">
              <a:xfrm flipV="1">
                <a:off x="4006286" y="3529960"/>
                <a:ext cx="4457700" cy="2381"/>
              </a:xfrm>
              <a:prstGeom prst="line">
                <a:avLst/>
              </a:prstGeom>
              <a:noFill/>
              <a:ln w="19050" cap="rnd">
                <a:solidFill>
                  <a:srgbClr val="7F7F7F"/>
                </a:solidFill>
                <a:prstDash val="sysDot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8580" tIns="34290" rIns="68580" bIns="3429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43" name="Rectangle 12"/>
          <p:cNvSpPr/>
          <p:nvPr/>
        </p:nvSpPr>
        <p:spPr>
          <a:xfrm>
            <a:off x="4406233" y="2067694"/>
            <a:ext cx="3850799" cy="56041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 defTabSz="685749">
              <a:lnSpc>
                <a:spcPct val="114000"/>
              </a:lnSpc>
            </a:pPr>
            <a:r>
              <a:rPr lang="zh-CN" altLang="en-US" sz="1400" b="1" dirty="0" smtClean="0">
                <a:solidFill>
                  <a:srgbClr val="1F1F1F">
                    <a:lumMod val="65000"/>
                    <a:lumOff val="35000"/>
                  </a:srgb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企业征信授权书、法人和实际控制人夫妇征信授权书</a:t>
            </a:r>
          </a:p>
        </p:txBody>
      </p:sp>
      <p:sp>
        <p:nvSpPr>
          <p:cNvPr id="44" name="Rectangle 13"/>
          <p:cNvSpPr/>
          <p:nvPr/>
        </p:nvSpPr>
        <p:spPr>
          <a:xfrm>
            <a:off x="4385410" y="1147244"/>
            <a:ext cx="3871622" cy="56041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 defTabSz="685749">
              <a:lnSpc>
                <a:spcPct val="114000"/>
              </a:lnSpc>
            </a:pPr>
            <a:r>
              <a:rPr lang="zh-CN" altLang="en-US" sz="1400" b="1" dirty="0" smtClean="0">
                <a:solidFill>
                  <a:srgbClr val="1F1F1F">
                    <a:lumMod val="65000"/>
                    <a:lumOff val="35000"/>
                  </a:srgb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企业证照、公司章程、法人代表证件、实际控制人夫妇证件</a:t>
            </a:r>
            <a:endParaRPr lang="zh-CN" altLang="en-US" sz="1400" b="1" dirty="0" smtClean="0">
              <a:solidFill>
                <a:srgbClr val="1F1F1F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5" name="Rectangle 14"/>
          <p:cNvSpPr/>
          <p:nvPr/>
        </p:nvSpPr>
        <p:spPr>
          <a:xfrm>
            <a:off x="4406233" y="2947444"/>
            <a:ext cx="3850800" cy="56041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 defTabSz="685749">
              <a:lnSpc>
                <a:spcPct val="114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供应商</a:t>
            </a:r>
            <a:r>
              <a:rPr lang="en-US" altLang="zh-CN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/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经销商资质文件、近两年与核心企业交易资料</a:t>
            </a:r>
            <a:endParaRPr lang="zh-CN" altLang="en-US" sz="1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6" name="TextBox 15"/>
          <p:cNvSpPr txBox="1"/>
          <p:nvPr/>
        </p:nvSpPr>
        <p:spPr>
          <a:xfrm>
            <a:off x="4406232" y="3651870"/>
            <a:ext cx="3850800" cy="10387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1F1F1F">
                    <a:lumMod val="65000"/>
                    <a:lumOff val="35000"/>
                  </a:srgb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财务报告、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纳税申报表、增值税申报表、纳税凭证、</a:t>
            </a:r>
            <a:r>
              <a:rPr lang="zh-CN" altLang="en-US" sz="1400" b="1" dirty="0" smtClean="0">
                <a:solidFill>
                  <a:srgbClr val="1F1F1F">
                    <a:lumMod val="65000"/>
                    <a:lumOff val="35000"/>
                  </a:srgb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主要银行流水、实际控制人夫妇资产证明资料</a:t>
            </a:r>
            <a:endParaRPr lang="zh-CN" altLang="en-US" sz="1400" b="1" dirty="0">
              <a:solidFill>
                <a:srgbClr val="1F1F1F">
                  <a:lumMod val="65000"/>
                  <a:lumOff val="35000"/>
                </a:srgb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47" name="Group 24"/>
          <p:cNvGrpSpPr/>
          <p:nvPr/>
        </p:nvGrpSpPr>
        <p:grpSpPr>
          <a:xfrm>
            <a:off x="2987824" y="1059582"/>
            <a:ext cx="1368152" cy="657423"/>
            <a:chOff x="2187746" y="2123279"/>
            <a:chExt cx="1927113" cy="1931011"/>
          </a:xfrm>
        </p:grpSpPr>
        <p:sp>
          <p:nvSpPr>
            <p:cNvPr id="48" name="任意多边形 82"/>
            <p:cNvSpPr/>
            <p:nvPr/>
          </p:nvSpPr>
          <p:spPr bwMode="auto">
            <a:xfrm rot="5400000">
              <a:off x="2185797" y="2125228"/>
              <a:ext cx="1931011" cy="1927113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9" name="任意多边形 83"/>
            <p:cNvSpPr/>
            <p:nvPr/>
          </p:nvSpPr>
          <p:spPr bwMode="auto">
            <a:xfrm rot="16200000">
              <a:off x="2199710" y="2139114"/>
              <a:ext cx="1903185" cy="1899341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椭圆 80"/>
            <p:cNvSpPr/>
            <p:nvPr/>
          </p:nvSpPr>
          <p:spPr bwMode="auto">
            <a:xfrm>
              <a:off x="2454986" y="2391057"/>
              <a:ext cx="1392631" cy="1395453"/>
            </a:xfrm>
            <a:prstGeom prst="roundRect">
              <a:avLst/>
            </a:prstGeom>
            <a:solidFill>
              <a:srgbClr val="A40000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基础资料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1" name="Group 28"/>
          <p:cNvGrpSpPr/>
          <p:nvPr/>
        </p:nvGrpSpPr>
        <p:grpSpPr>
          <a:xfrm>
            <a:off x="2988956" y="1995686"/>
            <a:ext cx="1358293" cy="657423"/>
            <a:chOff x="2187746" y="2123279"/>
            <a:chExt cx="1927113" cy="1931011"/>
          </a:xfrm>
        </p:grpSpPr>
        <p:sp>
          <p:nvSpPr>
            <p:cNvPr id="52" name="任意多边形 82"/>
            <p:cNvSpPr/>
            <p:nvPr/>
          </p:nvSpPr>
          <p:spPr bwMode="auto">
            <a:xfrm rot="5400000">
              <a:off x="2185797" y="2125228"/>
              <a:ext cx="1931011" cy="1927113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53" name="任意多边形 83"/>
            <p:cNvSpPr/>
            <p:nvPr/>
          </p:nvSpPr>
          <p:spPr bwMode="auto">
            <a:xfrm rot="16200000">
              <a:off x="2199710" y="2139114"/>
              <a:ext cx="1903185" cy="1899341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椭圆 80"/>
            <p:cNvSpPr/>
            <p:nvPr/>
          </p:nvSpPr>
          <p:spPr bwMode="auto">
            <a:xfrm>
              <a:off x="2454986" y="2391057"/>
              <a:ext cx="1392631" cy="139545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b="1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授权资料</a:t>
              </a:r>
              <a:endParaRPr lang="zh-CN" altLang="en-US" sz="14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Group 32"/>
          <p:cNvGrpSpPr/>
          <p:nvPr/>
        </p:nvGrpSpPr>
        <p:grpSpPr>
          <a:xfrm>
            <a:off x="2990080" y="2931790"/>
            <a:ext cx="1348507" cy="657423"/>
            <a:chOff x="2187746" y="2123279"/>
            <a:chExt cx="1927113" cy="1931011"/>
          </a:xfrm>
        </p:grpSpPr>
        <p:sp>
          <p:nvSpPr>
            <p:cNvPr id="56" name="任意多边形 82"/>
            <p:cNvSpPr/>
            <p:nvPr/>
          </p:nvSpPr>
          <p:spPr bwMode="auto">
            <a:xfrm rot="5400000">
              <a:off x="2185797" y="2125228"/>
              <a:ext cx="1931011" cy="1927113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57" name="任意多边形 83"/>
            <p:cNvSpPr/>
            <p:nvPr/>
          </p:nvSpPr>
          <p:spPr bwMode="auto">
            <a:xfrm rot="16200000">
              <a:off x="2199710" y="2139114"/>
              <a:ext cx="1903185" cy="1899341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椭圆 80"/>
            <p:cNvSpPr/>
            <p:nvPr/>
          </p:nvSpPr>
          <p:spPr bwMode="auto">
            <a:xfrm>
              <a:off x="2454986" y="2391057"/>
              <a:ext cx="1392631" cy="1395453"/>
            </a:xfrm>
            <a:prstGeom prst="roundRect">
              <a:avLst/>
            </a:prstGeom>
            <a:solidFill>
              <a:srgbClr val="A40000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defTabSz="685749" fontAlgn="ctr">
                <a:defRPr/>
              </a:pPr>
              <a:r>
                <a:rPr lang="zh-CN" altLang="en-US" sz="1400" b="1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经营资料</a:t>
              </a:r>
              <a:endParaRPr lang="en-US" altLang="ko-KR" sz="1400" b="1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Group 36"/>
          <p:cNvGrpSpPr/>
          <p:nvPr/>
        </p:nvGrpSpPr>
        <p:grpSpPr>
          <a:xfrm>
            <a:off x="2990080" y="3867894"/>
            <a:ext cx="1348507" cy="657423"/>
            <a:chOff x="2187746" y="2123279"/>
            <a:chExt cx="1927113" cy="1931011"/>
          </a:xfrm>
        </p:grpSpPr>
        <p:sp>
          <p:nvSpPr>
            <p:cNvPr id="60" name="任意多边形 82"/>
            <p:cNvSpPr/>
            <p:nvPr/>
          </p:nvSpPr>
          <p:spPr bwMode="auto">
            <a:xfrm rot="5400000">
              <a:off x="2185797" y="2125228"/>
              <a:ext cx="1931011" cy="1927113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61" name="任意多边形 83"/>
            <p:cNvSpPr/>
            <p:nvPr/>
          </p:nvSpPr>
          <p:spPr bwMode="auto">
            <a:xfrm rot="16200000">
              <a:off x="2199710" y="2139114"/>
              <a:ext cx="1903185" cy="1899341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椭圆 80"/>
            <p:cNvSpPr/>
            <p:nvPr/>
          </p:nvSpPr>
          <p:spPr bwMode="auto">
            <a:xfrm>
              <a:off x="2454986" y="2391057"/>
              <a:ext cx="1392631" cy="139545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400" b="1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财力证明</a:t>
              </a:r>
              <a:endParaRPr lang="zh-CN" altLang="en-US" sz="14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23528" y="1889520"/>
            <a:ext cx="2538591" cy="1883404"/>
            <a:chOff x="520958" y="1683691"/>
            <a:chExt cx="2687638" cy="1993983"/>
          </a:xfrm>
        </p:grpSpPr>
        <p:grpSp>
          <p:nvGrpSpPr>
            <p:cNvPr id="64" name="组合 70"/>
            <p:cNvGrpSpPr/>
            <p:nvPr/>
          </p:nvGrpSpPr>
          <p:grpSpPr>
            <a:xfrm>
              <a:off x="520958" y="1683691"/>
              <a:ext cx="2687638" cy="1993983"/>
              <a:chOff x="3073918" y="203757"/>
              <a:chExt cx="1017887" cy="491907"/>
            </a:xfrm>
          </p:grpSpPr>
          <p:sp>
            <p:nvSpPr>
              <p:cNvPr id="66" name="任意多边形 82"/>
              <p:cNvSpPr/>
              <p:nvPr/>
            </p:nvSpPr>
            <p:spPr bwMode="auto">
              <a:xfrm rot="5400000">
                <a:off x="3336908" y="-59233"/>
                <a:ext cx="491907" cy="1017887"/>
              </a:xfrm>
              <a:prstGeom prst="roundRect">
                <a:avLst/>
              </a:pr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宋体"/>
                </a:endParaRPr>
              </a:p>
            </p:txBody>
          </p:sp>
          <p:sp>
            <p:nvSpPr>
              <p:cNvPr id="67" name="任意多边形 83"/>
              <p:cNvSpPr/>
              <p:nvPr/>
            </p:nvSpPr>
            <p:spPr bwMode="auto">
              <a:xfrm rot="16200000">
                <a:off x="3333117" y="-51899"/>
                <a:ext cx="484819" cy="1003218"/>
              </a:xfrm>
              <a:prstGeom prst="roundRect">
                <a:avLst/>
              </a:pr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5" name="矩形 41"/>
            <p:cNvSpPr>
              <a:spLocks noChangeAspect="1" noChangeArrowheads="1"/>
            </p:cNvSpPr>
            <p:nvPr/>
          </p:nvSpPr>
          <p:spPr bwMode="auto">
            <a:xfrm>
              <a:off x="645374" y="1794270"/>
              <a:ext cx="2438806" cy="1772825"/>
            </a:xfrm>
            <a:prstGeom prst="round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034416"/>
            <a:ext cx="9144000" cy="12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-12614" y="1851670"/>
            <a:ext cx="1781944" cy="0"/>
          </a:xfrm>
          <a:prstGeom prst="line">
            <a:avLst/>
          </a:prstGeom>
          <a:ln w="952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3488720" y="1851670"/>
            <a:ext cx="5655280" cy="7258"/>
          </a:xfrm>
          <a:prstGeom prst="line">
            <a:avLst/>
          </a:prstGeom>
          <a:ln w="952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79912" y="999768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3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一、标准化债权产品</a:t>
            </a:r>
            <a:endParaRPr lang="zh-CN" altLang="en-US" sz="3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99992" y="2283718"/>
            <a:ext cx="172819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 新 贷</a:t>
            </a:r>
            <a:endParaRPr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六边形 18"/>
          <p:cNvSpPr/>
          <p:nvPr/>
        </p:nvSpPr>
        <p:spPr>
          <a:xfrm rot="16200000">
            <a:off x="2094637" y="1369525"/>
            <a:ext cx="1142824" cy="1075598"/>
          </a:xfrm>
          <a:prstGeom prst="hexagon">
            <a:avLst/>
          </a:prstGeom>
          <a:solidFill>
            <a:srgbClr val="C00000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340" y="1578297"/>
            <a:ext cx="658051" cy="658051"/>
          </a:xfrm>
          <a:prstGeom prst="rect">
            <a:avLst/>
          </a:prstGeom>
        </p:spPr>
      </p:pic>
      <p:sp>
        <p:nvSpPr>
          <p:cNvPr id="21" name="Oval 14"/>
          <p:cNvSpPr/>
          <p:nvPr/>
        </p:nvSpPr>
        <p:spPr>
          <a:xfrm>
            <a:off x="3923928" y="2211710"/>
            <a:ext cx="468682" cy="47192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US" sz="240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Group 54"/>
          <p:cNvGrpSpPr/>
          <p:nvPr/>
        </p:nvGrpSpPr>
        <p:grpSpPr>
          <a:xfrm>
            <a:off x="4060242" y="2348217"/>
            <a:ext cx="196054" cy="254937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23" name="淘宝店chenying0907出品 170"/>
            <p:cNvSpPr>
              <a:spLocks/>
            </p:cNvSpPr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" name="淘宝店chenying0907出品 171"/>
            <p:cNvSpPr>
              <a:spLocks/>
            </p:cNvSpPr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5" name="Oval 12"/>
          <p:cNvSpPr/>
          <p:nvPr/>
        </p:nvSpPr>
        <p:spPr>
          <a:xfrm>
            <a:off x="3923928" y="2787774"/>
            <a:ext cx="476301" cy="47853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US" sz="240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" name="Group 23"/>
          <p:cNvGrpSpPr/>
          <p:nvPr/>
        </p:nvGrpSpPr>
        <p:grpSpPr>
          <a:xfrm>
            <a:off x="4084479" y="2900705"/>
            <a:ext cx="258441" cy="225366"/>
            <a:chOff x="7540014" y="4306907"/>
            <a:chExt cx="389342" cy="339426"/>
          </a:xfrm>
          <a:solidFill>
            <a:schemeClr val="bg1"/>
          </a:solidFill>
        </p:grpSpPr>
        <p:sp>
          <p:nvSpPr>
            <p:cNvPr id="27" name="淘宝店chenying0907出品 110"/>
            <p:cNvSpPr>
              <a:spLocks/>
            </p:cNvSpPr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4" name="淘宝店chenying0907出品 111"/>
            <p:cNvSpPr>
              <a:spLocks/>
            </p:cNvSpPr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" name="淘宝店chenying0907出品 112"/>
            <p:cNvSpPr>
              <a:spLocks/>
            </p:cNvSpPr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淘宝店chenying0907出品 113"/>
            <p:cNvSpPr>
              <a:spLocks/>
            </p:cNvSpPr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7" name="淘宝店chenying0907出品 114"/>
            <p:cNvSpPr>
              <a:spLocks/>
            </p:cNvSpPr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8" name="淘宝店chenying0907出品 115"/>
            <p:cNvSpPr>
              <a:spLocks/>
            </p:cNvSpPr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淘宝店chenying0907出品 116"/>
            <p:cNvSpPr>
              <a:spLocks/>
            </p:cNvSpPr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0" name="淘宝店chenying0907出品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淘宝店chenying0907出品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淘宝店chenying0907出品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3" name="淘宝店chenying0907出品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499992" y="2850490"/>
            <a:ext cx="172819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供应链自助贷</a:t>
            </a:r>
            <a:endParaRPr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16"/>
          <p:cNvSpPr/>
          <p:nvPr/>
        </p:nvSpPr>
        <p:spPr>
          <a:xfrm>
            <a:off x="3923928" y="3396533"/>
            <a:ext cx="468124" cy="471361"/>
          </a:xfrm>
          <a:prstGeom prst="ellipse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US" sz="240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Group 35"/>
          <p:cNvGrpSpPr/>
          <p:nvPr/>
        </p:nvGrpSpPr>
        <p:grpSpPr>
          <a:xfrm>
            <a:off x="4035928" y="3500448"/>
            <a:ext cx="248040" cy="246473"/>
            <a:chOff x="6853673" y="3715407"/>
            <a:chExt cx="379359" cy="376864"/>
          </a:xfrm>
          <a:solidFill>
            <a:schemeClr val="bg1"/>
          </a:solidFill>
        </p:grpSpPr>
        <p:sp>
          <p:nvSpPr>
            <p:cNvPr id="47" name="淘宝店chenying0907出品 150"/>
            <p:cNvSpPr>
              <a:spLocks noEditPoints="1"/>
            </p:cNvSpPr>
            <p:nvPr/>
          </p:nvSpPr>
          <p:spPr bwMode="auto">
            <a:xfrm>
              <a:off x="6853673" y="3715407"/>
              <a:ext cx="379359" cy="376864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8 h 114"/>
                <a:gd name="T12" fmla="*/ 6 w 114"/>
                <a:gd name="T13" fmla="*/ 57 h 114"/>
                <a:gd name="T14" fmla="*/ 57 w 114"/>
                <a:gd name="T15" fmla="*/ 6 h 114"/>
                <a:gd name="T16" fmla="*/ 108 w 114"/>
                <a:gd name="T17" fmla="*/ 57 h 114"/>
                <a:gd name="T18" fmla="*/ 57 w 114"/>
                <a:gd name="T19" fmla="*/ 10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8" name="淘宝店chenying0907出品 151"/>
            <p:cNvSpPr>
              <a:spLocks noChangeArrowheads="1"/>
            </p:cNvSpPr>
            <p:nvPr/>
          </p:nvSpPr>
          <p:spPr bwMode="auto">
            <a:xfrm>
              <a:off x="6998429" y="3987447"/>
              <a:ext cx="22463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9" name="淘宝店chenying0907出品 152"/>
            <p:cNvSpPr>
              <a:spLocks noChangeArrowheads="1"/>
            </p:cNvSpPr>
            <p:nvPr/>
          </p:nvSpPr>
          <p:spPr bwMode="auto">
            <a:xfrm>
              <a:off x="7033370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0" name="淘宝店chenying0907出品 153"/>
            <p:cNvSpPr>
              <a:spLocks noChangeArrowheads="1"/>
            </p:cNvSpPr>
            <p:nvPr/>
          </p:nvSpPr>
          <p:spPr bwMode="auto">
            <a:xfrm>
              <a:off x="7068311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淘宝店chenying0907出品 154"/>
            <p:cNvSpPr>
              <a:spLocks/>
            </p:cNvSpPr>
            <p:nvPr/>
          </p:nvSpPr>
          <p:spPr bwMode="auto">
            <a:xfrm>
              <a:off x="6970976" y="3822725"/>
              <a:ext cx="82362" cy="84857"/>
            </a:xfrm>
            <a:custGeom>
              <a:avLst/>
              <a:gdLst>
                <a:gd name="T0" fmla="*/ 19 w 25"/>
                <a:gd name="T1" fmla="*/ 22 h 25"/>
                <a:gd name="T2" fmla="*/ 22 w 25"/>
                <a:gd name="T3" fmla="*/ 25 h 25"/>
                <a:gd name="T4" fmla="*/ 25 w 25"/>
                <a:gd name="T5" fmla="*/ 22 h 25"/>
                <a:gd name="T6" fmla="*/ 22 w 25"/>
                <a:gd name="T7" fmla="*/ 19 h 25"/>
                <a:gd name="T8" fmla="*/ 21 w 25"/>
                <a:gd name="T9" fmla="*/ 19 h 25"/>
                <a:gd name="T10" fmla="*/ 0 w 25"/>
                <a:gd name="T11" fmla="*/ 0 h 25"/>
                <a:gd name="T12" fmla="*/ 19 w 25"/>
                <a:gd name="T13" fmla="*/ 22 h 25"/>
                <a:gd name="T14" fmla="*/ 19 w 25"/>
                <a:gd name="T1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淘宝店chenying0907出品 155"/>
            <p:cNvSpPr>
              <a:spLocks/>
            </p:cNvSpPr>
            <p:nvPr/>
          </p:nvSpPr>
          <p:spPr bwMode="auto">
            <a:xfrm>
              <a:off x="6921060" y="3987447"/>
              <a:ext cx="22463" cy="19966"/>
            </a:xfrm>
            <a:custGeom>
              <a:avLst/>
              <a:gdLst>
                <a:gd name="T0" fmla="*/ 0 w 9"/>
                <a:gd name="T1" fmla="*/ 6 h 8"/>
                <a:gd name="T2" fmla="*/ 3 w 9"/>
                <a:gd name="T3" fmla="*/ 8 h 8"/>
                <a:gd name="T4" fmla="*/ 9 w 9"/>
                <a:gd name="T5" fmla="*/ 1 h 8"/>
                <a:gd name="T6" fmla="*/ 7 w 9"/>
                <a:gd name="T7" fmla="*/ 0 h 8"/>
                <a:gd name="T8" fmla="*/ 0 w 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3" name="淘宝店chenying0907出品 156"/>
            <p:cNvSpPr>
              <a:spLocks/>
            </p:cNvSpPr>
            <p:nvPr/>
          </p:nvSpPr>
          <p:spPr bwMode="auto">
            <a:xfrm>
              <a:off x="6901094" y="3942523"/>
              <a:ext cx="27454" cy="14975"/>
            </a:xfrm>
            <a:custGeom>
              <a:avLst/>
              <a:gdLst>
                <a:gd name="T0" fmla="*/ 9 w 11"/>
                <a:gd name="T1" fmla="*/ 0 h 6"/>
                <a:gd name="T2" fmla="*/ 0 w 11"/>
                <a:gd name="T3" fmla="*/ 3 h 6"/>
                <a:gd name="T4" fmla="*/ 1 w 11"/>
                <a:gd name="T5" fmla="*/ 6 h 6"/>
                <a:gd name="T6" fmla="*/ 11 w 11"/>
                <a:gd name="T7" fmla="*/ 3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4" name="淘宝店chenying0907出品 157"/>
            <p:cNvSpPr>
              <a:spLocks/>
            </p:cNvSpPr>
            <p:nvPr/>
          </p:nvSpPr>
          <p:spPr bwMode="auto">
            <a:xfrm>
              <a:off x="6933538" y="3790281"/>
              <a:ext cx="19966" cy="22463"/>
            </a:xfrm>
            <a:custGeom>
              <a:avLst/>
              <a:gdLst>
                <a:gd name="T0" fmla="*/ 0 w 8"/>
                <a:gd name="T1" fmla="*/ 3 h 9"/>
                <a:gd name="T2" fmla="*/ 7 w 8"/>
                <a:gd name="T3" fmla="*/ 9 h 9"/>
                <a:gd name="T4" fmla="*/ 8 w 8"/>
                <a:gd name="T5" fmla="*/ 7 h 9"/>
                <a:gd name="T6" fmla="*/ 2 w 8"/>
                <a:gd name="T7" fmla="*/ 0 h 9"/>
                <a:gd name="T8" fmla="*/ 0 w 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5" name="淘宝店chenying0907出品 158"/>
            <p:cNvSpPr>
              <a:spLocks/>
            </p:cNvSpPr>
            <p:nvPr/>
          </p:nvSpPr>
          <p:spPr bwMode="auto">
            <a:xfrm>
              <a:off x="6903589" y="3840196"/>
              <a:ext cx="27454" cy="12480"/>
            </a:xfrm>
            <a:custGeom>
              <a:avLst/>
              <a:gdLst>
                <a:gd name="T0" fmla="*/ 11 w 11"/>
                <a:gd name="T1" fmla="*/ 3 h 5"/>
                <a:gd name="T2" fmla="*/ 2 w 11"/>
                <a:gd name="T3" fmla="*/ 0 h 5"/>
                <a:gd name="T4" fmla="*/ 0 w 11"/>
                <a:gd name="T5" fmla="*/ 3 h 5"/>
                <a:gd name="T6" fmla="*/ 10 w 11"/>
                <a:gd name="T7" fmla="*/ 5 h 5"/>
                <a:gd name="T8" fmla="*/ 11 w 11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6" name="淘宝店chenying0907出品 159"/>
            <p:cNvSpPr>
              <a:spLocks noChangeArrowheads="1"/>
            </p:cNvSpPr>
            <p:nvPr/>
          </p:nvSpPr>
          <p:spPr bwMode="auto">
            <a:xfrm>
              <a:off x="7040858" y="3750348"/>
              <a:ext cx="7488" cy="22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7" name="淘宝店chenying0907出品 160"/>
            <p:cNvSpPr>
              <a:spLocks/>
            </p:cNvSpPr>
            <p:nvPr/>
          </p:nvSpPr>
          <p:spPr bwMode="auto">
            <a:xfrm>
              <a:off x="6973471" y="3760331"/>
              <a:ext cx="17471" cy="22463"/>
            </a:xfrm>
            <a:custGeom>
              <a:avLst/>
              <a:gdLst>
                <a:gd name="T0" fmla="*/ 7 w 7"/>
                <a:gd name="T1" fmla="*/ 8 h 9"/>
                <a:gd name="T2" fmla="*/ 3 w 7"/>
                <a:gd name="T3" fmla="*/ 0 h 9"/>
                <a:gd name="T4" fmla="*/ 0 w 7"/>
                <a:gd name="T5" fmla="*/ 2 h 9"/>
                <a:gd name="T6" fmla="*/ 4 w 7"/>
                <a:gd name="T7" fmla="*/ 9 h 9"/>
                <a:gd name="T8" fmla="*/ 7 w 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8" name="淘宝店chenying0907出品 161"/>
            <p:cNvSpPr>
              <a:spLocks/>
            </p:cNvSpPr>
            <p:nvPr/>
          </p:nvSpPr>
          <p:spPr bwMode="auto">
            <a:xfrm>
              <a:off x="7088277" y="3760331"/>
              <a:ext cx="12480" cy="27454"/>
            </a:xfrm>
            <a:custGeom>
              <a:avLst/>
              <a:gdLst>
                <a:gd name="T0" fmla="*/ 0 w 5"/>
                <a:gd name="T1" fmla="*/ 9 h 11"/>
                <a:gd name="T2" fmla="*/ 2 w 5"/>
                <a:gd name="T3" fmla="*/ 11 h 11"/>
                <a:gd name="T4" fmla="*/ 5 w 5"/>
                <a:gd name="T5" fmla="*/ 2 h 11"/>
                <a:gd name="T6" fmla="*/ 2 w 5"/>
                <a:gd name="T7" fmla="*/ 0 h 11"/>
                <a:gd name="T8" fmla="*/ 0 w 5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9" name="淘宝店chenying0907出品 162"/>
            <p:cNvSpPr>
              <a:spLocks/>
            </p:cNvSpPr>
            <p:nvPr/>
          </p:nvSpPr>
          <p:spPr bwMode="auto">
            <a:xfrm>
              <a:off x="7130706" y="3987447"/>
              <a:ext cx="22463" cy="19966"/>
            </a:xfrm>
            <a:custGeom>
              <a:avLst/>
              <a:gdLst>
                <a:gd name="T0" fmla="*/ 0 w 9"/>
                <a:gd name="T1" fmla="*/ 1 h 8"/>
                <a:gd name="T2" fmla="*/ 8 w 9"/>
                <a:gd name="T3" fmla="*/ 8 h 8"/>
                <a:gd name="T4" fmla="*/ 9 w 9"/>
                <a:gd name="T5" fmla="*/ 6 h 8"/>
                <a:gd name="T6" fmla="*/ 3 w 9"/>
                <a:gd name="T7" fmla="*/ 0 h 8"/>
                <a:gd name="T8" fmla="*/ 0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0" name="淘宝店chenying0907出品 163"/>
            <p:cNvSpPr>
              <a:spLocks/>
            </p:cNvSpPr>
            <p:nvPr/>
          </p:nvSpPr>
          <p:spPr bwMode="auto">
            <a:xfrm>
              <a:off x="7158159" y="3942523"/>
              <a:ext cx="24958" cy="14975"/>
            </a:xfrm>
            <a:custGeom>
              <a:avLst/>
              <a:gdLst>
                <a:gd name="T0" fmla="*/ 0 w 10"/>
                <a:gd name="T1" fmla="*/ 3 h 6"/>
                <a:gd name="T2" fmla="*/ 9 w 10"/>
                <a:gd name="T3" fmla="*/ 6 h 6"/>
                <a:gd name="T4" fmla="*/ 10 w 10"/>
                <a:gd name="T5" fmla="*/ 3 h 6"/>
                <a:gd name="T6" fmla="*/ 1 w 10"/>
                <a:gd name="T7" fmla="*/ 0 h 6"/>
                <a:gd name="T8" fmla="*/ 0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" name="淘宝店chenying0907出品 164"/>
            <p:cNvSpPr>
              <a:spLocks/>
            </p:cNvSpPr>
            <p:nvPr/>
          </p:nvSpPr>
          <p:spPr bwMode="auto">
            <a:xfrm>
              <a:off x="7128209" y="3790281"/>
              <a:ext cx="22463" cy="22463"/>
            </a:xfrm>
            <a:custGeom>
              <a:avLst/>
              <a:gdLst>
                <a:gd name="T0" fmla="*/ 9 w 9"/>
                <a:gd name="T1" fmla="*/ 3 h 9"/>
                <a:gd name="T2" fmla="*/ 8 w 9"/>
                <a:gd name="T3" fmla="*/ 0 h 9"/>
                <a:gd name="T4" fmla="*/ 0 w 9"/>
                <a:gd name="T5" fmla="*/ 7 h 9"/>
                <a:gd name="T6" fmla="*/ 2 w 9"/>
                <a:gd name="T7" fmla="*/ 9 h 9"/>
                <a:gd name="T8" fmla="*/ 9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" name="淘宝店chenying0907出品 165"/>
            <p:cNvSpPr>
              <a:spLocks/>
            </p:cNvSpPr>
            <p:nvPr/>
          </p:nvSpPr>
          <p:spPr bwMode="auto">
            <a:xfrm>
              <a:off x="7153167" y="3840196"/>
              <a:ext cx="27454" cy="12480"/>
            </a:xfrm>
            <a:custGeom>
              <a:avLst/>
              <a:gdLst>
                <a:gd name="T0" fmla="*/ 10 w 11"/>
                <a:gd name="T1" fmla="*/ 0 h 5"/>
                <a:gd name="T2" fmla="*/ 0 w 11"/>
                <a:gd name="T3" fmla="*/ 3 h 5"/>
                <a:gd name="T4" fmla="*/ 2 w 11"/>
                <a:gd name="T5" fmla="*/ 5 h 5"/>
                <a:gd name="T6" fmla="*/ 11 w 11"/>
                <a:gd name="T7" fmla="*/ 3 h 5"/>
                <a:gd name="T8" fmla="*/ 10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3" name="淘宝店chenying0907出品 166"/>
            <p:cNvSpPr>
              <a:spLocks noChangeArrowheads="1"/>
            </p:cNvSpPr>
            <p:nvPr/>
          </p:nvSpPr>
          <p:spPr bwMode="auto">
            <a:xfrm>
              <a:off x="6893606" y="3890112"/>
              <a:ext cx="24958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4" name="淘宝店chenying0907出品 167"/>
            <p:cNvSpPr>
              <a:spLocks noChangeArrowheads="1"/>
            </p:cNvSpPr>
            <p:nvPr/>
          </p:nvSpPr>
          <p:spPr bwMode="auto">
            <a:xfrm>
              <a:off x="7170638" y="3892607"/>
              <a:ext cx="27454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4499992" y="3426554"/>
            <a:ext cx="1728192" cy="369332"/>
          </a:xfrm>
          <a:prstGeom prst="rect">
            <a:avLst/>
          </a:prstGeom>
          <a:solidFill>
            <a:srgbClr val="A40000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 采 贷</a:t>
            </a:r>
            <a:endParaRPr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Oval 4"/>
          <p:cNvSpPr/>
          <p:nvPr/>
        </p:nvSpPr>
        <p:spPr>
          <a:xfrm>
            <a:off x="3923928" y="4044043"/>
            <a:ext cx="469721" cy="47192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US" sz="240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" name="Group 20"/>
          <p:cNvGrpSpPr/>
          <p:nvPr/>
        </p:nvGrpSpPr>
        <p:grpSpPr>
          <a:xfrm>
            <a:off x="4020928" y="4148521"/>
            <a:ext cx="263040" cy="264742"/>
            <a:chOff x="7971783" y="2080670"/>
            <a:chExt cx="401822" cy="404317"/>
          </a:xfrm>
          <a:solidFill>
            <a:schemeClr val="bg1"/>
          </a:solidFill>
        </p:grpSpPr>
        <p:sp>
          <p:nvSpPr>
            <p:cNvPr id="68" name="淘宝店chenying0907出品 42"/>
            <p:cNvSpPr>
              <a:spLocks noEditPoints="1"/>
            </p:cNvSpPr>
            <p:nvPr/>
          </p:nvSpPr>
          <p:spPr bwMode="auto">
            <a:xfrm>
              <a:off x="7971783" y="2080670"/>
              <a:ext cx="401822" cy="404317"/>
            </a:xfrm>
            <a:custGeom>
              <a:avLst/>
              <a:gdLst>
                <a:gd name="T0" fmla="*/ 60 w 121"/>
                <a:gd name="T1" fmla="*/ 0 h 121"/>
                <a:gd name="T2" fmla="*/ 0 w 121"/>
                <a:gd name="T3" fmla="*/ 61 h 121"/>
                <a:gd name="T4" fmla="*/ 60 w 121"/>
                <a:gd name="T5" fmla="*/ 121 h 121"/>
                <a:gd name="T6" fmla="*/ 121 w 121"/>
                <a:gd name="T7" fmla="*/ 61 h 121"/>
                <a:gd name="T8" fmla="*/ 60 w 121"/>
                <a:gd name="T9" fmla="*/ 0 h 121"/>
                <a:gd name="T10" fmla="*/ 60 w 121"/>
                <a:gd name="T11" fmla="*/ 111 h 121"/>
                <a:gd name="T12" fmla="*/ 10 w 121"/>
                <a:gd name="T13" fmla="*/ 61 h 121"/>
                <a:gd name="T14" fmla="*/ 60 w 121"/>
                <a:gd name="T15" fmla="*/ 10 h 121"/>
                <a:gd name="T16" fmla="*/ 111 w 121"/>
                <a:gd name="T17" fmla="*/ 61 h 121"/>
                <a:gd name="T18" fmla="*/ 60 w 121"/>
                <a:gd name="T1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9" name="淘宝店chenying0907出品 43"/>
            <p:cNvSpPr>
              <a:spLocks/>
            </p:cNvSpPr>
            <p:nvPr/>
          </p:nvSpPr>
          <p:spPr bwMode="auto">
            <a:xfrm>
              <a:off x="8079103" y="2178006"/>
              <a:ext cx="139764" cy="199662"/>
            </a:xfrm>
            <a:custGeom>
              <a:avLst/>
              <a:gdLst>
                <a:gd name="T0" fmla="*/ 42 w 42"/>
                <a:gd name="T1" fmla="*/ 60 h 60"/>
                <a:gd name="T2" fmla="*/ 42 w 42"/>
                <a:gd name="T3" fmla="*/ 0 h 60"/>
                <a:gd name="T4" fmla="*/ 0 w 42"/>
                <a:gd name="T5" fmla="*/ 42 h 60"/>
                <a:gd name="T6" fmla="*/ 42 w 42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4499992" y="4074626"/>
            <a:ext cx="172819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抵 押 贷</a:t>
            </a:r>
            <a:endParaRPr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697" y="68798"/>
            <a:ext cx="1721915" cy="45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9332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851670"/>
            <a:ext cx="2592288" cy="28803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697" y="68798"/>
            <a:ext cx="1721915" cy="457545"/>
          </a:xfrm>
          <a:prstGeom prst="rect">
            <a:avLst/>
          </a:prstGeom>
        </p:spPr>
      </p:pic>
      <p:sp>
        <p:nvSpPr>
          <p:cNvPr id="3" name="任意多边形 2"/>
          <p:cNvSpPr/>
          <p:nvPr/>
        </p:nvSpPr>
        <p:spPr>
          <a:xfrm flipH="1">
            <a:off x="205868" y="317303"/>
            <a:ext cx="372426" cy="418173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8" fmla="*/ 1071343 w 3171687"/>
              <a:gd name="connsiteY8" fmla="*/ 1901509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0" fmla="*/ 979903 w 3171687"/>
              <a:gd name="connsiteY0" fmla="*/ 259565 h 2069635"/>
              <a:gd name="connsiteX1" fmla="*/ 0 w 3171687"/>
              <a:gd name="connsiteY1" fmla="*/ 259565 h 2069635"/>
              <a:gd name="connsiteX2" fmla="*/ 0 w 3171687"/>
              <a:gd name="connsiteY2" fmla="*/ 0 h 2069635"/>
              <a:gd name="connsiteX3" fmla="*/ 3171687 w 3171687"/>
              <a:gd name="connsiteY3" fmla="*/ 0 h 2069635"/>
              <a:gd name="connsiteX4" fmla="*/ 3171687 w 3171687"/>
              <a:gd name="connsiteY4" fmla="*/ 2069635 h 2069635"/>
              <a:gd name="connsiteX5" fmla="*/ 0 w 3171687"/>
              <a:gd name="connsiteY5" fmla="*/ 2069635 h 2069635"/>
              <a:gd name="connsiteX6" fmla="*/ 0 w 3171687"/>
              <a:gd name="connsiteY6" fmla="*/ 1810069 h 2069635"/>
              <a:gd name="connsiteX0" fmla="*/ 0 w 3171687"/>
              <a:gd name="connsiteY0" fmla="*/ 259565 h 2069635"/>
              <a:gd name="connsiteX1" fmla="*/ 0 w 3171687"/>
              <a:gd name="connsiteY1" fmla="*/ 0 h 2069635"/>
              <a:gd name="connsiteX2" fmla="*/ 3171687 w 3171687"/>
              <a:gd name="connsiteY2" fmla="*/ 0 h 2069635"/>
              <a:gd name="connsiteX3" fmla="*/ 3171687 w 3171687"/>
              <a:gd name="connsiteY3" fmla="*/ 2069635 h 2069635"/>
              <a:gd name="connsiteX4" fmla="*/ 0 w 3171687"/>
              <a:gd name="connsiteY4" fmla="*/ 2069635 h 2069635"/>
              <a:gd name="connsiteX5" fmla="*/ 0 w 3171687"/>
              <a:gd name="connsiteY5" fmla="*/ 1810069 h 20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914106"/>
            <a:endParaRPr lang="zh-CN" altLang="en-US" sz="1900" dirty="0">
              <a:solidFill>
                <a:srgbClr val="FFFFFF"/>
              </a:solidFill>
            </a:endParaRPr>
          </a:p>
        </p:txBody>
      </p:sp>
      <p:sp>
        <p:nvSpPr>
          <p:cNvPr id="4" name="任意多边形 3"/>
          <p:cNvSpPr/>
          <p:nvPr/>
        </p:nvSpPr>
        <p:spPr>
          <a:xfrm flipH="1">
            <a:off x="319455" y="225099"/>
            <a:ext cx="372426" cy="332885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6" fmla="*/ 1104717 w 2253807"/>
              <a:gd name="connsiteY6" fmla="*/ 79151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0" fmla="*/ 0 w 2253807"/>
              <a:gd name="connsiteY0" fmla="*/ 700070 h 1262130"/>
              <a:gd name="connsiteX1" fmla="*/ 0 w 2253807"/>
              <a:gd name="connsiteY1" fmla="*/ 0 h 1262130"/>
              <a:gd name="connsiteX2" fmla="*/ 2253807 w 2253807"/>
              <a:gd name="connsiteY2" fmla="*/ 0 h 1262130"/>
              <a:gd name="connsiteX3" fmla="*/ 2253807 w 2253807"/>
              <a:gd name="connsiteY3" fmla="*/ 1262130 h 1262130"/>
              <a:gd name="connsiteX4" fmla="*/ 1013277 w 2253807"/>
              <a:gd name="connsiteY4" fmla="*/ 1262130 h 126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914106"/>
            <a:endParaRPr lang="zh-CN" altLang="en-US" sz="1900" dirty="0">
              <a:solidFill>
                <a:srgbClr val="FFFFFF"/>
              </a:solidFill>
            </a:endParaRPr>
          </a:p>
        </p:txBody>
      </p:sp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805470" y="168685"/>
            <a:ext cx="3496411" cy="52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1" tIns="45706" rIns="91411" bIns="4570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914106">
              <a:spcBef>
                <a:spcPct val="0"/>
              </a:spcBef>
              <a:buFont typeface="Arial" charset="0"/>
              <a:buNone/>
            </a:pPr>
            <a:r>
              <a:rPr lang="zh-CN" altLang="en-US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政采贷</a:t>
            </a:r>
            <a:r>
              <a:rPr lang="en-US" altLang="zh-CN" sz="2800" b="1" dirty="0">
                <a:solidFill>
                  <a:srgbClr val="C00000"/>
                </a:solidFill>
                <a:cs typeface="Arial" panose="020B0604020202020204" pitchFamily="34" charset="0"/>
              </a:rPr>
              <a:t>—</a:t>
            </a:r>
            <a:r>
              <a:rPr lang="zh-CN" altLang="en-US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倾听您的心声</a:t>
            </a:r>
            <a:endParaRPr lang="zh-CN" altLang="en-US" sz="24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grpSp>
        <p:nvGrpSpPr>
          <p:cNvPr id="6" name="组合 32"/>
          <p:cNvGrpSpPr/>
          <p:nvPr/>
        </p:nvGrpSpPr>
        <p:grpSpPr>
          <a:xfrm>
            <a:off x="251520" y="1203598"/>
            <a:ext cx="2160240" cy="2304256"/>
            <a:chOff x="1156912" y="1216067"/>
            <a:chExt cx="2537084" cy="2884975"/>
          </a:xfrm>
        </p:grpSpPr>
        <p:sp>
          <p:nvSpPr>
            <p:cNvPr id="7" name="椭圆形标注 1"/>
            <p:cNvSpPr/>
            <p:nvPr/>
          </p:nvSpPr>
          <p:spPr>
            <a:xfrm flipH="1">
              <a:off x="1156912" y="1216067"/>
              <a:ext cx="2537084" cy="2884975"/>
            </a:xfrm>
            <a:custGeom>
              <a:avLst/>
              <a:gdLst>
                <a:gd name="connsiteX0" fmla="*/ 1212520 w 2455290"/>
                <a:gd name="connsiteY0" fmla="*/ 2752277 h 2319934"/>
                <a:gd name="connsiteX1" fmla="*/ 982594 w 2455290"/>
                <a:gd name="connsiteY1" fmla="*/ 2296590 h 2319934"/>
                <a:gd name="connsiteX2" fmla="*/ 8439 w 2455290"/>
                <a:gd name="connsiteY2" fmla="*/ 1024198 h 2319934"/>
                <a:gd name="connsiteX3" fmla="*/ 1238616 w 2455290"/>
                <a:gd name="connsiteY3" fmla="*/ 46 h 2319934"/>
                <a:gd name="connsiteX4" fmla="*/ 2449482 w 2455290"/>
                <a:gd name="connsiteY4" fmla="*/ 1047255 h 2319934"/>
                <a:gd name="connsiteX5" fmla="*/ 1451067 w 2455290"/>
                <a:gd name="connsiteY5" fmla="*/ 2300562 h 2319934"/>
                <a:gd name="connsiteX6" fmla="*/ 1212520 w 2455290"/>
                <a:gd name="connsiteY6" fmla="*/ 2752277 h 2319934"/>
                <a:gd name="connsiteX0" fmla="*/ 1212612 w 2455452"/>
                <a:gd name="connsiteY0" fmla="*/ 2752278 h 2752278"/>
                <a:gd name="connsiteX1" fmla="*/ 982686 w 2455452"/>
                <a:gd name="connsiteY1" fmla="*/ 2296591 h 2752278"/>
                <a:gd name="connsiteX2" fmla="*/ 8531 w 2455452"/>
                <a:gd name="connsiteY2" fmla="*/ 1024199 h 2752278"/>
                <a:gd name="connsiteX3" fmla="*/ 1238708 w 2455452"/>
                <a:gd name="connsiteY3" fmla="*/ 47 h 2752278"/>
                <a:gd name="connsiteX4" fmla="*/ 2449574 w 2455452"/>
                <a:gd name="connsiteY4" fmla="*/ 1047256 h 2752278"/>
                <a:gd name="connsiteX5" fmla="*/ 1451159 w 2455452"/>
                <a:gd name="connsiteY5" fmla="*/ 2300563 h 2752278"/>
                <a:gd name="connsiteX6" fmla="*/ 1212612 w 2455452"/>
                <a:gd name="connsiteY6" fmla="*/ 2752278 h 2752278"/>
                <a:gd name="connsiteX0" fmla="*/ 1212612 w 2455452"/>
                <a:gd name="connsiteY0" fmla="*/ 2752278 h 2752278"/>
                <a:gd name="connsiteX1" fmla="*/ 982686 w 2455452"/>
                <a:gd name="connsiteY1" fmla="*/ 2296591 h 2752278"/>
                <a:gd name="connsiteX2" fmla="*/ 8531 w 2455452"/>
                <a:gd name="connsiteY2" fmla="*/ 1024199 h 2752278"/>
                <a:gd name="connsiteX3" fmla="*/ 1238708 w 2455452"/>
                <a:gd name="connsiteY3" fmla="*/ 47 h 2752278"/>
                <a:gd name="connsiteX4" fmla="*/ 2449574 w 2455452"/>
                <a:gd name="connsiteY4" fmla="*/ 1047256 h 2752278"/>
                <a:gd name="connsiteX5" fmla="*/ 1451159 w 2455452"/>
                <a:gd name="connsiteY5" fmla="*/ 2300563 h 2752278"/>
                <a:gd name="connsiteX6" fmla="*/ 1212612 w 2455452"/>
                <a:gd name="connsiteY6" fmla="*/ 2752278 h 275227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07812 w 2455452"/>
                <a:gd name="connsiteY0" fmla="*/ 2739578 h 2739578"/>
                <a:gd name="connsiteX1" fmla="*/ 982686 w 2455452"/>
                <a:gd name="connsiteY1" fmla="*/ 2296591 h 2739578"/>
                <a:gd name="connsiteX2" fmla="*/ 8531 w 2455452"/>
                <a:gd name="connsiteY2" fmla="*/ 1024199 h 2739578"/>
                <a:gd name="connsiteX3" fmla="*/ 1238708 w 2455452"/>
                <a:gd name="connsiteY3" fmla="*/ 47 h 2739578"/>
                <a:gd name="connsiteX4" fmla="*/ 2449574 w 2455452"/>
                <a:gd name="connsiteY4" fmla="*/ 1047256 h 2739578"/>
                <a:gd name="connsiteX5" fmla="*/ 1451159 w 2455452"/>
                <a:gd name="connsiteY5" fmla="*/ 2300563 h 2739578"/>
                <a:gd name="connsiteX6" fmla="*/ 907812 w 2455452"/>
                <a:gd name="connsiteY6" fmla="*/ 2739578 h 2739578"/>
                <a:gd name="connsiteX0" fmla="*/ 907812 w 2455452"/>
                <a:gd name="connsiteY0" fmla="*/ 2739578 h 2739578"/>
                <a:gd name="connsiteX1" fmla="*/ 982686 w 2455452"/>
                <a:gd name="connsiteY1" fmla="*/ 2296591 h 2739578"/>
                <a:gd name="connsiteX2" fmla="*/ 8531 w 2455452"/>
                <a:gd name="connsiteY2" fmla="*/ 1024199 h 2739578"/>
                <a:gd name="connsiteX3" fmla="*/ 1238708 w 2455452"/>
                <a:gd name="connsiteY3" fmla="*/ 47 h 2739578"/>
                <a:gd name="connsiteX4" fmla="*/ 2449574 w 2455452"/>
                <a:gd name="connsiteY4" fmla="*/ 1047256 h 2739578"/>
                <a:gd name="connsiteX5" fmla="*/ 1451159 w 2455452"/>
                <a:gd name="connsiteY5" fmla="*/ 2300563 h 2739578"/>
                <a:gd name="connsiteX6" fmla="*/ 907812 w 2455452"/>
                <a:gd name="connsiteY6" fmla="*/ 2739578 h 2739578"/>
                <a:gd name="connsiteX0" fmla="*/ 907812 w 2455452"/>
                <a:gd name="connsiteY0" fmla="*/ 2739578 h 2739578"/>
                <a:gd name="connsiteX1" fmla="*/ 982686 w 2455452"/>
                <a:gd name="connsiteY1" fmla="*/ 2296591 h 2739578"/>
                <a:gd name="connsiteX2" fmla="*/ 8531 w 2455452"/>
                <a:gd name="connsiteY2" fmla="*/ 1024199 h 2739578"/>
                <a:gd name="connsiteX3" fmla="*/ 1238708 w 2455452"/>
                <a:gd name="connsiteY3" fmla="*/ 47 h 2739578"/>
                <a:gd name="connsiteX4" fmla="*/ 2449574 w 2455452"/>
                <a:gd name="connsiteY4" fmla="*/ 1047256 h 2739578"/>
                <a:gd name="connsiteX5" fmla="*/ 1451159 w 2455452"/>
                <a:gd name="connsiteY5" fmla="*/ 2300563 h 2739578"/>
                <a:gd name="connsiteX6" fmla="*/ 907812 w 2455452"/>
                <a:gd name="connsiteY6" fmla="*/ 2739578 h 2739578"/>
                <a:gd name="connsiteX0" fmla="*/ 884952 w 2455452"/>
                <a:gd name="connsiteY0" fmla="*/ 2648138 h 2648138"/>
                <a:gd name="connsiteX1" fmla="*/ 982686 w 2455452"/>
                <a:gd name="connsiteY1" fmla="*/ 2296591 h 2648138"/>
                <a:gd name="connsiteX2" fmla="*/ 8531 w 2455452"/>
                <a:gd name="connsiteY2" fmla="*/ 1024199 h 2648138"/>
                <a:gd name="connsiteX3" fmla="*/ 1238708 w 2455452"/>
                <a:gd name="connsiteY3" fmla="*/ 47 h 2648138"/>
                <a:gd name="connsiteX4" fmla="*/ 2449574 w 2455452"/>
                <a:gd name="connsiteY4" fmla="*/ 1047256 h 2648138"/>
                <a:gd name="connsiteX5" fmla="*/ 1451159 w 2455452"/>
                <a:gd name="connsiteY5" fmla="*/ 2300563 h 2648138"/>
                <a:gd name="connsiteX6" fmla="*/ 884952 w 2455452"/>
                <a:gd name="connsiteY6" fmla="*/ 2648138 h 2648138"/>
                <a:gd name="connsiteX0" fmla="*/ 884952 w 2455452"/>
                <a:gd name="connsiteY0" fmla="*/ 2648138 h 2648138"/>
                <a:gd name="connsiteX1" fmla="*/ 982686 w 2455452"/>
                <a:gd name="connsiteY1" fmla="*/ 2296591 h 2648138"/>
                <a:gd name="connsiteX2" fmla="*/ 8531 w 2455452"/>
                <a:gd name="connsiteY2" fmla="*/ 1024199 h 2648138"/>
                <a:gd name="connsiteX3" fmla="*/ 1238708 w 2455452"/>
                <a:gd name="connsiteY3" fmla="*/ 47 h 2648138"/>
                <a:gd name="connsiteX4" fmla="*/ 2449574 w 2455452"/>
                <a:gd name="connsiteY4" fmla="*/ 1047256 h 2648138"/>
                <a:gd name="connsiteX5" fmla="*/ 1451159 w 2455452"/>
                <a:gd name="connsiteY5" fmla="*/ 2300563 h 2648138"/>
                <a:gd name="connsiteX6" fmla="*/ 884952 w 2455452"/>
                <a:gd name="connsiteY6" fmla="*/ 2648138 h 2648138"/>
                <a:gd name="connsiteX0" fmla="*/ 884952 w 2455452"/>
                <a:gd name="connsiteY0" fmla="*/ 2648138 h 2648138"/>
                <a:gd name="connsiteX1" fmla="*/ 982686 w 2455452"/>
                <a:gd name="connsiteY1" fmla="*/ 2296591 h 2648138"/>
                <a:gd name="connsiteX2" fmla="*/ 8531 w 2455452"/>
                <a:gd name="connsiteY2" fmla="*/ 1024199 h 2648138"/>
                <a:gd name="connsiteX3" fmla="*/ 1238708 w 2455452"/>
                <a:gd name="connsiteY3" fmla="*/ 47 h 2648138"/>
                <a:gd name="connsiteX4" fmla="*/ 2449574 w 2455452"/>
                <a:gd name="connsiteY4" fmla="*/ 1047256 h 2648138"/>
                <a:gd name="connsiteX5" fmla="*/ 1451159 w 2455452"/>
                <a:gd name="connsiteY5" fmla="*/ 2300563 h 2648138"/>
                <a:gd name="connsiteX6" fmla="*/ 884952 w 2455452"/>
                <a:gd name="connsiteY6" fmla="*/ 2648138 h 264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5452" h="2648138">
                  <a:moveTo>
                    <a:pt x="884952" y="2648138"/>
                  </a:moveTo>
                  <a:cubicBezTo>
                    <a:pt x="1062310" y="2527992"/>
                    <a:pt x="1148228" y="2462774"/>
                    <a:pt x="982686" y="2296591"/>
                  </a:cubicBezTo>
                  <a:cubicBezTo>
                    <a:pt x="357285" y="2176214"/>
                    <a:pt x="-66173" y="1623115"/>
                    <a:pt x="8531" y="1024199"/>
                  </a:cubicBezTo>
                  <a:cubicBezTo>
                    <a:pt x="81873" y="436198"/>
                    <a:pt x="612118" y="-5243"/>
                    <a:pt x="1238708" y="47"/>
                  </a:cubicBezTo>
                  <a:cubicBezTo>
                    <a:pt x="1866293" y="5346"/>
                    <a:pt x="2388591" y="457051"/>
                    <a:pt x="2449574" y="1047256"/>
                  </a:cubicBezTo>
                  <a:cubicBezTo>
                    <a:pt x="2511498" y="1646557"/>
                    <a:pt x="2077800" y="2190977"/>
                    <a:pt x="1451159" y="2300563"/>
                  </a:cubicBezTo>
                  <a:cubicBezTo>
                    <a:pt x="1375877" y="2527335"/>
                    <a:pt x="1140892" y="2639171"/>
                    <a:pt x="884952" y="2648138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127000" dist="101600" dir="9000000" algn="t" rotWithShape="0">
                <a:sysClr val="windowText" lastClr="000000">
                  <a:lumMod val="85000"/>
                  <a:lumOff val="15000"/>
                  <a:alpha val="72000"/>
                </a:sysClr>
              </a:outerShdw>
            </a:effectLst>
          </p:spPr>
          <p:txBody>
            <a:bodyPr vert="horz" wrap="square" lIns="0" tIns="72000" rIns="0" bIns="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zh-CN" altLang="en-US" kern="0" smtClea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410619" y="1757000"/>
              <a:ext cx="2114239" cy="1502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749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2000" b="1" dirty="0" smtClean="0">
                  <a:solidFill>
                    <a:srgbClr val="FFFFFF">
                      <a:lumMod val="95000"/>
                    </a:srgbClr>
                  </a:solidFill>
                  <a:latin typeface="微软雅黑" pitchFamily="34" charset="-122"/>
                  <a:sym typeface="微软雅黑" pitchFamily="34" charset="-122"/>
                </a:rPr>
                <a:t>履行政府采购合同缺周转资金</a:t>
              </a:r>
              <a:r>
                <a:rPr lang="en-US" altLang="zh-CN" sz="2000" b="1" dirty="0" smtClean="0">
                  <a:solidFill>
                    <a:srgbClr val="FFFFFF">
                      <a:lumMod val="95000"/>
                    </a:srgbClr>
                  </a:solidFill>
                  <a:latin typeface="微软雅黑" pitchFamily="34" charset="-122"/>
                  <a:sym typeface="微软雅黑" pitchFamily="34" charset="-122"/>
                </a:rPr>
                <a:t>……</a:t>
              </a:r>
              <a:endParaRPr lang="en-US" altLang="zh-CN" sz="2000" b="1" dirty="0">
                <a:solidFill>
                  <a:srgbClr val="FFFFFF">
                    <a:lumMod val="95000"/>
                  </a:srgbClr>
                </a:solidFill>
                <a:latin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8" name="组合 42"/>
          <p:cNvGrpSpPr/>
          <p:nvPr/>
        </p:nvGrpSpPr>
        <p:grpSpPr>
          <a:xfrm>
            <a:off x="2771800" y="771550"/>
            <a:ext cx="1706555" cy="1872207"/>
            <a:chOff x="4030369" y="3346790"/>
            <a:chExt cx="1706555" cy="1872207"/>
          </a:xfrm>
        </p:grpSpPr>
        <p:sp>
          <p:nvSpPr>
            <p:cNvPr id="12" name="椭圆形标注 1"/>
            <p:cNvSpPr/>
            <p:nvPr/>
          </p:nvSpPr>
          <p:spPr>
            <a:xfrm flipH="1">
              <a:off x="4030369" y="3346790"/>
              <a:ext cx="1706555" cy="1872207"/>
            </a:xfrm>
            <a:custGeom>
              <a:avLst/>
              <a:gdLst>
                <a:gd name="connsiteX0" fmla="*/ 1212520 w 2455290"/>
                <a:gd name="connsiteY0" fmla="*/ 2752277 h 2319934"/>
                <a:gd name="connsiteX1" fmla="*/ 982594 w 2455290"/>
                <a:gd name="connsiteY1" fmla="*/ 2296590 h 2319934"/>
                <a:gd name="connsiteX2" fmla="*/ 8439 w 2455290"/>
                <a:gd name="connsiteY2" fmla="*/ 1024198 h 2319934"/>
                <a:gd name="connsiteX3" fmla="*/ 1238616 w 2455290"/>
                <a:gd name="connsiteY3" fmla="*/ 46 h 2319934"/>
                <a:gd name="connsiteX4" fmla="*/ 2449482 w 2455290"/>
                <a:gd name="connsiteY4" fmla="*/ 1047255 h 2319934"/>
                <a:gd name="connsiteX5" fmla="*/ 1451067 w 2455290"/>
                <a:gd name="connsiteY5" fmla="*/ 2300562 h 2319934"/>
                <a:gd name="connsiteX6" fmla="*/ 1212520 w 2455290"/>
                <a:gd name="connsiteY6" fmla="*/ 2752277 h 2319934"/>
                <a:gd name="connsiteX0" fmla="*/ 1212612 w 2455452"/>
                <a:gd name="connsiteY0" fmla="*/ 2752278 h 2752278"/>
                <a:gd name="connsiteX1" fmla="*/ 982686 w 2455452"/>
                <a:gd name="connsiteY1" fmla="*/ 2296591 h 2752278"/>
                <a:gd name="connsiteX2" fmla="*/ 8531 w 2455452"/>
                <a:gd name="connsiteY2" fmla="*/ 1024199 h 2752278"/>
                <a:gd name="connsiteX3" fmla="*/ 1238708 w 2455452"/>
                <a:gd name="connsiteY3" fmla="*/ 47 h 2752278"/>
                <a:gd name="connsiteX4" fmla="*/ 2449574 w 2455452"/>
                <a:gd name="connsiteY4" fmla="*/ 1047256 h 2752278"/>
                <a:gd name="connsiteX5" fmla="*/ 1451159 w 2455452"/>
                <a:gd name="connsiteY5" fmla="*/ 2300563 h 2752278"/>
                <a:gd name="connsiteX6" fmla="*/ 1212612 w 2455452"/>
                <a:gd name="connsiteY6" fmla="*/ 2752278 h 2752278"/>
                <a:gd name="connsiteX0" fmla="*/ 1212612 w 2455452"/>
                <a:gd name="connsiteY0" fmla="*/ 2752278 h 2752278"/>
                <a:gd name="connsiteX1" fmla="*/ 982686 w 2455452"/>
                <a:gd name="connsiteY1" fmla="*/ 2296591 h 2752278"/>
                <a:gd name="connsiteX2" fmla="*/ 8531 w 2455452"/>
                <a:gd name="connsiteY2" fmla="*/ 1024199 h 2752278"/>
                <a:gd name="connsiteX3" fmla="*/ 1238708 w 2455452"/>
                <a:gd name="connsiteY3" fmla="*/ 47 h 2752278"/>
                <a:gd name="connsiteX4" fmla="*/ 2449574 w 2455452"/>
                <a:gd name="connsiteY4" fmla="*/ 1047256 h 2752278"/>
                <a:gd name="connsiteX5" fmla="*/ 1451159 w 2455452"/>
                <a:gd name="connsiteY5" fmla="*/ 2300563 h 2752278"/>
                <a:gd name="connsiteX6" fmla="*/ 1212612 w 2455452"/>
                <a:gd name="connsiteY6" fmla="*/ 2752278 h 275227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07812 w 2455452"/>
                <a:gd name="connsiteY0" fmla="*/ 2739578 h 2739578"/>
                <a:gd name="connsiteX1" fmla="*/ 982686 w 2455452"/>
                <a:gd name="connsiteY1" fmla="*/ 2296591 h 2739578"/>
                <a:gd name="connsiteX2" fmla="*/ 8531 w 2455452"/>
                <a:gd name="connsiteY2" fmla="*/ 1024199 h 2739578"/>
                <a:gd name="connsiteX3" fmla="*/ 1238708 w 2455452"/>
                <a:gd name="connsiteY3" fmla="*/ 47 h 2739578"/>
                <a:gd name="connsiteX4" fmla="*/ 2449574 w 2455452"/>
                <a:gd name="connsiteY4" fmla="*/ 1047256 h 2739578"/>
                <a:gd name="connsiteX5" fmla="*/ 1451159 w 2455452"/>
                <a:gd name="connsiteY5" fmla="*/ 2300563 h 2739578"/>
                <a:gd name="connsiteX6" fmla="*/ 907812 w 2455452"/>
                <a:gd name="connsiteY6" fmla="*/ 2739578 h 2739578"/>
                <a:gd name="connsiteX0" fmla="*/ 907812 w 2455452"/>
                <a:gd name="connsiteY0" fmla="*/ 2739578 h 2739578"/>
                <a:gd name="connsiteX1" fmla="*/ 982686 w 2455452"/>
                <a:gd name="connsiteY1" fmla="*/ 2296591 h 2739578"/>
                <a:gd name="connsiteX2" fmla="*/ 8531 w 2455452"/>
                <a:gd name="connsiteY2" fmla="*/ 1024199 h 2739578"/>
                <a:gd name="connsiteX3" fmla="*/ 1238708 w 2455452"/>
                <a:gd name="connsiteY3" fmla="*/ 47 h 2739578"/>
                <a:gd name="connsiteX4" fmla="*/ 2449574 w 2455452"/>
                <a:gd name="connsiteY4" fmla="*/ 1047256 h 2739578"/>
                <a:gd name="connsiteX5" fmla="*/ 1451159 w 2455452"/>
                <a:gd name="connsiteY5" fmla="*/ 2300563 h 2739578"/>
                <a:gd name="connsiteX6" fmla="*/ 907812 w 2455452"/>
                <a:gd name="connsiteY6" fmla="*/ 2739578 h 2739578"/>
                <a:gd name="connsiteX0" fmla="*/ 907812 w 2455452"/>
                <a:gd name="connsiteY0" fmla="*/ 2739578 h 2739578"/>
                <a:gd name="connsiteX1" fmla="*/ 982686 w 2455452"/>
                <a:gd name="connsiteY1" fmla="*/ 2296591 h 2739578"/>
                <a:gd name="connsiteX2" fmla="*/ 8531 w 2455452"/>
                <a:gd name="connsiteY2" fmla="*/ 1024199 h 2739578"/>
                <a:gd name="connsiteX3" fmla="*/ 1238708 w 2455452"/>
                <a:gd name="connsiteY3" fmla="*/ 47 h 2739578"/>
                <a:gd name="connsiteX4" fmla="*/ 2449574 w 2455452"/>
                <a:gd name="connsiteY4" fmla="*/ 1047256 h 2739578"/>
                <a:gd name="connsiteX5" fmla="*/ 1451159 w 2455452"/>
                <a:gd name="connsiteY5" fmla="*/ 2300563 h 2739578"/>
                <a:gd name="connsiteX6" fmla="*/ 907812 w 2455452"/>
                <a:gd name="connsiteY6" fmla="*/ 2739578 h 2739578"/>
                <a:gd name="connsiteX0" fmla="*/ 884952 w 2455452"/>
                <a:gd name="connsiteY0" fmla="*/ 2648138 h 2648138"/>
                <a:gd name="connsiteX1" fmla="*/ 982686 w 2455452"/>
                <a:gd name="connsiteY1" fmla="*/ 2296591 h 2648138"/>
                <a:gd name="connsiteX2" fmla="*/ 8531 w 2455452"/>
                <a:gd name="connsiteY2" fmla="*/ 1024199 h 2648138"/>
                <a:gd name="connsiteX3" fmla="*/ 1238708 w 2455452"/>
                <a:gd name="connsiteY3" fmla="*/ 47 h 2648138"/>
                <a:gd name="connsiteX4" fmla="*/ 2449574 w 2455452"/>
                <a:gd name="connsiteY4" fmla="*/ 1047256 h 2648138"/>
                <a:gd name="connsiteX5" fmla="*/ 1451159 w 2455452"/>
                <a:gd name="connsiteY5" fmla="*/ 2300563 h 2648138"/>
                <a:gd name="connsiteX6" fmla="*/ 884952 w 2455452"/>
                <a:gd name="connsiteY6" fmla="*/ 2648138 h 2648138"/>
                <a:gd name="connsiteX0" fmla="*/ 884952 w 2455452"/>
                <a:gd name="connsiteY0" fmla="*/ 2648138 h 2648138"/>
                <a:gd name="connsiteX1" fmla="*/ 982686 w 2455452"/>
                <a:gd name="connsiteY1" fmla="*/ 2296591 h 2648138"/>
                <a:gd name="connsiteX2" fmla="*/ 8531 w 2455452"/>
                <a:gd name="connsiteY2" fmla="*/ 1024199 h 2648138"/>
                <a:gd name="connsiteX3" fmla="*/ 1238708 w 2455452"/>
                <a:gd name="connsiteY3" fmla="*/ 47 h 2648138"/>
                <a:gd name="connsiteX4" fmla="*/ 2449574 w 2455452"/>
                <a:gd name="connsiteY4" fmla="*/ 1047256 h 2648138"/>
                <a:gd name="connsiteX5" fmla="*/ 1451159 w 2455452"/>
                <a:gd name="connsiteY5" fmla="*/ 2300563 h 2648138"/>
                <a:gd name="connsiteX6" fmla="*/ 884952 w 2455452"/>
                <a:gd name="connsiteY6" fmla="*/ 2648138 h 2648138"/>
                <a:gd name="connsiteX0" fmla="*/ 884952 w 2455452"/>
                <a:gd name="connsiteY0" fmla="*/ 2648138 h 2648138"/>
                <a:gd name="connsiteX1" fmla="*/ 982686 w 2455452"/>
                <a:gd name="connsiteY1" fmla="*/ 2296591 h 2648138"/>
                <a:gd name="connsiteX2" fmla="*/ 8531 w 2455452"/>
                <a:gd name="connsiteY2" fmla="*/ 1024199 h 2648138"/>
                <a:gd name="connsiteX3" fmla="*/ 1238708 w 2455452"/>
                <a:gd name="connsiteY3" fmla="*/ 47 h 2648138"/>
                <a:gd name="connsiteX4" fmla="*/ 2449574 w 2455452"/>
                <a:gd name="connsiteY4" fmla="*/ 1047256 h 2648138"/>
                <a:gd name="connsiteX5" fmla="*/ 1451159 w 2455452"/>
                <a:gd name="connsiteY5" fmla="*/ 2300563 h 2648138"/>
                <a:gd name="connsiteX6" fmla="*/ 884952 w 2455452"/>
                <a:gd name="connsiteY6" fmla="*/ 2648138 h 264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5452" h="2648138">
                  <a:moveTo>
                    <a:pt x="884952" y="2648138"/>
                  </a:moveTo>
                  <a:cubicBezTo>
                    <a:pt x="1062310" y="2527992"/>
                    <a:pt x="1148228" y="2462774"/>
                    <a:pt x="982686" y="2296591"/>
                  </a:cubicBezTo>
                  <a:cubicBezTo>
                    <a:pt x="357285" y="2176214"/>
                    <a:pt x="-66173" y="1623115"/>
                    <a:pt x="8531" y="1024199"/>
                  </a:cubicBezTo>
                  <a:cubicBezTo>
                    <a:pt x="81873" y="436198"/>
                    <a:pt x="612118" y="-5243"/>
                    <a:pt x="1238708" y="47"/>
                  </a:cubicBezTo>
                  <a:cubicBezTo>
                    <a:pt x="1866293" y="5346"/>
                    <a:pt x="2388591" y="457051"/>
                    <a:pt x="2449574" y="1047256"/>
                  </a:cubicBezTo>
                  <a:cubicBezTo>
                    <a:pt x="2511498" y="1646557"/>
                    <a:pt x="2077800" y="2190977"/>
                    <a:pt x="1451159" y="2300563"/>
                  </a:cubicBezTo>
                  <a:cubicBezTo>
                    <a:pt x="1375877" y="2527335"/>
                    <a:pt x="1140892" y="2639171"/>
                    <a:pt x="884952" y="264813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outerShdw blurRad="228600" dist="139700" dir="9000000" algn="t" rotWithShape="0">
                <a:sysClr val="windowText" lastClr="000000">
                  <a:lumMod val="85000"/>
                  <a:lumOff val="15000"/>
                  <a:alpha val="72000"/>
                </a:sysClr>
              </a:outerShdw>
            </a:effectLst>
          </p:spPr>
          <p:txBody>
            <a:bodyPr vert="horz" wrap="square" lIns="0" tIns="360000" rIns="0" bIns="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algn="ctr" defTabSz="914400">
                <a:defRPr/>
              </a:pPr>
              <a:endParaRPr lang="zh-CN" altLang="en-US" kern="0" smtClea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246395" y="3697421"/>
              <a:ext cx="1406105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49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b="1" kern="0" dirty="0" smtClean="0">
                  <a:solidFill>
                    <a:srgbClr val="1F1F1F"/>
                  </a:solidFill>
                  <a:latin typeface="微软雅黑" pitchFamily="34" charset="-122"/>
                  <a:sym typeface="微软雅黑" pitchFamily="34" charset="-122"/>
                </a:rPr>
                <a:t>政府采购结算账期有不确定性？</a:t>
              </a:r>
              <a:endParaRPr lang="en-US" altLang="zh-CN" b="1" kern="0" dirty="0">
                <a:solidFill>
                  <a:srgbClr val="1F1F1F"/>
                </a:solidFill>
                <a:latin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10" name="组合 22"/>
          <p:cNvGrpSpPr/>
          <p:nvPr/>
        </p:nvGrpSpPr>
        <p:grpSpPr>
          <a:xfrm>
            <a:off x="6012160" y="699542"/>
            <a:ext cx="1693780" cy="1762700"/>
            <a:chOff x="5110468" y="915566"/>
            <a:chExt cx="1693780" cy="1762700"/>
          </a:xfrm>
        </p:grpSpPr>
        <p:sp>
          <p:nvSpPr>
            <p:cNvPr id="17" name="椭圆形标注 1"/>
            <p:cNvSpPr/>
            <p:nvPr/>
          </p:nvSpPr>
          <p:spPr>
            <a:xfrm>
              <a:off x="5110468" y="915566"/>
              <a:ext cx="1693780" cy="1762700"/>
            </a:xfrm>
            <a:custGeom>
              <a:avLst/>
              <a:gdLst>
                <a:gd name="connsiteX0" fmla="*/ 1212520 w 2455290"/>
                <a:gd name="connsiteY0" fmla="*/ 2752277 h 2319934"/>
                <a:gd name="connsiteX1" fmla="*/ 982594 w 2455290"/>
                <a:gd name="connsiteY1" fmla="*/ 2296590 h 2319934"/>
                <a:gd name="connsiteX2" fmla="*/ 8439 w 2455290"/>
                <a:gd name="connsiteY2" fmla="*/ 1024198 h 2319934"/>
                <a:gd name="connsiteX3" fmla="*/ 1238616 w 2455290"/>
                <a:gd name="connsiteY3" fmla="*/ 46 h 2319934"/>
                <a:gd name="connsiteX4" fmla="*/ 2449482 w 2455290"/>
                <a:gd name="connsiteY4" fmla="*/ 1047255 h 2319934"/>
                <a:gd name="connsiteX5" fmla="*/ 1451067 w 2455290"/>
                <a:gd name="connsiteY5" fmla="*/ 2300562 h 2319934"/>
                <a:gd name="connsiteX6" fmla="*/ 1212520 w 2455290"/>
                <a:gd name="connsiteY6" fmla="*/ 2752277 h 2319934"/>
                <a:gd name="connsiteX0" fmla="*/ 1212612 w 2455452"/>
                <a:gd name="connsiteY0" fmla="*/ 2752278 h 2752278"/>
                <a:gd name="connsiteX1" fmla="*/ 982686 w 2455452"/>
                <a:gd name="connsiteY1" fmla="*/ 2296591 h 2752278"/>
                <a:gd name="connsiteX2" fmla="*/ 8531 w 2455452"/>
                <a:gd name="connsiteY2" fmla="*/ 1024199 h 2752278"/>
                <a:gd name="connsiteX3" fmla="*/ 1238708 w 2455452"/>
                <a:gd name="connsiteY3" fmla="*/ 47 h 2752278"/>
                <a:gd name="connsiteX4" fmla="*/ 2449574 w 2455452"/>
                <a:gd name="connsiteY4" fmla="*/ 1047256 h 2752278"/>
                <a:gd name="connsiteX5" fmla="*/ 1451159 w 2455452"/>
                <a:gd name="connsiteY5" fmla="*/ 2300563 h 2752278"/>
                <a:gd name="connsiteX6" fmla="*/ 1212612 w 2455452"/>
                <a:gd name="connsiteY6" fmla="*/ 2752278 h 2752278"/>
                <a:gd name="connsiteX0" fmla="*/ 1212612 w 2455452"/>
                <a:gd name="connsiteY0" fmla="*/ 2752278 h 2752278"/>
                <a:gd name="connsiteX1" fmla="*/ 982686 w 2455452"/>
                <a:gd name="connsiteY1" fmla="*/ 2296591 h 2752278"/>
                <a:gd name="connsiteX2" fmla="*/ 8531 w 2455452"/>
                <a:gd name="connsiteY2" fmla="*/ 1024199 h 2752278"/>
                <a:gd name="connsiteX3" fmla="*/ 1238708 w 2455452"/>
                <a:gd name="connsiteY3" fmla="*/ 47 h 2752278"/>
                <a:gd name="connsiteX4" fmla="*/ 2449574 w 2455452"/>
                <a:gd name="connsiteY4" fmla="*/ 1047256 h 2752278"/>
                <a:gd name="connsiteX5" fmla="*/ 1451159 w 2455452"/>
                <a:gd name="connsiteY5" fmla="*/ 2300563 h 2752278"/>
                <a:gd name="connsiteX6" fmla="*/ 1212612 w 2455452"/>
                <a:gd name="connsiteY6" fmla="*/ 2752278 h 275227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07812 w 2455452"/>
                <a:gd name="connsiteY0" fmla="*/ 2739578 h 2739578"/>
                <a:gd name="connsiteX1" fmla="*/ 982686 w 2455452"/>
                <a:gd name="connsiteY1" fmla="*/ 2296591 h 2739578"/>
                <a:gd name="connsiteX2" fmla="*/ 8531 w 2455452"/>
                <a:gd name="connsiteY2" fmla="*/ 1024199 h 2739578"/>
                <a:gd name="connsiteX3" fmla="*/ 1238708 w 2455452"/>
                <a:gd name="connsiteY3" fmla="*/ 47 h 2739578"/>
                <a:gd name="connsiteX4" fmla="*/ 2449574 w 2455452"/>
                <a:gd name="connsiteY4" fmla="*/ 1047256 h 2739578"/>
                <a:gd name="connsiteX5" fmla="*/ 1451159 w 2455452"/>
                <a:gd name="connsiteY5" fmla="*/ 2300563 h 2739578"/>
                <a:gd name="connsiteX6" fmla="*/ 907812 w 2455452"/>
                <a:gd name="connsiteY6" fmla="*/ 2739578 h 2739578"/>
                <a:gd name="connsiteX0" fmla="*/ 907812 w 2455452"/>
                <a:gd name="connsiteY0" fmla="*/ 2739578 h 2739578"/>
                <a:gd name="connsiteX1" fmla="*/ 982686 w 2455452"/>
                <a:gd name="connsiteY1" fmla="*/ 2296591 h 2739578"/>
                <a:gd name="connsiteX2" fmla="*/ 8531 w 2455452"/>
                <a:gd name="connsiteY2" fmla="*/ 1024199 h 2739578"/>
                <a:gd name="connsiteX3" fmla="*/ 1238708 w 2455452"/>
                <a:gd name="connsiteY3" fmla="*/ 47 h 2739578"/>
                <a:gd name="connsiteX4" fmla="*/ 2449574 w 2455452"/>
                <a:gd name="connsiteY4" fmla="*/ 1047256 h 2739578"/>
                <a:gd name="connsiteX5" fmla="*/ 1451159 w 2455452"/>
                <a:gd name="connsiteY5" fmla="*/ 2300563 h 2739578"/>
                <a:gd name="connsiteX6" fmla="*/ 907812 w 2455452"/>
                <a:gd name="connsiteY6" fmla="*/ 2739578 h 2739578"/>
                <a:gd name="connsiteX0" fmla="*/ 907812 w 2455452"/>
                <a:gd name="connsiteY0" fmla="*/ 2739578 h 2739578"/>
                <a:gd name="connsiteX1" fmla="*/ 982686 w 2455452"/>
                <a:gd name="connsiteY1" fmla="*/ 2296591 h 2739578"/>
                <a:gd name="connsiteX2" fmla="*/ 8531 w 2455452"/>
                <a:gd name="connsiteY2" fmla="*/ 1024199 h 2739578"/>
                <a:gd name="connsiteX3" fmla="*/ 1238708 w 2455452"/>
                <a:gd name="connsiteY3" fmla="*/ 47 h 2739578"/>
                <a:gd name="connsiteX4" fmla="*/ 2449574 w 2455452"/>
                <a:gd name="connsiteY4" fmla="*/ 1047256 h 2739578"/>
                <a:gd name="connsiteX5" fmla="*/ 1451159 w 2455452"/>
                <a:gd name="connsiteY5" fmla="*/ 2300563 h 2739578"/>
                <a:gd name="connsiteX6" fmla="*/ 907812 w 2455452"/>
                <a:gd name="connsiteY6" fmla="*/ 2739578 h 2739578"/>
                <a:gd name="connsiteX0" fmla="*/ 884952 w 2455452"/>
                <a:gd name="connsiteY0" fmla="*/ 2648138 h 2648138"/>
                <a:gd name="connsiteX1" fmla="*/ 982686 w 2455452"/>
                <a:gd name="connsiteY1" fmla="*/ 2296591 h 2648138"/>
                <a:gd name="connsiteX2" fmla="*/ 8531 w 2455452"/>
                <a:gd name="connsiteY2" fmla="*/ 1024199 h 2648138"/>
                <a:gd name="connsiteX3" fmla="*/ 1238708 w 2455452"/>
                <a:gd name="connsiteY3" fmla="*/ 47 h 2648138"/>
                <a:gd name="connsiteX4" fmla="*/ 2449574 w 2455452"/>
                <a:gd name="connsiteY4" fmla="*/ 1047256 h 2648138"/>
                <a:gd name="connsiteX5" fmla="*/ 1451159 w 2455452"/>
                <a:gd name="connsiteY5" fmla="*/ 2300563 h 2648138"/>
                <a:gd name="connsiteX6" fmla="*/ 884952 w 2455452"/>
                <a:gd name="connsiteY6" fmla="*/ 2648138 h 2648138"/>
                <a:gd name="connsiteX0" fmla="*/ 884952 w 2455452"/>
                <a:gd name="connsiteY0" fmla="*/ 2648138 h 2648138"/>
                <a:gd name="connsiteX1" fmla="*/ 982686 w 2455452"/>
                <a:gd name="connsiteY1" fmla="*/ 2296591 h 2648138"/>
                <a:gd name="connsiteX2" fmla="*/ 8531 w 2455452"/>
                <a:gd name="connsiteY2" fmla="*/ 1024199 h 2648138"/>
                <a:gd name="connsiteX3" fmla="*/ 1238708 w 2455452"/>
                <a:gd name="connsiteY3" fmla="*/ 47 h 2648138"/>
                <a:gd name="connsiteX4" fmla="*/ 2449574 w 2455452"/>
                <a:gd name="connsiteY4" fmla="*/ 1047256 h 2648138"/>
                <a:gd name="connsiteX5" fmla="*/ 1451159 w 2455452"/>
                <a:gd name="connsiteY5" fmla="*/ 2300563 h 2648138"/>
                <a:gd name="connsiteX6" fmla="*/ 884952 w 2455452"/>
                <a:gd name="connsiteY6" fmla="*/ 2648138 h 2648138"/>
                <a:gd name="connsiteX0" fmla="*/ 884952 w 2455452"/>
                <a:gd name="connsiteY0" fmla="*/ 2648138 h 2648138"/>
                <a:gd name="connsiteX1" fmla="*/ 982686 w 2455452"/>
                <a:gd name="connsiteY1" fmla="*/ 2296591 h 2648138"/>
                <a:gd name="connsiteX2" fmla="*/ 8531 w 2455452"/>
                <a:gd name="connsiteY2" fmla="*/ 1024199 h 2648138"/>
                <a:gd name="connsiteX3" fmla="*/ 1238708 w 2455452"/>
                <a:gd name="connsiteY3" fmla="*/ 47 h 2648138"/>
                <a:gd name="connsiteX4" fmla="*/ 2449574 w 2455452"/>
                <a:gd name="connsiteY4" fmla="*/ 1047256 h 2648138"/>
                <a:gd name="connsiteX5" fmla="*/ 1451159 w 2455452"/>
                <a:gd name="connsiteY5" fmla="*/ 2300563 h 2648138"/>
                <a:gd name="connsiteX6" fmla="*/ 884952 w 2455452"/>
                <a:gd name="connsiteY6" fmla="*/ 2648138 h 264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5452" h="2648138">
                  <a:moveTo>
                    <a:pt x="884952" y="2648138"/>
                  </a:moveTo>
                  <a:cubicBezTo>
                    <a:pt x="1062310" y="2527992"/>
                    <a:pt x="1148228" y="2462774"/>
                    <a:pt x="982686" y="2296591"/>
                  </a:cubicBezTo>
                  <a:cubicBezTo>
                    <a:pt x="357285" y="2176214"/>
                    <a:pt x="-66173" y="1623115"/>
                    <a:pt x="8531" y="1024199"/>
                  </a:cubicBezTo>
                  <a:cubicBezTo>
                    <a:pt x="81873" y="436198"/>
                    <a:pt x="612118" y="-5243"/>
                    <a:pt x="1238708" y="47"/>
                  </a:cubicBezTo>
                  <a:cubicBezTo>
                    <a:pt x="1866293" y="5346"/>
                    <a:pt x="2388591" y="457051"/>
                    <a:pt x="2449574" y="1047256"/>
                  </a:cubicBezTo>
                  <a:cubicBezTo>
                    <a:pt x="2511498" y="1646557"/>
                    <a:pt x="2077800" y="2190977"/>
                    <a:pt x="1451159" y="2300563"/>
                  </a:cubicBezTo>
                  <a:cubicBezTo>
                    <a:pt x="1375877" y="2527335"/>
                    <a:pt x="1140892" y="2639171"/>
                    <a:pt x="884952" y="26481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ffectLst>
              <a:outerShdw blurRad="127000" dist="101600" dir="9000000" algn="t" rotWithShape="0">
                <a:sysClr val="windowText" lastClr="000000">
                  <a:lumMod val="85000"/>
                  <a:lumOff val="15000"/>
                  <a:alpha val="72000"/>
                </a:sysClr>
              </a:outerShdw>
            </a:effectLst>
          </p:spPr>
          <p:txBody>
            <a:bodyPr vert="horz" wrap="square" lIns="0" tIns="72000" rIns="0" bIns="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zh-CN" altLang="en-US" kern="0" smtClea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220072" y="1421363"/>
              <a:ext cx="150248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 defTabSz="914400">
                <a:defRPr/>
              </a:pPr>
              <a:r>
                <a:rPr lang="zh-CN" altLang="en-US" b="1" kern="0" dirty="0" smtClean="0">
                  <a:solidFill>
                    <a:prstClr val="white"/>
                  </a:solidFill>
                  <a:cs typeface="+mn-ea"/>
                  <a:sym typeface="+mn-lt"/>
                </a:rPr>
                <a:t>轻资产，无抵押物</a:t>
              </a:r>
              <a:r>
                <a:rPr lang="en-US" altLang="zh-CN" b="1" kern="0" dirty="0" smtClean="0">
                  <a:solidFill>
                    <a:prstClr val="white"/>
                  </a:solidFill>
                  <a:cs typeface="+mn-ea"/>
                  <a:sym typeface="+mn-lt"/>
                </a:rPr>
                <a:t>……</a:t>
              </a:r>
              <a:endParaRPr lang="zh-CN" altLang="en-US" b="1" kern="0" dirty="0" smtClea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58"/>
          <p:cNvGrpSpPr/>
          <p:nvPr/>
        </p:nvGrpSpPr>
        <p:grpSpPr>
          <a:xfrm>
            <a:off x="6732240" y="2643758"/>
            <a:ext cx="1785735" cy="2030600"/>
            <a:chOff x="9155020" y="3097422"/>
            <a:chExt cx="2082585" cy="2368155"/>
          </a:xfrm>
        </p:grpSpPr>
        <p:sp>
          <p:nvSpPr>
            <p:cNvPr id="21" name="椭圆形标注 1"/>
            <p:cNvSpPr/>
            <p:nvPr/>
          </p:nvSpPr>
          <p:spPr>
            <a:xfrm>
              <a:off x="9155020" y="3097422"/>
              <a:ext cx="2082585" cy="2368155"/>
            </a:xfrm>
            <a:custGeom>
              <a:avLst/>
              <a:gdLst>
                <a:gd name="connsiteX0" fmla="*/ 1212520 w 2455290"/>
                <a:gd name="connsiteY0" fmla="*/ 2752277 h 2319934"/>
                <a:gd name="connsiteX1" fmla="*/ 982594 w 2455290"/>
                <a:gd name="connsiteY1" fmla="*/ 2296590 h 2319934"/>
                <a:gd name="connsiteX2" fmla="*/ 8439 w 2455290"/>
                <a:gd name="connsiteY2" fmla="*/ 1024198 h 2319934"/>
                <a:gd name="connsiteX3" fmla="*/ 1238616 w 2455290"/>
                <a:gd name="connsiteY3" fmla="*/ 46 h 2319934"/>
                <a:gd name="connsiteX4" fmla="*/ 2449482 w 2455290"/>
                <a:gd name="connsiteY4" fmla="*/ 1047255 h 2319934"/>
                <a:gd name="connsiteX5" fmla="*/ 1451067 w 2455290"/>
                <a:gd name="connsiteY5" fmla="*/ 2300562 h 2319934"/>
                <a:gd name="connsiteX6" fmla="*/ 1212520 w 2455290"/>
                <a:gd name="connsiteY6" fmla="*/ 2752277 h 2319934"/>
                <a:gd name="connsiteX0" fmla="*/ 1212612 w 2455452"/>
                <a:gd name="connsiteY0" fmla="*/ 2752278 h 2752278"/>
                <a:gd name="connsiteX1" fmla="*/ 982686 w 2455452"/>
                <a:gd name="connsiteY1" fmla="*/ 2296591 h 2752278"/>
                <a:gd name="connsiteX2" fmla="*/ 8531 w 2455452"/>
                <a:gd name="connsiteY2" fmla="*/ 1024199 h 2752278"/>
                <a:gd name="connsiteX3" fmla="*/ 1238708 w 2455452"/>
                <a:gd name="connsiteY3" fmla="*/ 47 h 2752278"/>
                <a:gd name="connsiteX4" fmla="*/ 2449574 w 2455452"/>
                <a:gd name="connsiteY4" fmla="*/ 1047256 h 2752278"/>
                <a:gd name="connsiteX5" fmla="*/ 1451159 w 2455452"/>
                <a:gd name="connsiteY5" fmla="*/ 2300563 h 2752278"/>
                <a:gd name="connsiteX6" fmla="*/ 1212612 w 2455452"/>
                <a:gd name="connsiteY6" fmla="*/ 2752278 h 2752278"/>
                <a:gd name="connsiteX0" fmla="*/ 1212612 w 2455452"/>
                <a:gd name="connsiteY0" fmla="*/ 2752278 h 2752278"/>
                <a:gd name="connsiteX1" fmla="*/ 982686 w 2455452"/>
                <a:gd name="connsiteY1" fmla="*/ 2296591 h 2752278"/>
                <a:gd name="connsiteX2" fmla="*/ 8531 w 2455452"/>
                <a:gd name="connsiteY2" fmla="*/ 1024199 h 2752278"/>
                <a:gd name="connsiteX3" fmla="*/ 1238708 w 2455452"/>
                <a:gd name="connsiteY3" fmla="*/ 47 h 2752278"/>
                <a:gd name="connsiteX4" fmla="*/ 2449574 w 2455452"/>
                <a:gd name="connsiteY4" fmla="*/ 1047256 h 2752278"/>
                <a:gd name="connsiteX5" fmla="*/ 1451159 w 2455452"/>
                <a:gd name="connsiteY5" fmla="*/ 2300563 h 2752278"/>
                <a:gd name="connsiteX6" fmla="*/ 1212612 w 2455452"/>
                <a:gd name="connsiteY6" fmla="*/ 2752278 h 275227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07812 w 2455452"/>
                <a:gd name="connsiteY0" fmla="*/ 2739578 h 2739578"/>
                <a:gd name="connsiteX1" fmla="*/ 982686 w 2455452"/>
                <a:gd name="connsiteY1" fmla="*/ 2296591 h 2739578"/>
                <a:gd name="connsiteX2" fmla="*/ 8531 w 2455452"/>
                <a:gd name="connsiteY2" fmla="*/ 1024199 h 2739578"/>
                <a:gd name="connsiteX3" fmla="*/ 1238708 w 2455452"/>
                <a:gd name="connsiteY3" fmla="*/ 47 h 2739578"/>
                <a:gd name="connsiteX4" fmla="*/ 2449574 w 2455452"/>
                <a:gd name="connsiteY4" fmla="*/ 1047256 h 2739578"/>
                <a:gd name="connsiteX5" fmla="*/ 1451159 w 2455452"/>
                <a:gd name="connsiteY5" fmla="*/ 2300563 h 2739578"/>
                <a:gd name="connsiteX6" fmla="*/ 907812 w 2455452"/>
                <a:gd name="connsiteY6" fmla="*/ 2739578 h 2739578"/>
                <a:gd name="connsiteX0" fmla="*/ 907812 w 2455452"/>
                <a:gd name="connsiteY0" fmla="*/ 2739578 h 2739578"/>
                <a:gd name="connsiteX1" fmla="*/ 982686 w 2455452"/>
                <a:gd name="connsiteY1" fmla="*/ 2296591 h 2739578"/>
                <a:gd name="connsiteX2" fmla="*/ 8531 w 2455452"/>
                <a:gd name="connsiteY2" fmla="*/ 1024199 h 2739578"/>
                <a:gd name="connsiteX3" fmla="*/ 1238708 w 2455452"/>
                <a:gd name="connsiteY3" fmla="*/ 47 h 2739578"/>
                <a:gd name="connsiteX4" fmla="*/ 2449574 w 2455452"/>
                <a:gd name="connsiteY4" fmla="*/ 1047256 h 2739578"/>
                <a:gd name="connsiteX5" fmla="*/ 1451159 w 2455452"/>
                <a:gd name="connsiteY5" fmla="*/ 2300563 h 2739578"/>
                <a:gd name="connsiteX6" fmla="*/ 907812 w 2455452"/>
                <a:gd name="connsiteY6" fmla="*/ 2739578 h 2739578"/>
                <a:gd name="connsiteX0" fmla="*/ 907812 w 2455452"/>
                <a:gd name="connsiteY0" fmla="*/ 2739578 h 2739578"/>
                <a:gd name="connsiteX1" fmla="*/ 982686 w 2455452"/>
                <a:gd name="connsiteY1" fmla="*/ 2296591 h 2739578"/>
                <a:gd name="connsiteX2" fmla="*/ 8531 w 2455452"/>
                <a:gd name="connsiteY2" fmla="*/ 1024199 h 2739578"/>
                <a:gd name="connsiteX3" fmla="*/ 1238708 w 2455452"/>
                <a:gd name="connsiteY3" fmla="*/ 47 h 2739578"/>
                <a:gd name="connsiteX4" fmla="*/ 2449574 w 2455452"/>
                <a:gd name="connsiteY4" fmla="*/ 1047256 h 2739578"/>
                <a:gd name="connsiteX5" fmla="*/ 1451159 w 2455452"/>
                <a:gd name="connsiteY5" fmla="*/ 2300563 h 2739578"/>
                <a:gd name="connsiteX6" fmla="*/ 907812 w 2455452"/>
                <a:gd name="connsiteY6" fmla="*/ 2739578 h 2739578"/>
                <a:gd name="connsiteX0" fmla="*/ 884952 w 2455452"/>
                <a:gd name="connsiteY0" fmla="*/ 2648138 h 2648138"/>
                <a:gd name="connsiteX1" fmla="*/ 982686 w 2455452"/>
                <a:gd name="connsiteY1" fmla="*/ 2296591 h 2648138"/>
                <a:gd name="connsiteX2" fmla="*/ 8531 w 2455452"/>
                <a:gd name="connsiteY2" fmla="*/ 1024199 h 2648138"/>
                <a:gd name="connsiteX3" fmla="*/ 1238708 w 2455452"/>
                <a:gd name="connsiteY3" fmla="*/ 47 h 2648138"/>
                <a:gd name="connsiteX4" fmla="*/ 2449574 w 2455452"/>
                <a:gd name="connsiteY4" fmla="*/ 1047256 h 2648138"/>
                <a:gd name="connsiteX5" fmla="*/ 1451159 w 2455452"/>
                <a:gd name="connsiteY5" fmla="*/ 2300563 h 2648138"/>
                <a:gd name="connsiteX6" fmla="*/ 884952 w 2455452"/>
                <a:gd name="connsiteY6" fmla="*/ 2648138 h 2648138"/>
                <a:gd name="connsiteX0" fmla="*/ 884952 w 2455452"/>
                <a:gd name="connsiteY0" fmla="*/ 2648138 h 2648138"/>
                <a:gd name="connsiteX1" fmla="*/ 982686 w 2455452"/>
                <a:gd name="connsiteY1" fmla="*/ 2296591 h 2648138"/>
                <a:gd name="connsiteX2" fmla="*/ 8531 w 2455452"/>
                <a:gd name="connsiteY2" fmla="*/ 1024199 h 2648138"/>
                <a:gd name="connsiteX3" fmla="*/ 1238708 w 2455452"/>
                <a:gd name="connsiteY3" fmla="*/ 47 h 2648138"/>
                <a:gd name="connsiteX4" fmla="*/ 2449574 w 2455452"/>
                <a:gd name="connsiteY4" fmla="*/ 1047256 h 2648138"/>
                <a:gd name="connsiteX5" fmla="*/ 1451159 w 2455452"/>
                <a:gd name="connsiteY5" fmla="*/ 2300563 h 2648138"/>
                <a:gd name="connsiteX6" fmla="*/ 884952 w 2455452"/>
                <a:gd name="connsiteY6" fmla="*/ 2648138 h 2648138"/>
                <a:gd name="connsiteX0" fmla="*/ 884952 w 2455452"/>
                <a:gd name="connsiteY0" fmla="*/ 2648138 h 2648138"/>
                <a:gd name="connsiteX1" fmla="*/ 982686 w 2455452"/>
                <a:gd name="connsiteY1" fmla="*/ 2296591 h 2648138"/>
                <a:gd name="connsiteX2" fmla="*/ 8531 w 2455452"/>
                <a:gd name="connsiteY2" fmla="*/ 1024199 h 2648138"/>
                <a:gd name="connsiteX3" fmla="*/ 1238708 w 2455452"/>
                <a:gd name="connsiteY3" fmla="*/ 47 h 2648138"/>
                <a:gd name="connsiteX4" fmla="*/ 2449574 w 2455452"/>
                <a:gd name="connsiteY4" fmla="*/ 1047256 h 2648138"/>
                <a:gd name="connsiteX5" fmla="*/ 1451159 w 2455452"/>
                <a:gd name="connsiteY5" fmla="*/ 2300563 h 2648138"/>
                <a:gd name="connsiteX6" fmla="*/ 884952 w 2455452"/>
                <a:gd name="connsiteY6" fmla="*/ 2648138 h 264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5452" h="2648138">
                  <a:moveTo>
                    <a:pt x="884952" y="2648138"/>
                  </a:moveTo>
                  <a:cubicBezTo>
                    <a:pt x="1062310" y="2527992"/>
                    <a:pt x="1148228" y="2462774"/>
                    <a:pt x="982686" y="2296591"/>
                  </a:cubicBezTo>
                  <a:cubicBezTo>
                    <a:pt x="357285" y="2176214"/>
                    <a:pt x="-66173" y="1623115"/>
                    <a:pt x="8531" y="1024199"/>
                  </a:cubicBezTo>
                  <a:cubicBezTo>
                    <a:pt x="81873" y="436198"/>
                    <a:pt x="612118" y="-5243"/>
                    <a:pt x="1238708" y="47"/>
                  </a:cubicBezTo>
                  <a:cubicBezTo>
                    <a:pt x="1866293" y="5346"/>
                    <a:pt x="2388591" y="457051"/>
                    <a:pt x="2449574" y="1047256"/>
                  </a:cubicBezTo>
                  <a:cubicBezTo>
                    <a:pt x="2511498" y="1646557"/>
                    <a:pt x="2077800" y="2190977"/>
                    <a:pt x="1451159" y="2300563"/>
                  </a:cubicBezTo>
                  <a:cubicBezTo>
                    <a:pt x="1375877" y="2527335"/>
                    <a:pt x="1140892" y="2639171"/>
                    <a:pt x="884952" y="2648138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5400000" scaled="1"/>
            </a:gradFill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127000" dist="101600" dir="9000000" algn="t" rotWithShape="0">
                <a:sysClr val="windowText" lastClr="000000">
                  <a:lumMod val="85000"/>
                  <a:lumOff val="15000"/>
                  <a:alpha val="72000"/>
                </a:sysClr>
              </a:outerShdw>
            </a:effectLst>
          </p:spPr>
          <p:txBody>
            <a:bodyPr vert="horz" wrap="square" lIns="0" tIns="72000" rIns="0" bIns="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文本框 23"/>
            <p:cNvSpPr txBox="1"/>
            <p:nvPr/>
          </p:nvSpPr>
          <p:spPr>
            <a:xfrm>
              <a:off x="9406955" y="3548976"/>
              <a:ext cx="1595585" cy="1076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每次用款跑银行，手续繁琐</a:t>
              </a: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……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697" y="68798"/>
            <a:ext cx="1721915" cy="457545"/>
          </a:xfrm>
          <a:prstGeom prst="rect">
            <a:avLst/>
          </a:prstGeom>
        </p:spPr>
      </p:pic>
      <p:sp>
        <p:nvSpPr>
          <p:cNvPr id="3" name="任意多边形 2"/>
          <p:cNvSpPr/>
          <p:nvPr/>
        </p:nvSpPr>
        <p:spPr>
          <a:xfrm flipH="1">
            <a:off x="205868" y="317303"/>
            <a:ext cx="372426" cy="418173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8" fmla="*/ 1071343 w 3171687"/>
              <a:gd name="connsiteY8" fmla="*/ 1901509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0" fmla="*/ 979903 w 3171687"/>
              <a:gd name="connsiteY0" fmla="*/ 259565 h 2069635"/>
              <a:gd name="connsiteX1" fmla="*/ 0 w 3171687"/>
              <a:gd name="connsiteY1" fmla="*/ 259565 h 2069635"/>
              <a:gd name="connsiteX2" fmla="*/ 0 w 3171687"/>
              <a:gd name="connsiteY2" fmla="*/ 0 h 2069635"/>
              <a:gd name="connsiteX3" fmla="*/ 3171687 w 3171687"/>
              <a:gd name="connsiteY3" fmla="*/ 0 h 2069635"/>
              <a:gd name="connsiteX4" fmla="*/ 3171687 w 3171687"/>
              <a:gd name="connsiteY4" fmla="*/ 2069635 h 2069635"/>
              <a:gd name="connsiteX5" fmla="*/ 0 w 3171687"/>
              <a:gd name="connsiteY5" fmla="*/ 2069635 h 2069635"/>
              <a:gd name="connsiteX6" fmla="*/ 0 w 3171687"/>
              <a:gd name="connsiteY6" fmla="*/ 1810069 h 2069635"/>
              <a:gd name="connsiteX0" fmla="*/ 0 w 3171687"/>
              <a:gd name="connsiteY0" fmla="*/ 259565 h 2069635"/>
              <a:gd name="connsiteX1" fmla="*/ 0 w 3171687"/>
              <a:gd name="connsiteY1" fmla="*/ 0 h 2069635"/>
              <a:gd name="connsiteX2" fmla="*/ 3171687 w 3171687"/>
              <a:gd name="connsiteY2" fmla="*/ 0 h 2069635"/>
              <a:gd name="connsiteX3" fmla="*/ 3171687 w 3171687"/>
              <a:gd name="connsiteY3" fmla="*/ 2069635 h 2069635"/>
              <a:gd name="connsiteX4" fmla="*/ 0 w 3171687"/>
              <a:gd name="connsiteY4" fmla="*/ 2069635 h 2069635"/>
              <a:gd name="connsiteX5" fmla="*/ 0 w 3171687"/>
              <a:gd name="connsiteY5" fmla="*/ 1810069 h 20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914106"/>
            <a:endParaRPr lang="zh-CN" altLang="en-US" sz="1900" dirty="0">
              <a:solidFill>
                <a:srgbClr val="FFFFFF"/>
              </a:solidFill>
            </a:endParaRPr>
          </a:p>
        </p:txBody>
      </p:sp>
      <p:sp>
        <p:nvSpPr>
          <p:cNvPr id="4" name="任意多边形 3"/>
          <p:cNvSpPr/>
          <p:nvPr/>
        </p:nvSpPr>
        <p:spPr>
          <a:xfrm flipH="1">
            <a:off x="319455" y="225099"/>
            <a:ext cx="372426" cy="332885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6" fmla="*/ 1104717 w 2253807"/>
              <a:gd name="connsiteY6" fmla="*/ 79151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0" fmla="*/ 0 w 2253807"/>
              <a:gd name="connsiteY0" fmla="*/ 700070 h 1262130"/>
              <a:gd name="connsiteX1" fmla="*/ 0 w 2253807"/>
              <a:gd name="connsiteY1" fmla="*/ 0 h 1262130"/>
              <a:gd name="connsiteX2" fmla="*/ 2253807 w 2253807"/>
              <a:gd name="connsiteY2" fmla="*/ 0 h 1262130"/>
              <a:gd name="connsiteX3" fmla="*/ 2253807 w 2253807"/>
              <a:gd name="connsiteY3" fmla="*/ 1262130 h 1262130"/>
              <a:gd name="connsiteX4" fmla="*/ 1013277 w 2253807"/>
              <a:gd name="connsiteY4" fmla="*/ 1262130 h 126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914106"/>
            <a:endParaRPr lang="zh-CN" altLang="en-US" sz="1900" dirty="0">
              <a:solidFill>
                <a:srgbClr val="FFFFFF"/>
              </a:solidFill>
            </a:endParaRPr>
          </a:p>
        </p:txBody>
      </p:sp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805470" y="168685"/>
            <a:ext cx="3496411" cy="52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1" tIns="45706" rIns="91411" bIns="4570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914106">
              <a:spcBef>
                <a:spcPct val="0"/>
              </a:spcBef>
              <a:buNone/>
            </a:pPr>
            <a:r>
              <a:rPr lang="zh-CN" altLang="en-US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政采贷</a:t>
            </a:r>
            <a:r>
              <a:rPr lang="en-US" altLang="zh-CN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—</a:t>
            </a:r>
            <a:r>
              <a:rPr lang="zh-CN" altLang="en-US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为您量身打造</a:t>
            </a:r>
            <a:endParaRPr lang="zh-CN" altLang="en-US" sz="24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427982" y="1419621"/>
            <a:ext cx="3960442" cy="2664297"/>
            <a:chOff x="5060848" y="1637466"/>
            <a:chExt cx="3250085" cy="2254145"/>
          </a:xfrm>
        </p:grpSpPr>
        <p:sp>
          <p:nvSpPr>
            <p:cNvPr id="6" name="Freeform 6"/>
            <p:cNvSpPr/>
            <p:nvPr/>
          </p:nvSpPr>
          <p:spPr bwMode="auto">
            <a:xfrm>
              <a:off x="5060848" y="1637466"/>
              <a:ext cx="479425" cy="2247006"/>
            </a:xfrm>
            <a:custGeom>
              <a:avLst/>
              <a:gdLst>
                <a:gd name="T0" fmla="*/ 1368 w 1368"/>
                <a:gd name="T1" fmla="*/ 3205 h 6410"/>
                <a:gd name="T2" fmla="*/ 829 w 1368"/>
                <a:gd name="T3" fmla="*/ 2536 h 6410"/>
                <a:gd name="T4" fmla="*/ 829 w 1368"/>
                <a:gd name="T5" fmla="*/ 1353 h 6410"/>
                <a:gd name="T6" fmla="*/ 1368 w 1368"/>
                <a:gd name="T7" fmla="*/ 684 h 6410"/>
                <a:gd name="T8" fmla="*/ 684 w 1368"/>
                <a:gd name="T9" fmla="*/ 0 h 6410"/>
                <a:gd name="T10" fmla="*/ 0 w 1368"/>
                <a:gd name="T11" fmla="*/ 684 h 6410"/>
                <a:gd name="T12" fmla="*/ 540 w 1368"/>
                <a:gd name="T13" fmla="*/ 1353 h 6410"/>
                <a:gd name="T14" fmla="*/ 540 w 1368"/>
                <a:gd name="T15" fmla="*/ 2536 h 6410"/>
                <a:gd name="T16" fmla="*/ 0 w 1368"/>
                <a:gd name="T17" fmla="*/ 3205 h 6410"/>
                <a:gd name="T18" fmla="*/ 540 w 1368"/>
                <a:gd name="T19" fmla="*/ 3874 h 6410"/>
                <a:gd name="T20" fmla="*/ 540 w 1368"/>
                <a:gd name="T21" fmla="*/ 5057 h 6410"/>
                <a:gd name="T22" fmla="*/ 0 w 1368"/>
                <a:gd name="T23" fmla="*/ 5726 h 6410"/>
                <a:gd name="T24" fmla="*/ 684 w 1368"/>
                <a:gd name="T25" fmla="*/ 6410 h 6410"/>
                <a:gd name="T26" fmla="*/ 1368 w 1368"/>
                <a:gd name="T27" fmla="*/ 5726 h 6410"/>
                <a:gd name="T28" fmla="*/ 829 w 1368"/>
                <a:gd name="T29" fmla="*/ 5057 h 6410"/>
                <a:gd name="T30" fmla="*/ 829 w 1368"/>
                <a:gd name="T31" fmla="*/ 3874 h 6410"/>
                <a:gd name="T32" fmla="*/ 1368 w 1368"/>
                <a:gd name="T33" fmla="*/ 3205 h 6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8" h="6410">
                  <a:moveTo>
                    <a:pt x="1368" y="3205"/>
                  </a:moveTo>
                  <a:cubicBezTo>
                    <a:pt x="1368" y="2877"/>
                    <a:pt x="1137" y="2603"/>
                    <a:pt x="829" y="2536"/>
                  </a:cubicBezTo>
                  <a:cubicBezTo>
                    <a:pt x="829" y="1353"/>
                    <a:pt x="829" y="1353"/>
                    <a:pt x="829" y="1353"/>
                  </a:cubicBezTo>
                  <a:cubicBezTo>
                    <a:pt x="1137" y="1286"/>
                    <a:pt x="1368" y="1012"/>
                    <a:pt x="1368" y="684"/>
                  </a:cubicBezTo>
                  <a:cubicBezTo>
                    <a:pt x="1368" y="306"/>
                    <a:pt x="1062" y="0"/>
                    <a:pt x="684" y="0"/>
                  </a:cubicBezTo>
                  <a:cubicBezTo>
                    <a:pt x="306" y="0"/>
                    <a:pt x="0" y="306"/>
                    <a:pt x="0" y="684"/>
                  </a:cubicBezTo>
                  <a:cubicBezTo>
                    <a:pt x="0" y="1012"/>
                    <a:pt x="231" y="1286"/>
                    <a:pt x="540" y="1353"/>
                  </a:cubicBezTo>
                  <a:cubicBezTo>
                    <a:pt x="540" y="2536"/>
                    <a:pt x="540" y="2536"/>
                    <a:pt x="540" y="2536"/>
                  </a:cubicBezTo>
                  <a:cubicBezTo>
                    <a:pt x="231" y="2603"/>
                    <a:pt x="0" y="2877"/>
                    <a:pt x="0" y="3205"/>
                  </a:cubicBezTo>
                  <a:cubicBezTo>
                    <a:pt x="0" y="3533"/>
                    <a:pt x="231" y="3807"/>
                    <a:pt x="540" y="3874"/>
                  </a:cubicBezTo>
                  <a:cubicBezTo>
                    <a:pt x="540" y="5057"/>
                    <a:pt x="540" y="5057"/>
                    <a:pt x="540" y="5057"/>
                  </a:cubicBezTo>
                  <a:cubicBezTo>
                    <a:pt x="231" y="5124"/>
                    <a:pt x="0" y="5398"/>
                    <a:pt x="0" y="5726"/>
                  </a:cubicBezTo>
                  <a:cubicBezTo>
                    <a:pt x="0" y="6104"/>
                    <a:pt x="306" y="6410"/>
                    <a:pt x="684" y="6410"/>
                  </a:cubicBezTo>
                  <a:cubicBezTo>
                    <a:pt x="1062" y="6410"/>
                    <a:pt x="1368" y="6104"/>
                    <a:pt x="1368" y="5726"/>
                  </a:cubicBezTo>
                  <a:cubicBezTo>
                    <a:pt x="1368" y="5398"/>
                    <a:pt x="1137" y="5124"/>
                    <a:pt x="829" y="5057"/>
                  </a:cubicBezTo>
                  <a:cubicBezTo>
                    <a:pt x="829" y="3874"/>
                    <a:pt x="829" y="3874"/>
                    <a:pt x="829" y="3874"/>
                  </a:cubicBezTo>
                  <a:cubicBezTo>
                    <a:pt x="1137" y="3807"/>
                    <a:pt x="1368" y="3533"/>
                    <a:pt x="1368" y="320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50000"/>
              </a:schemeClr>
            </a:solidFill>
            <a:ln w="6350">
              <a:solidFill>
                <a:schemeClr val="accent1"/>
              </a:solidFill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5124348" y="1700985"/>
              <a:ext cx="352425" cy="352534"/>
            </a:xfrm>
            <a:prstGeom prst="ellipse">
              <a:avLst/>
            </a:prstGeom>
            <a:solidFill>
              <a:srgbClr val="A40000"/>
            </a:solidFill>
            <a:ln w="127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n-ea"/>
                  <a:cs typeface="+mn-cs"/>
                </a:rPr>
                <a:t>01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5124348" y="2583908"/>
              <a:ext cx="352425" cy="354122"/>
            </a:xfrm>
            <a:prstGeom prst="ellipse">
              <a:avLst/>
            </a:prstGeom>
            <a:solidFill>
              <a:srgbClr val="A40000"/>
            </a:solidFill>
            <a:ln w="127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n-ea"/>
                  <a:cs typeface="+mn-cs"/>
                </a:rPr>
                <a:t>02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5124348" y="3468419"/>
              <a:ext cx="352425" cy="352534"/>
            </a:xfrm>
            <a:prstGeom prst="ellipse">
              <a:avLst/>
            </a:prstGeom>
            <a:solidFill>
              <a:srgbClr val="A40000"/>
            </a:solidFill>
            <a:ln w="127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n-ea"/>
                  <a:cs typeface="+mn-cs"/>
                </a:rPr>
                <a:t>03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0" name="Rectangle 26"/>
            <p:cNvSpPr>
              <a:spLocks noChangeArrowheads="1"/>
            </p:cNvSpPr>
            <p:nvPr/>
          </p:nvSpPr>
          <p:spPr bwMode="auto">
            <a:xfrm>
              <a:off x="5653737" y="1728209"/>
              <a:ext cx="2243547" cy="232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just"/>
              <a:r>
                <a:rPr lang="zh-CN" altLang="en-US" b="1" kern="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订单融资</a:t>
              </a:r>
              <a:r>
                <a:rPr lang="zh-CN" altLang="en-US" b="1" kern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，担保灵活</a:t>
              </a:r>
              <a:endParaRPr lang="en-US" altLang="zh-CN" b="1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Rectangle 26"/>
            <p:cNvSpPr>
              <a:spLocks noChangeArrowheads="1"/>
            </p:cNvSpPr>
            <p:nvPr/>
          </p:nvSpPr>
          <p:spPr bwMode="auto">
            <a:xfrm>
              <a:off x="5651774" y="2452752"/>
              <a:ext cx="2598102" cy="533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kern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基于政府采购中标总额和实际采购合同办理融资</a:t>
              </a:r>
              <a:endParaRPr lang="en-US" altLang="zh-CN" b="1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Rectangle 26"/>
            <p:cNvSpPr>
              <a:spLocks noChangeArrowheads="1"/>
            </p:cNvSpPr>
            <p:nvPr/>
          </p:nvSpPr>
          <p:spPr bwMode="auto">
            <a:xfrm>
              <a:off x="5651774" y="3334431"/>
              <a:ext cx="2659159" cy="55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kern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线上</a:t>
              </a:r>
              <a:r>
                <a:rPr lang="en-US" altLang="zh-CN" b="1" kern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r>
                <a:rPr lang="zh-CN" altLang="en-US" b="1" kern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线下用款模式结合，线上随借随还，线下专业团队</a:t>
              </a:r>
              <a:endParaRPr lang="en-US" altLang="zh-CN" b="1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矩形 5"/>
          <p:cNvSpPr>
            <a:spLocks noChangeArrowheads="1"/>
          </p:cNvSpPr>
          <p:nvPr/>
        </p:nvSpPr>
        <p:spPr bwMode="auto">
          <a:xfrm>
            <a:off x="467544" y="1347614"/>
            <a:ext cx="3636640" cy="273630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3D7329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697" y="68798"/>
            <a:ext cx="1721915" cy="457545"/>
          </a:xfrm>
          <a:prstGeom prst="rect">
            <a:avLst/>
          </a:prstGeom>
        </p:spPr>
      </p:pic>
      <p:sp>
        <p:nvSpPr>
          <p:cNvPr id="3" name="任意多边形 2"/>
          <p:cNvSpPr/>
          <p:nvPr/>
        </p:nvSpPr>
        <p:spPr>
          <a:xfrm flipH="1">
            <a:off x="205868" y="317303"/>
            <a:ext cx="372426" cy="418173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8" fmla="*/ 1071343 w 3171687"/>
              <a:gd name="connsiteY8" fmla="*/ 1901509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0" fmla="*/ 979903 w 3171687"/>
              <a:gd name="connsiteY0" fmla="*/ 259565 h 2069635"/>
              <a:gd name="connsiteX1" fmla="*/ 0 w 3171687"/>
              <a:gd name="connsiteY1" fmla="*/ 259565 h 2069635"/>
              <a:gd name="connsiteX2" fmla="*/ 0 w 3171687"/>
              <a:gd name="connsiteY2" fmla="*/ 0 h 2069635"/>
              <a:gd name="connsiteX3" fmla="*/ 3171687 w 3171687"/>
              <a:gd name="connsiteY3" fmla="*/ 0 h 2069635"/>
              <a:gd name="connsiteX4" fmla="*/ 3171687 w 3171687"/>
              <a:gd name="connsiteY4" fmla="*/ 2069635 h 2069635"/>
              <a:gd name="connsiteX5" fmla="*/ 0 w 3171687"/>
              <a:gd name="connsiteY5" fmla="*/ 2069635 h 2069635"/>
              <a:gd name="connsiteX6" fmla="*/ 0 w 3171687"/>
              <a:gd name="connsiteY6" fmla="*/ 1810069 h 2069635"/>
              <a:gd name="connsiteX0" fmla="*/ 0 w 3171687"/>
              <a:gd name="connsiteY0" fmla="*/ 259565 h 2069635"/>
              <a:gd name="connsiteX1" fmla="*/ 0 w 3171687"/>
              <a:gd name="connsiteY1" fmla="*/ 0 h 2069635"/>
              <a:gd name="connsiteX2" fmla="*/ 3171687 w 3171687"/>
              <a:gd name="connsiteY2" fmla="*/ 0 h 2069635"/>
              <a:gd name="connsiteX3" fmla="*/ 3171687 w 3171687"/>
              <a:gd name="connsiteY3" fmla="*/ 2069635 h 2069635"/>
              <a:gd name="connsiteX4" fmla="*/ 0 w 3171687"/>
              <a:gd name="connsiteY4" fmla="*/ 2069635 h 2069635"/>
              <a:gd name="connsiteX5" fmla="*/ 0 w 3171687"/>
              <a:gd name="connsiteY5" fmla="*/ 1810069 h 20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914106"/>
            <a:endParaRPr lang="zh-CN" altLang="en-US" sz="1900" dirty="0">
              <a:solidFill>
                <a:srgbClr val="FFFFFF"/>
              </a:solidFill>
            </a:endParaRPr>
          </a:p>
        </p:txBody>
      </p:sp>
      <p:sp>
        <p:nvSpPr>
          <p:cNvPr id="4" name="任意多边形 3"/>
          <p:cNvSpPr/>
          <p:nvPr/>
        </p:nvSpPr>
        <p:spPr>
          <a:xfrm flipH="1">
            <a:off x="319455" y="225099"/>
            <a:ext cx="372426" cy="332885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6" fmla="*/ 1104717 w 2253807"/>
              <a:gd name="connsiteY6" fmla="*/ 79151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0" fmla="*/ 0 w 2253807"/>
              <a:gd name="connsiteY0" fmla="*/ 700070 h 1262130"/>
              <a:gd name="connsiteX1" fmla="*/ 0 w 2253807"/>
              <a:gd name="connsiteY1" fmla="*/ 0 h 1262130"/>
              <a:gd name="connsiteX2" fmla="*/ 2253807 w 2253807"/>
              <a:gd name="connsiteY2" fmla="*/ 0 h 1262130"/>
              <a:gd name="connsiteX3" fmla="*/ 2253807 w 2253807"/>
              <a:gd name="connsiteY3" fmla="*/ 1262130 h 1262130"/>
              <a:gd name="connsiteX4" fmla="*/ 1013277 w 2253807"/>
              <a:gd name="connsiteY4" fmla="*/ 1262130 h 126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914106"/>
            <a:endParaRPr lang="zh-CN" altLang="en-US" sz="1900" dirty="0">
              <a:solidFill>
                <a:srgbClr val="FFFFFF"/>
              </a:solidFill>
            </a:endParaRPr>
          </a:p>
        </p:txBody>
      </p:sp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805470" y="168685"/>
            <a:ext cx="3496411" cy="52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1" tIns="45706" rIns="91411" bIns="4570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914106">
              <a:spcBef>
                <a:spcPct val="0"/>
              </a:spcBef>
              <a:buNone/>
            </a:pPr>
            <a:r>
              <a:rPr lang="zh-CN" altLang="en-US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政采贷</a:t>
            </a:r>
            <a:r>
              <a:rPr lang="en-US" altLang="zh-CN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—</a:t>
            </a:r>
            <a:r>
              <a:rPr lang="zh-CN" altLang="en-US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挖掘您的优势</a:t>
            </a:r>
            <a:endParaRPr lang="zh-CN" altLang="en-US" sz="24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611560" y="1225379"/>
            <a:ext cx="8064896" cy="3506612"/>
            <a:chOff x="720187" y="1278888"/>
            <a:chExt cx="7877179" cy="3295413"/>
          </a:xfrm>
        </p:grpSpPr>
        <p:grpSp>
          <p:nvGrpSpPr>
            <p:cNvPr id="6" name="组合 5"/>
            <p:cNvGrpSpPr/>
            <p:nvPr/>
          </p:nvGrpSpPr>
          <p:grpSpPr>
            <a:xfrm>
              <a:off x="3870731" y="1278888"/>
              <a:ext cx="2236722" cy="2347518"/>
              <a:chOff x="3870731" y="1330023"/>
              <a:chExt cx="2236722" cy="2347518"/>
            </a:xfrm>
          </p:grpSpPr>
          <p:sp>
            <p:nvSpPr>
              <p:cNvPr id="7" name="空心弧 6"/>
              <p:cNvSpPr/>
              <p:nvPr/>
            </p:nvSpPr>
            <p:spPr>
              <a:xfrm rot="15346029">
                <a:off x="3815776" y="1385411"/>
                <a:ext cx="2347065" cy="2236289"/>
              </a:xfrm>
              <a:prstGeom prst="blockArc">
                <a:avLst>
                  <a:gd name="adj1" fmla="val 16948656"/>
                  <a:gd name="adj2" fmla="val 20794007"/>
                  <a:gd name="adj3" fmla="val 7999"/>
                </a:avLst>
              </a:prstGeom>
              <a:solidFill>
                <a:srgbClr val="A4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8" name="空心弧 7"/>
              <p:cNvSpPr/>
              <p:nvPr/>
            </p:nvSpPr>
            <p:spPr>
              <a:xfrm rot="15346029">
                <a:off x="3973313" y="1535512"/>
                <a:ext cx="2031989" cy="1936084"/>
              </a:xfrm>
              <a:prstGeom prst="blockArc">
                <a:avLst>
                  <a:gd name="adj1" fmla="val 16943561"/>
                  <a:gd name="adj2" fmla="val 20794007"/>
                  <a:gd name="adj3" fmla="val 7999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9" name="空心弧 8"/>
              <p:cNvSpPr/>
              <p:nvPr/>
            </p:nvSpPr>
            <p:spPr>
              <a:xfrm rot="11502174">
                <a:off x="3870731" y="1330475"/>
                <a:ext cx="2236289" cy="2347066"/>
              </a:xfrm>
              <a:prstGeom prst="blockArc">
                <a:avLst>
                  <a:gd name="adj1" fmla="val 17264665"/>
                  <a:gd name="adj2" fmla="val 20794007"/>
                  <a:gd name="adj3" fmla="val 7999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0" name="空心弧 9"/>
              <p:cNvSpPr/>
              <p:nvPr/>
            </p:nvSpPr>
            <p:spPr>
              <a:xfrm rot="11502174">
                <a:off x="4020833" y="1487560"/>
                <a:ext cx="1936084" cy="2031989"/>
              </a:xfrm>
              <a:prstGeom prst="blockArc">
                <a:avLst>
                  <a:gd name="adj1" fmla="val 17247035"/>
                  <a:gd name="adj2" fmla="val 20794007"/>
                  <a:gd name="adj3" fmla="val 7999"/>
                </a:avLst>
              </a:prstGeom>
              <a:solidFill>
                <a:srgbClr val="A4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3203779" y="2226722"/>
              <a:ext cx="2236646" cy="2347579"/>
              <a:chOff x="3203779" y="2277857"/>
              <a:chExt cx="2236646" cy="2347579"/>
            </a:xfrm>
          </p:grpSpPr>
          <p:sp>
            <p:nvSpPr>
              <p:cNvPr id="12" name="空心弧 11"/>
              <p:cNvSpPr/>
              <p:nvPr/>
            </p:nvSpPr>
            <p:spPr>
              <a:xfrm rot="4013419">
                <a:off x="3148391" y="2333759"/>
                <a:ext cx="2347065" cy="2236289"/>
              </a:xfrm>
              <a:prstGeom prst="blockArc">
                <a:avLst>
                  <a:gd name="adj1" fmla="val 16948656"/>
                  <a:gd name="adj2" fmla="val 20794007"/>
                  <a:gd name="adj3" fmla="val 7999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3" name="空心弧 12"/>
              <p:cNvSpPr/>
              <p:nvPr/>
            </p:nvSpPr>
            <p:spPr>
              <a:xfrm rot="4013419">
                <a:off x="3305930" y="2483863"/>
                <a:ext cx="2031989" cy="1936084"/>
              </a:xfrm>
              <a:prstGeom prst="blockArc">
                <a:avLst>
                  <a:gd name="adj1" fmla="val 16943561"/>
                  <a:gd name="adj2" fmla="val 20794007"/>
                  <a:gd name="adj3" fmla="val 7999"/>
                </a:avLst>
              </a:prstGeom>
              <a:solidFill>
                <a:srgbClr val="A4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4" name="空心弧 13"/>
              <p:cNvSpPr/>
              <p:nvPr/>
            </p:nvSpPr>
            <p:spPr>
              <a:xfrm rot="169564">
                <a:off x="3204136" y="2277857"/>
                <a:ext cx="2236289" cy="2347066"/>
              </a:xfrm>
              <a:prstGeom prst="blockArc">
                <a:avLst>
                  <a:gd name="adj1" fmla="val 17264665"/>
                  <a:gd name="adj2" fmla="val 20794007"/>
                  <a:gd name="adj3" fmla="val 7999"/>
                </a:avLst>
              </a:prstGeom>
              <a:solidFill>
                <a:srgbClr val="A4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5" name="空心弧 14"/>
              <p:cNvSpPr/>
              <p:nvPr/>
            </p:nvSpPr>
            <p:spPr>
              <a:xfrm rot="169564">
                <a:off x="3354310" y="2429564"/>
                <a:ext cx="1936084" cy="2031989"/>
              </a:xfrm>
              <a:prstGeom prst="blockArc">
                <a:avLst>
                  <a:gd name="adj1" fmla="val 17247035"/>
                  <a:gd name="adj2" fmla="val 20794007"/>
                  <a:gd name="adj3" fmla="val 7999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cxnSp>
          <p:nvCxnSpPr>
            <p:cNvPr id="16" name="肘形连接符 15"/>
            <p:cNvCxnSpPr/>
            <p:nvPr/>
          </p:nvCxnSpPr>
          <p:spPr>
            <a:xfrm rot="10800000">
              <a:off x="2970811" y="1731928"/>
              <a:ext cx="922909" cy="270873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7" name="肘形连接符 16"/>
            <p:cNvCxnSpPr/>
            <p:nvPr/>
          </p:nvCxnSpPr>
          <p:spPr>
            <a:xfrm rot="10800000" flipV="1">
              <a:off x="2970811" y="2899567"/>
              <a:ext cx="918592" cy="296335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8" name="肘形连接符 17"/>
            <p:cNvCxnSpPr/>
            <p:nvPr/>
          </p:nvCxnSpPr>
          <p:spPr>
            <a:xfrm rot="10800000">
              <a:off x="5438310" y="3730144"/>
              <a:ext cx="838102" cy="245983"/>
            </a:xfrm>
            <a:prstGeom prst="bentConnector3">
              <a:avLst>
                <a:gd name="adj1" fmla="val 43180"/>
              </a:avLst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9" name="肘形连接符 18"/>
            <p:cNvCxnSpPr/>
            <p:nvPr/>
          </p:nvCxnSpPr>
          <p:spPr>
            <a:xfrm rot="10800000" flipV="1">
              <a:off x="5243390" y="2471181"/>
              <a:ext cx="892358" cy="287872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0" name="椭圆 19"/>
            <p:cNvSpPr/>
            <p:nvPr/>
          </p:nvSpPr>
          <p:spPr>
            <a:xfrm>
              <a:off x="3885125" y="1935129"/>
              <a:ext cx="82283" cy="8229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885125" y="2863639"/>
              <a:ext cx="82283" cy="8229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5209481" y="2713701"/>
              <a:ext cx="82283" cy="8229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5420477" y="3685385"/>
              <a:ext cx="82283" cy="8229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4" name="文本框 97"/>
            <p:cNvSpPr txBox="1"/>
            <p:nvPr/>
          </p:nvSpPr>
          <p:spPr>
            <a:xfrm>
              <a:off x="3533465" y="1714824"/>
              <a:ext cx="401954" cy="267556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A4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1400" b="1" dirty="0">
                <a:solidFill>
                  <a:srgbClr val="A4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98"/>
            <p:cNvSpPr txBox="1"/>
            <p:nvPr/>
          </p:nvSpPr>
          <p:spPr>
            <a:xfrm>
              <a:off x="3533465" y="2904786"/>
              <a:ext cx="350570" cy="267556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A4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1400" b="1" dirty="0">
                <a:solidFill>
                  <a:srgbClr val="A4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99"/>
            <p:cNvSpPr txBox="1"/>
            <p:nvPr/>
          </p:nvSpPr>
          <p:spPr>
            <a:xfrm>
              <a:off x="5292854" y="2494346"/>
              <a:ext cx="350570" cy="267556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A4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1400" b="1" dirty="0">
                <a:solidFill>
                  <a:srgbClr val="A4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100"/>
            <p:cNvSpPr txBox="1"/>
            <p:nvPr/>
          </p:nvSpPr>
          <p:spPr>
            <a:xfrm>
              <a:off x="5362096" y="3735060"/>
              <a:ext cx="350570" cy="267556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A4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1400" b="1" dirty="0">
                <a:solidFill>
                  <a:srgbClr val="A4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93"/>
            <p:cNvSpPr txBox="1"/>
            <p:nvPr/>
          </p:nvSpPr>
          <p:spPr>
            <a:xfrm>
              <a:off x="720187" y="1382372"/>
              <a:ext cx="2260879" cy="620428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政府采购合格供应商</a:t>
              </a:r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，历史履约记录良好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94"/>
            <p:cNvSpPr txBox="1"/>
            <p:nvPr/>
          </p:nvSpPr>
          <p:spPr>
            <a:xfrm>
              <a:off x="720187" y="2754847"/>
              <a:ext cx="2260879" cy="898098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上一年履行或本年中标采购合同金额占企业销售收入达到一定比例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95"/>
            <p:cNvSpPr txBox="1"/>
            <p:nvPr/>
          </p:nvSpPr>
          <p:spPr>
            <a:xfrm>
              <a:off x="6125491" y="2052097"/>
              <a:ext cx="2471875" cy="898098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企业和实际控制人征信优良；</a:t>
              </a:r>
              <a:r>
                <a:rPr lang="zh-CN" altLang="en-US" sz="16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政府采购回款</a:t>
              </a:r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至我行账户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文本框 96"/>
            <p:cNvSpPr txBox="1"/>
            <p:nvPr/>
          </p:nvSpPr>
          <p:spPr>
            <a:xfrm>
              <a:off x="6336487" y="3577817"/>
              <a:ext cx="2260879" cy="874597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未在他行办理以同一家采购单位为贸易背景的融资业务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8"/>
          <p:cNvSpPr txBox="1"/>
          <p:nvPr/>
        </p:nvSpPr>
        <p:spPr>
          <a:xfrm>
            <a:off x="899592" y="555526"/>
            <a:ext cx="1127823" cy="401875"/>
          </a:xfrm>
          <a:prstGeom prst="rect">
            <a:avLst/>
          </a:prstGeom>
          <a:noFill/>
        </p:spPr>
        <p:txBody>
          <a:bodyPr wrap="square" lIns="32227" tIns="16114" rIns="32227" bIns="16114" rtlCol="0">
            <a:spAutoFit/>
          </a:bodyPr>
          <a:lstStyle/>
          <a:p>
            <a:r>
              <a:rPr lang="zh-CN" altLang="en-US" sz="2400" b="1" dirty="0" smtClean="0">
                <a:solidFill>
                  <a:srgbClr val="A40000"/>
                </a:solidFill>
                <a:latin typeface="微软雅黑" pitchFamily="34" charset="-122"/>
                <a:ea typeface="微软雅黑" pitchFamily="34" charset="-122"/>
              </a:rPr>
              <a:t>前言</a:t>
            </a:r>
            <a:endParaRPr lang="zh-CN" altLang="en-US" sz="2400" b="1" dirty="0">
              <a:solidFill>
                <a:srgbClr val="A4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TextBox 10"/>
          <p:cNvSpPr txBox="1"/>
          <p:nvPr/>
        </p:nvSpPr>
        <p:spPr>
          <a:xfrm>
            <a:off x="467544" y="1542011"/>
            <a:ext cx="4104456" cy="2987198"/>
          </a:xfrm>
          <a:prstGeom prst="rect">
            <a:avLst/>
          </a:prstGeom>
          <a:noFill/>
        </p:spPr>
        <p:txBody>
          <a:bodyPr wrap="square" lIns="32227" tIns="16114" rIns="32227" bIns="16114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1600" b="1" kern="0" dirty="0" smtClean="0">
                <a:solidFill>
                  <a:srgbClr val="A40000"/>
                </a:solidFill>
                <a:latin typeface="华文中宋" pitchFamily="2" charset="-122"/>
                <a:ea typeface="华文中宋" pitchFamily="2" charset="-122"/>
                <a:cs typeface="+mn-ea"/>
                <a:sym typeface="+mn-lt"/>
              </a:rPr>
              <a:t> 招商银行致力于服务中小企业发展，连续六年成为中国创新创业大赛唯一商业银行合作伙伴</a:t>
            </a:r>
            <a:endParaRPr lang="en-US" altLang="zh-CN" sz="1600" b="1" kern="0" dirty="0" smtClean="0">
              <a:solidFill>
                <a:srgbClr val="A40000"/>
              </a:solidFill>
              <a:latin typeface="华文中宋" pitchFamily="2" charset="-122"/>
              <a:ea typeface="华文中宋" pitchFamily="2" charset="-122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1600" b="1" kern="0" dirty="0" smtClean="0">
                <a:solidFill>
                  <a:srgbClr val="A40000"/>
                </a:solidFill>
                <a:latin typeface="华文中宋" pitchFamily="2" charset="-122"/>
                <a:ea typeface="华文中宋" pitchFamily="2" charset="-122"/>
                <a:cs typeface="+mn-ea"/>
                <a:sym typeface="+mn-lt"/>
              </a:rPr>
              <a:t> 秉承“因您而变”宗旨，招商银行小企业金融推出“助航、助兴、助力”三大系列“小企业金融</a:t>
            </a:r>
            <a:r>
              <a:rPr lang="en-US" altLang="zh-CN" sz="1600" b="1" kern="0" dirty="0" smtClean="0">
                <a:solidFill>
                  <a:srgbClr val="A40000"/>
                </a:solidFill>
                <a:latin typeface="华文中宋" pitchFamily="2" charset="-122"/>
                <a:ea typeface="华文中宋" pitchFamily="2" charset="-122"/>
                <a:cs typeface="+mn-ea"/>
                <a:sym typeface="+mn-lt"/>
              </a:rPr>
              <a:t>+</a:t>
            </a:r>
            <a:r>
              <a:rPr lang="zh-CN" altLang="en-US" sz="1600" b="1" kern="0" dirty="0" smtClean="0">
                <a:solidFill>
                  <a:srgbClr val="A40000"/>
                </a:solidFill>
                <a:latin typeface="华文中宋" pitchFamily="2" charset="-122"/>
                <a:ea typeface="华文中宋" pitchFamily="2" charset="-122"/>
                <a:cs typeface="+mn-ea"/>
                <a:sym typeface="+mn-lt"/>
              </a:rPr>
              <a:t>计划”，为广大中小企业提供标准化债权产品及股权融资、交易结算等多元化增值服务，陪伴企业一起实现腾飞梦想</a:t>
            </a:r>
            <a:endParaRPr lang="zh-CN" altLang="en-US" sz="1600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50" name="TextBox 39"/>
          <p:cNvSpPr txBox="1"/>
          <p:nvPr/>
        </p:nvSpPr>
        <p:spPr>
          <a:xfrm>
            <a:off x="899592" y="987574"/>
            <a:ext cx="3472717" cy="340319"/>
          </a:xfrm>
          <a:prstGeom prst="rect">
            <a:avLst/>
          </a:prstGeom>
          <a:noFill/>
        </p:spPr>
        <p:txBody>
          <a:bodyPr wrap="square" lIns="32227" tIns="16114" rIns="32227" bIns="16114" rtlCol="0">
            <a:spAutoFit/>
          </a:bodyPr>
          <a:lstStyle/>
          <a:p>
            <a:r>
              <a:rPr lang="en-US" altLang="zh-CN" sz="2000" b="1" dirty="0" smtClean="0">
                <a:solidFill>
                  <a:srgbClr val="A40000"/>
                </a:solidFill>
                <a:sym typeface="Impact" pitchFamily="34" charset="0"/>
              </a:rPr>
              <a:t>Introduction</a:t>
            </a:r>
            <a:endParaRPr lang="zh-CN" altLang="en-US" sz="1883" b="1" dirty="0">
              <a:solidFill>
                <a:srgbClr val="C00000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697" y="68798"/>
            <a:ext cx="1721915" cy="457545"/>
          </a:xfrm>
          <a:prstGeom prst="rect">
            <a:avLst/>
          </a:prstGeom>
        </p:spPr>
      </p:pic>
      <p:cxnSp>
        <p:nvCxnSpPr>
          <p:cNvPr id="15" name="直接连接符 14"/>
          <p:cNvCxnSpPr/>
          <p:nvPr/>
        </p:nvCxnSpPr>
        <p:spPr>
          <a:xfrm>
            <a:off x="827584" y="1419622"/>
            <a:ext cx="2880000" cy="0"/>
          </a:xfrm>
          <a:prstGeom prst="line">
            <a:avLst/>
          </a:prstGeom>
          <a:ln w="12700">
            <a:solidFill>
              <a:srgbClr val="A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 descr="招行大厦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6389" y="699542"/>
            <a:ext cx="3860067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735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697" y="68798"/>
            <a:ext cx="1721915" cy="457545"/>
          </a:xfrm>
          <a:prstGeom prst="rect">
            <a:avLst/>
          </a:prstGeom>
        </p:spPr>
      </p:pic>
      <p:sp>
        <p:nvSpPr>
          <p:cNvPr id="3" name="任意多边形 2"/>
          <p:cNvSpPr/>
          <p:nvPr/>
        </p:nvSpPr>
        <p:spPr>
          <a:xfrm flipH="1">
            <a:off x="205868" y="317303"/>
            <a:ext cx="372426" cy="418173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8" fmla="*/ 1071343 w 3171687"/>
              <a:gd name="connsiteY8" fmla="*/ 1901509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0" fmla="*/ 979903 w 3171687"/>
              <a:gd name="connsiteY0" fmla="*/ 259565 h 2069635"/>
              <a:gd name="connsiteX1" fmla="*/ 0 w 3171687"/>
              <a:gd name="connsiteY1" fmla="*/ 259565 h 2069635"/>
              <a:gd name="connsiteX2" fmla="*/ 0 w 3171687"/>
              <a:gd name="connsiteY2" fmla="*/ 0 h 2069635"/>
              <a:gd name="connsiteX3" fmla="*/ 3171687 w 3171687"/>
              <a:gd name="connsiteY3" fmla="*/ 0 h 2069635"/>
              <a:gd name="connsiteX4" fmla="*/ 3171687 w 3171687"/>
              <a:gd name="connsiteY4" fmla="*/ 2069635 h 2069635"/>
              <a:gd name="connsiteX5" fmla="*/ 0 w 3171687"/>
              <a:gd name="connsiteY5" fmla="*/ 2069635 h 2069635"/>
              <a:gd name="connsiteX6" fmla="*/ 0 w 3171687"/>
              <a:gd name="connsiteY6" fmla="*/ 1810069 h 2069635"/>
              <a:gd name="connsiteX0" fmla="*/ 0 w 3171687"/>
              <a:gd name="connsiteY0" fmla="*/ 259565 h 2069635"/>
              <a:gd name="connsiteX1" fmla="*/ 0 w 3171687"/>
              <a:gd name="connsiteY1" fmla="*/ 0 h 2069635"/>
              <a:gd name="connsiteX2" fmla="*/ 3171687 w 3171687"/>
              <a:gd name="connsiteY2" fmla="*/ 0 h 2069635"/>
              <a:gd name="connsiteX3" fmla="*/ 3171687 w 3171687"/>
              <a:gd name="connsiteY3" fmla="*/ 2069635 h 2069635"/>
              <a:gd name="connsiteX4" fmla="*/ 0 w 3171687"/>
              <a:gd name="connsiteY4" fmla="*/ 2069635 h 2069635"/>
              <a:gd name="connsiteX5" fmla="*/ 0 w 3171687"/>
              <a:gd name="connsiteY5" fmla="*/ 1810069 h 20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914106"/>
            <a:endParaRPr lang="zh-CN" altLang="en-US" sz="1900" dirty="0">
              <a:solidFill>
                <a:srgbClr val="FFFFFF"/>
              </a:solidFill>
            </a:endParaRPr>
          </a:p>
        </p:txBody>
      </p:sp>
      <p:sp>
        <p:nvSpPr>
          <p:cNvPr id="4" name="任意多边形 3"/>
          <p:cNvSpPr/>
          <p:nvPr/>
        </p:nvSpPr>
        <p:spPr>
          <a:xfrm flipH="1">
            <a:off x="319455" y="225099"/>
            <a:ext cx="372426" cy="332885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6" fmla="*/ 1104717 w 2253807"/>
              <a:gd name="connsiteY6" fmla="*/ 79151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0" fmla="*/ 0 w 2253807"/>
              <a:gd name="connsiteY0" fmla="*/ 700070 h 1262130"/>
              <a:gd name="connsiteX1" fmla="*/ 0 w 2253807"/>
              <a:gd name="connsiteY1" fmla="*/ 0 h 1262130"/>
              <a:gd name="connsiteX2" fmla="*/ 2253807 w 2253807"/>
              <a:gd name="connsiteY2" fmla="*/ 0 h 1262130"/>
              <a:gd name="connsiteX3" fmla="*/ 2253807 w 2253807"/>
              <a:gd name="connsiteY3" fmla="*/ 1262130 h 1262130"/>
              <a:gd name="connsiteX4" fmla="*/ 1013277 w 2253807"/>
              <a:gd name="connsiteY4" fmla="*/ 1262130 h 126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914106"/>
            <a:endParaRPr lang="zh-CN" altLang="en-US" sz="1900" dirty="0">
              <a:solidFill>
                <a:srgbClr val="FFFFFF"/>
              </a:solidFill>
            </a:endParaRPr>
          </a:p>
        </p:txBody>
      </p:sp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805470" y="168685"/>
            <a:ext cx="3188635" cy="52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1" tIns="45706" rIns="91411" bIns="4570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914106">
              <a:spcBef>
                <a:spcPct val="0"/>
              </a:spcBef>
              <a:buNone/>
            </a:pPr>
            <a:r>
              <a:rPr lang="zh-CN" altLang="en-US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政采贷</a:t>
            </a:r>
            <a:r>
              <a:rPr lang="en-US" altLang="zh-CN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—</a:t>
            </a:r>
            <a:r>
              <a:rPr lang="zh-CN" altLang="en-US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希望您提供</a:t>
            </a:r>
            <a:endParaRPr lang="zh-CN" altLang="en-US" sz="24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864524" y="1537958"/>
            <a:ext cx="619717" cy="490473"/>
            <a:chOff x="6628411" y="1287557"/>
            <a:chExt cx="1035824" cy="819799"/>
          </a:xfrm>
        </p:grpSpPr>
        <p:sp>
          <p:nvSpPr>
            <p:cNvPr id="7" name="菱形 6"/>
            <p:cNvSpPr/>
            <p:nvPr/>
          </p:nvSpPr>
          <p:spPr>
            <a:xfrm>
              <a:off x="6844436" y="1287557"/>
              <a:ext cx="819799" cy="819799"/>
            </a:xfrm>
            <a:prstGeom prst="diamond">
              <a:avLst/>
            </a:prstGeom>
            <a:solidFill>
              <a:srgbClr val="DB1934">
                <a:alpha val="7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菱形 7"/>
            <p:cNvSpPr/>
            <p:nvPr/>
          </p:nvSpPr>
          <p:spPr>
            <a:xfrm>
              <a:off x="6628411" y="1501107"/>
              <a:ext cx="392699" cy="392699"/>
            </a:xfrm>
            <a:prstGeom prst="diamond">
              <a:avLst/>
            </a:prstGeom>
            <a:solidFill>
              <a:srgbClr val="DB1934">
                <a:alpha val="7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851920" y="2886617"/>
            <a:ext cx="619717" cy="490473"/>
            <a:chOff x="6628411" y="1287557"/>
            <a:chExt cx="1035824" cy="819799"/>
          </a:xfrm>
        </p:grpSpPr>
        <p:sp>
          <p:nvSpPr>
            <p:cNvPr id="10" name="菱形 9"/>
            <p:cNvSpPr/>
            <p:nvPr/>
          </p:nvSpPr>
          <p:spPr>
            <a:xfrm>
              <a:off x="6844436" y="1287557"/>
              <a:ext cx="819799" cy="819799"/>
            </a:xfrm>
            <a:prstGeom prst="diamond">
              <a:avLst/>
            </a:prstGeom>
            <a:solidFill>
              <a:srgbClr val="DB1934">
                <a:alpha val="7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菱形 10"/>
            <p:cNvSpPr/>
            <p:nvPr/>
          </p:nvSpPr>
          <p:spPr>
            <a:xfrm>
              <a:off x="6628411" y="1501107"/>
              <a:ext cx="392699" cy="392699"/>
            </a:xfrm>
            <a:prstGeom prst="diamond">
              <a:avLst/>
            </a:prstGeom>
            <a:solidFill>
              <a:srgbClr val="DB1934">
                <a:alpha val="7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686331" y="987574"/>
            <a:ext cx="2733541" cy="3618402"/>
            <a:chOff x="542315" y="761543"/>
            <a:chExt cx="2517517" cy="3700417"/>
          </a:xfrm>
        </p:grpSpPr>
        <p:sp>
          <p:nvSpPr>
            <p:cNvPr id="12" name="淘宝店chenying0907出品 6"/>
            <p:cNvSpPr>
              <a:spLocks/>
            </p:cNvSpPr>
            <p:nvPr/>
          </p:nvSpPr>
          <p:spPr bwMode="auto">
            <a:xfrm flipH="1">
              <a:off x="1455689" y="4160303"/>
              <a:ext cx="670226" cy="144227"/>
            </a:xfrm>
            <a:custGeom>
              <a:avLst/>
              <a:gdLst>
                <a:gd name="T0" fmla="*/ 20 w 23"/>
                <a:gd name="T1" fmla="*/ 0 h 5"/>
                <a:gd name="T2" fmla="*/ 3 w 23"/>
                <a:gd name="T3" fmla="*/ 0 h 5"/>
                <a:gd name="T4" fmla="*/ 0 w 23"/>
                <a:gd name="T5" fmla="*/ 2 h 5"/>
                <a:gd name="T6" fmla="*/ 3 w 23"/>
                <a:gd name="T7" fmla="*/ 5 h 5"/>
                <a:gd name="T8" fmla="*/ 20 w 23"/>
                <a:gd name="T9" fmla="*/ 5 h 5"/>
                <a:gd name="T10" fmla="*/ 23 w 23"/>
                <a:gd name="T11" fmla="*/ 2 h 5"/>
                <a:gd name="T12" fmla="*/ 20 w 23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5">
                  <a:moveTo>
                    <a:pt x="2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2" y="5"/>
                    <a:pt x="23" y="4"/>
                    <a:pt x="23" y="2"/>
                  </a:cubicBezTo>
                  <a:cubicBezTo>
                    <a:pt x="23" y="1"/>
                    <a:pt x="22" y="0"/>
                    <a:pt x="20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 sz="1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" name="淘宝店chenying0907出品 24"/>
            <p:cNvSpPr/>
            <p:nvPr/>
          </p:nvSpPr>
          <p:spPr>
            <a:xfrm flipH="1">
              <a:off x="1280020" y="3862421"/>
              <a:ext cx="1021563" cy="297882"/>
            </a:xfrm>
            <a:custGeom>
              <a:avLst/>
              <a:gdLst>
                <a:gd name="connsiteX0" fmla="*/ 0 w 2645228"/>
                <a:gd name="connsiteY0" fmla="*/ 0 h 496975"/>
                <a:gd name="connsiteX1" fmla="*/ 2645228 w 2645228"/>
                <a:gd name="connsiteY1" fmla="*/ 0 h 496975"/>
                <a:gd name="connsiteX2" fmla="*/ 2645228 w 2645228"/>
                <a:gd name="connsiteY2" fmla="*/ 56095 h 496975"/>
                <a:gd name="connsiteX3" fmla="*/ 2204348 w 2645228"/>
                <a:gd name="connsiteY3" fmla="*/ 496975 h 496975"/>
                <a:gd name="connsiteX4" fmla="*/ 440880 w 2645228"/>
                <a:gd name="connsiteY4" fmla="*/ 496975 h 496975"/>
                <a:gd name="connsiteX5" fmla="*/ 0 w 2645228"/>
                <a:gd name="connsiteY5" fmla="*/ 56095 h 496975"/>
                <a:gd name="connsiteX6" fmla="*/ 0 w 2645228"/>
                <a:gd name="connsiteY6" fmla="*/ 0 h 49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5228" h="496975">
                  <a:moveTo>
                    <a:pt x="0" y="0"/>
                  </a:moveTo>
                  <a:lnTo>
                    <a:pt x="2645228" y="0"/>
                  </a:lnTo>
                  <a:lnTo>
                    <a:pt x="2645228" y="56095"/>
                  </a:lnTo>
                  <a:cubicBezTo>
                    <a:pt x="2645228" y="299586"/>
                    <a:pt x="2447839" y="496975"/>
                    <a:pt x="2204348" y="496975"/>
                  </a:cubicBezTo>
                  <a:lnTo>
                    <a:pt x="440880" y="496975"/>
                  </a:lnTo>
                  <a:cubicBezTo>
                    <a:pt x="197389" y="496975"/>
                    <a:pt x="0" y="299586"/>
                    <a:pt x="0" y="5609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" name="淘宝店chenying0907出品 25"/>
            <p:cNvSpPr/>
            <p:nvPr/>
          </p:nvSpPr>
          <p:spPr>
            <a:xfrm flipH="1">
              <a:off x="1562949" y="4364653"/>
              <a:ext cx="455706" cy="97307"/>
            </a:xfrm>
            <a:custGeom>
              <a:avLst/>
              <a:gdLst>
                <a:gd name="connsiteX0" fmla="*/ 0 w 694404"/>
                <a:gd name="connsiteY0" fmla="*/ 0 h 288475"/>
                <a:gd name="connsiteX1" fmla="*/ 694404 w 694404"/>
                <a:gd name="connsiteY1" fmla="*/ 0 h 288475"/>
                <a:gd name="connsiteX2" fmla="*/ 693800 w 694404"/>
                <a:gd name="connsiteY2" fmla="*/ 5989 h 288475"/>
                <a:gd name="connsiteX3" fmla="*/ 347202 w 694404"/>
                <a:gd name="connsiteY3" fmla="*/ 288475 h 288475"/>
                <a:gd name="connsiteX4" fmla="*/ 604 w 694404"/>
                <a:gd name="connsiteY4" fmla="*/ 5989 h 288475"/>
                <a:gd name="connsiteX5" fmla="*/ 0 w 694404"/>
                <a:gd name="connsiteY5" fmla="*/ 0 h 28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4404" h="288475">
                  <a:moveTo>
                    <a:pt x="0" y="0"/>
                  </a:moveTo>
                  <a:lnTo>
                    <a:pt x="694404" y="0"/>
                  </a:lnTo>
                  <a:lnTo>
                    <a:pt x="693800" y="5989"/>
                  </a:lnTo>
                  <a:cubicBezTo>
                    <a:pt x="660811" y="167204"/>
                    <a:pt x="518169" y="288475"/>
                    <a:pt x="347202" y="288475"/>
                  </a:cubicBezTo>
                  <a:cubicBezTo>
                    <a:pt x="176235" y="288475"/>
                    <a:pt x="33593" y="167204"/>
                    <a:pt x="604" y="59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淘宝店chenying0907出品 5"/>
            <p:cNvSpPr>
              <a:spLocks/>
            </p:cNvSpPr>
            <p:nvPr/>
          </p:nvSpPr>
          <p:spPr bwMode="auto">
            <a:xfrm>
              <a:off x="1708823" y="3286859"/>
              <a:ext cx="133315" cy="394097"/>
            </a:xfrm>
            <a:custGeom>
              <a:avLst/>
              <a:gdLst>
                <a:gd name="T0" fmla="*/ 77 w 112"/>
                <a:gd name="T1" fmla="*/ 270 h 331"/>
                <a:gd name="T2" fmla="*/ 44 w 112"/>
                <a:gd name="T3" fmla="*/ 331 h 331"/>
                <a:gd name="T4" fmla="*/ 15 w 112"/>
                <a:gd name="T5" fmla="*/ 328 h 331"/>
                <a:gd name="T6" fmla="*/ 0 w 112"/>
                <a:gd name="T7" fmla="*/ 261 h 331"/>
                <a:gd name="T8" fmla="*/ 35 w 112"/>
                <a:gd name="T9" fmla="*/ 0 h 331"/>
                <a:gd name="T10" fmla="*/ 112 w 112"/>
                <a:gd name="T11" fmla="*/ 11 h 331"/>
                <a:gd name="T12" fmla="*/ 77 w 112"/>
                <a:gd name="T13" fmla="*/ 27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331">
                  <a:moveTo>
                    <a:pt x="77" y="270"/>
                  </a:moveTo>
                  <a:lnTo>
                    <a:pt x="44" y="331"/>
                  </a:lnTo>
                  <a:lnTo>
                    <a:pt x="15" y="328"/>
                  </a:lnTo>
                  <a:lnTo>
                    <a:pt x="0" y="261"/>
                  </a:lnTo>
                  <a:lnTo>
                    <a:pt x="35" y="0"/>
                  </a:lnTo>
                  <a:lnTo>
                    <a:pt x="112" y="11"/>
                  </a:lnTo>
                  <a:lnTo>
                    <a:pt x="77" y="27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" name="淘宝店chenying0907出品 6"/>
            <p:cNvSpPr>
              <a:spLocks/>
            </p:cNvSpPr>
            <p:nvPr/>
          </p:nvSpPr>
          <p:spPr bwMode="auto">
            <a:xfrm>
              <a:off x="1746913" y="3216612"/>
              <a:ext cx="104748" cy="121444"/>
            </a:xfrm>
            <a:custGeom>
              <a:avLst/>
              <a:gdLst>
                <a:gd name="T0" fmla="*/ 58 w 64"/>
                <a:gd name="T1" fmla="*/ 48 h 74"/>
                <a:gd name="T2" fmla="*/ 27 w 64"/>
                <a:gd name="T3" fmla="*/ 72 h 74"/>
                <a:gd name="T4" fmla="*/ 26 w 64"/>
                <a:gd name="T5" fmla="*/ 72 h 74"/>
                <a:gd name="T6" fmla="*/ 2 w 64"/>
                <a:gd name="T7" fmla="*/ 41 h 74"/>
                <a:gd name="T8" fmla="*/ 6 w 64"/>
                <a:gd name="T9" fmla="*/ 15 h 74"/>
                <a:gd name="T10" fmla="*/ 35 w 64"/>
                <a:gd name="T11" fmla="*/ 7 h 74"/>
                <a:gd name="T12" fmla="*/ 36 w 64"/>
                <a:gd name="T13" fmla="*/ 7 h 74"/>
                <a:gd name="T14" fmla="*/ 62 w 64"/>
                <a:gd name="T15" fmla="*/ 22 h 74"/>
                <a:gd name="T16" fmla="*/ 58 w 64"/>
                <a:gd name="T17" fmla="*/ 4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74">
                  <a:moveTo>
                    <a:pt x="58" y="48"/>
                  </a:moveTo>
                  <a:cubicBezTo>
                    <a:pt x="56" y="63"/>
                    <a:pt x="42" y="74"/>
                    <a:pt x="27" y="7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11" y="70"/>
                    <a:pt x="0" y="56"/>
                    <a:pt x="2" y="41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8" y="0"/>
                    <a:pt x="20" y="5"/>
                    <a:pt x="35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51" y="9"/>
                    <a:pt x="64" y="7"/>
                    <a:pt x="62" y="22"/>
                  </a:cubicBezTo>
                  <a:lnTo>
                    <a:pt x="58" y="48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淘宝店chenying0907出品 7"/>
            <p:cNvSpPr>
              <a:spLocks/>
            </p:cNvSpPr>
            <p:nvPr/>
          </p:nvSpPr>
          <p:spPr bwMode="auto">
            <a:xfrm>
              <a:off x="1735010" y="3260665"/>
              <a:ext cx="114270" cy="110729"/>
            </a:xfrm>
            <a:custGeom>
              <a:avLst/>
              <a:gdLst>
                <a:gd name="T0" fmla="*/ 85 w 96"/>
                <a:gd name="T1" fmla="*/ 93 h 93"/>
                <a:gd name="T2" fmla="*/ 0 w 96"/>
                <a:gd name="T3" fmla="*/ 81 h 93"/>
                <a:gd name="T4" fmla="*/ 11 w 96"/>
                <a:gd name="T5" fmla="*/ 0 h 93"/>
                <a:gd name="T6" fmla="*/ 96 w 96"/>
                <a:gd name="T7" fmla="*/ 12 h 93"/>
                <a:gd name="T8" fmla="*/ 85 w 96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3">
                  <a:moveTo>
                    <a:pt x="85" y="93"/>
                  </a:moveTo>
                  <a:lnTo>
                    <a:pt x="0" y="81"/>
                  </a:lnTo>
                  <a:lnTo>
                    <a:pt x="11" y="0"/>
                  </a:lnTo>
                  <a:lnTo>
                    <a:pt x="96" y="12"/>
                  </a:lnTo>
                  <a:lnTo>
                    <a:pt x="85" y="93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淘宝店chenying0907出品 8"/>
            <p:cNvSpPr>
              <a:spLocks/>
            </p:cNvSpPr>
            <p:nvPr/>
          </p:nvSpPr>
          <p:spPr bwMode="auto">
            <a:xfrm>
              <a:off x="1726678" y="3666668"/>
              <a:ext cx="34520" cy="57150"/>
            </a:xfrm>
            <a:custGeom>
              <a:avLst/>
              <a:gdLst>
                <a:gd name="T0" fmla="*/ 0 w 21"/>
                <a:gd name="T1" fmla="*/ 5 h 35"/>
                <a:gd name="T2" fmla="*/ 5 w 21"/>
                <a:gd name="T3" fmla="*/ 26 h 35"/>
                <a:gd name="T4" fmla="*/ 21 w 21"/>
                <a:gd name="T5" fmla="*/ 9 h 35"/>
                <a:gd name="T6" fmla="*/ 0 w 21"/>
                <a:gd name="T7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5">
                  <a:moveTo>
                    <a:pt x="0" y="5"/>
                  </a:moveTo>
                  <a:cubicBezTo>
                    <a:pt x="0" y="5"/>
                    <a:pt x="3" y="22"/>
                    <a:pt x="5" y="26"/>
                  </a:cubicBezTo>
                  <a:cubicBezTo>
                    <a:pt x="6" y="31"/>
                    <a:pt x="9" y="35"/>
                    <a:pt x="21" y="9"/>
                  </a:cubicBezTo>
                  <a:cubicBezTo>
                    <a:pt x="21" y="9"/>
                    <a:pt x="13" y="0"/>
                    <a:pt x="0" y="5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" name="淘宝店chenying0907出品 9"/>
            <p:cNvSpPr>
              <a:spLocks/>
            </p:cNvSpPr>
            <p:nvPr/>
          </p:nvSpPr>
          <p:spPr bwMode="auto">
            <a:xfrm>
              <a:off x="1846900" y="3285668"/>
              <a:ext cx="132125" cy="394097"/>
            </a:xfrm>
            <a:custGeom>
              <a:avLst/>
              <a:gdLst>
                <a:gd name="T0" fmla="*/ 75 w 111"/>
                <a:gd name="T1" fmla="*/ 269 h 331"/>
                <a:gd name="T2" fmla="*/ 44 w 111"/>
                <a:gd name="T3" fmla="*/ 331 h 331"/>
                <a:gd name="T4" fmla="*/ 15 w 111"/>
                <a:gd name="T5" fmla="*/ 326 h 331"/>
                <a:gd name="T6" fmla="*/ 0 w 111"/>
                <a:gd name="T7" fmla="*/ 259 h 331"/>
                <a:gd name="T8" fmla="*/ 34 w 111"/>
                <a:gd name="T9" fmla="*/ 0 h 331"/>
                <a:gd name="T10" fmla="*/ 111 w 111"/>
                <a:gd name="T11" fmla="*/ 9 h 331"/>
                <a:gd name="T12" fmla="*/ 75 w 111"/>
                <a:gd name="T13" fmla="*/ 26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331">
                  <a:moveTo>
                    <a:pt x="75" y="269"/>
                  </a:moveTo>
                  <a:lnTo>
                    <a:pt x="44" y="331"/>
                  </a:lnTo>
                  <a:lnTo>
                    <a:pt x="15" y="326"/>
                  </a:lnTo>
                  <a:lnTo>
                    <a:pt x="0" y="259"/>
                  </a:lnTo>
                  <a:lnTo>
                    <a:pt x="34" y="0"/>
                  </a:lnTo>
                  <a:lnTo>
                    <a:pt x="111" y="9"/>
                  </a:lnTo>
                  <a:lnTo>
                    <a:pt x="75" y="269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" name="淘宝店chenying0907出品 10"/>
            <p:cNvSpPr>
              <a:spLocks/>
            </p:cNvSpPr>
            <p:nvPr/>
          </p:nvSpPr>
          <p:spPr bwMode="auto">
            <a:xfrm>
              <a:off x="1883800" y="3213040"/>
              <a:ext cx="104748" cy="121444"/>
            </a:xfrm>
            <a:custGeom>
              <a:avLst/>
              <a:gdLst>
                <a:gd name="T0" fmla="*/ 58 w 64"/>
                <a:gd name="T1" fmla="*/ 48 h 74"/>
                <a:gd name="T2" fmla="*/ 27 w 64"/>
                <a:gd name="T3" fmla="*/ 72 h 74"/>
                <a:gd name="T4" fmla="*/ 26 w 64"/>
                <a:gd name="T5" fmla="*/ 72 h 74"/>
                <a:gd name="T6" fmla="*/ 2 w 64"/>
                <a:gd name="T7" fmla="*/ 41 h 74"/>
                <a:gd name="T8" fmla="*/ 6 w 64"/>
                <a:gd name="T9" fmla="*/ 15 h 74"/>
                <a:gd name="T10" fmla="*/ 35 w 64"/>
                <a:gd name="T11" fmla="*/ 7 h 74"/>
                <a:gd name="T12" fmla="*/ 36 w 64"/>
                <a:gd name="T13" fmla="*/ 7 h 74"/>
                <a:gd name="T14" fmla="*/ 61 w 64"/>
                <a:gd name="T15" fmla="*/ 23 h 74"/>
                <a:gd name="T16" fmla="*/ 58 w 64"/>
                <a:gd name="T17" fmla="*/ 4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74">
                  <a:moveTo>
                    <a:pt x="58" y="48"/>
                  </a:moveTo>
                  <a:cubicBezTo>
                    <a:pt x="56" y="64"/>
                    <a:pt x="42" y="74"/>
                    <a:pt x="27" y="7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11" y="70"/>
                    <a:pt x="0" y="56"/>
                    <a:pt x="2" y="41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8" y="0"/>
                    <a:pt x="20" y="5"/>
                    <a:pt x="35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51" y="9"/>
                    <a:pt x="64" y="7"/>
                    <a:pt x="61" y="23"/>
                  </a:cubicBezTo>
                  <a:lnTo>
                    <a:pt x="58" y="48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淘宝店chenying0907出品 11"/>
            <p:cNvSpPr>
              <a:spLocks/>
            </p:cNvSpPr>
            <p:nvPr/>
          </p:nvSpPr>
          <p:spPr bwMode="auto">
            <a:xfrm>
              <a:off x="1873087" y="3259474"/>
              <a:ext cx="114270" cy="109538"/>
            </a:xfrm>
            <a:custGeom>
              <a:avLst/>
              <a:gdLst>
                <a:gd name="T0" fmla="*/ 85 w 96"/>
                <a:gd name="T1" fmla="*/ 92 h 92"/>
                <a:gd name="T2" fmla="*/ 0 w 96"/>
                <a:gd name="T3" fmla="*/ 81 h 92"/>
                <a:gd name="T4" fmla="*/ 11 w 96"/>
                <a:gd name="T5" fmla="*/ 0 h 92"/>
                <a:gd name="T6" fmla="*/ 96 w 96"/>
                <a:gd name="T7" fmla="*/ 11 h 92"/>
                <a:gd name="T8" fmla="*/ 85 w 96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2">
                  <a:moveTo>
                    <a:pt x="85" y="92"/>
                  </a:moveTo>
                  <a:lnTo>
                    <a:pt x="0" y="81"/>
                  </a:lnTo>
                  <a:lnTo>
                    <a:pt x="11" y="0"/>
                  </a:lnTo>
                  <a:lnTo>
                    <a:pt x="96" y="11"/>
                  </a:lnTo>
                  <a:lnTo>
                    <a:pt x="85" y="92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" name="淘宝店chenying0907出品 12"/>
            <p:cNvSpPr>
              <a:spLocks/>
            </p:cNvSpPr>
            <p:nvPr/>
          </p:nvSpPr>
          <p:spPr bwMode="auto">
            <a:xfrm>
              <a:off x="1864755" y="3663096"/>
              <a:ext cx="34520" cy="57150"/>
            </a:xfrm>
            <a:custGeom>
              <a:avLst/>
              <a:gdLst>
                <a:gd name="T0" fmla="*/ 0 w 21"/>
                <a:gd name="T1" fmla="*/ 6 h 35"/>
                <a:gd name="T2" fmla="*/ 5 w 21"/>
                <a:gd name="T3" fmla="*/ 27 h 35"/>
                <a:gd name="T4" fmla="*/ 21 w 21"/>
                <a:gd name="T5" fmla="*/ 10 h 35"/>
                <a:gd name="T6" fmla="*/ 0 w 21"/>
                <a:gd name="T7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5">
                  <a:moveTo>
                    <a:pt x="0" y="6"/>
                  </a:moveTo>
                  <a:cubicBezTo>
                    <a:pt x="0" y="6"/>
                    <a:pt x="3" y="22"/>
                    <a:pt x="5" y="27"/>
                  </a:cubicBezTo>
                  <a:cubicBezTo>
                    <a:pt x="6" y="31"/>
                    <a:pt x="9" y="35"/>
                    <a:pt x="21" y="10"/>
                  </a:cubicBezTo>
                  <a:cubicBezTo>
                    <a:pt x="21" y="10"/>
                    <a:pt x="13" y="0"/>
                    <a:pt x="0" y="6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淘宝店chenying0907出品 13"/>
            <p:cNvSpPr>
              <a:spLocks/>
            </p:cNvSpPr>
            <p:nvPr/>
          </p:nvSpPr>
          <p:spPr bwMode="auto">
            <a:xfrm>
              <a:off x="1967122" y="3288049"/>
              <a:ext cx="30948" cy="200025"/>
            </a:xfrm>
            <a:custGeom>
              <a:avLst/>
              <a:gdLst>
                <a:gd name="T0" fmla="*/ 4 w 19"/>
                <a:gd name="T1" fmla="*/ 0 h 122"/>
                <a:gd name="T2" fmla="*/ 19 w 19"/>
                <a:gd name="T3" fmla="*/ 16 h 122"/>
                <a:gd name="T4" fmla="*/ 7 w 19"/>
                <a:gd name="T5" fmla="*/ 115 h 122"/>
                <a:gd name="T6" fmla="*/ 0 w 19"/>
                <a:gd name="T7" fmla="*/ 121 h 122"/>
                <a:gd name="T8" fmla="*/ 10 w 19"/>
                <a:gd name="T9" fmla="*/ 43 h 122"/>
                <a:gd name="T10" fmla="*/ 5 w 19"/>
                <a:gd name="T11" fmla="*/ 34 h 122"/>
                <a:gd name="T12" fmla="*/ 4 w 19"/>
                <a:gd name="T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22">
                  <a:moveTo>
                    <a:pt x="4" y="0"/>
                  </a:moveTo>
                  <a:cubicBezTo>
                    <a:pt x="4" y="0"/>
                    <a:pt x="18" y="10"/>
                    <a:pt x="19" y="16"/>
                  </a:cubicBezTo>
                  <a:cubicBezTo>
                    <a:pt x="19" y="21"/>
                    <a:pt x="7" y="115"/>
                    <a:pt x="7" y="115"/>
                  </a:cubicBezTo>
                  <a:cubicBezTo>
                    <a:pt x="7" y="115"/>
                    <a:pt x="8" y="122"/>
                    <a:pt x="0" y="121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24" name="Group 123"/>
            <p:cNvGrpSpPr/>
            <p:nvPr/>
          </p:nvGrpSpPr>
          <p:grpSpPr>
            <a:xfrm>
              <a:off x="1041057" y="3196075"/>
              <a:ext cx="613013" cy="465535"/>
              <a:chOff x="7170738" y="4168775"/>
              <a:chExt cx="817563" cy="620713"/>
            </a:xfrm>
            <a:solidFill>
              <a:srgbClr val="C00000"/>
            </a:solidFill>
          </p:grpSpPr>
          <p:sp>
            <p:nvSpPr>
              <p:cNvPr id="25" name="淘宝店chenying0907出品 14"/>
              <p:cNvSpPr>
                <a:spLocks/>
              </p:cNvSpPr>
              <p:nvPr/>
            </p:nvSpPr>
            <p:spPr bwMode="auto">
              <a:xfrm>
                <a:off x="7170738" y="4168775"/>
                <a:ext cx="785813" cy="354013"/>
              </a:xfrm>
              <a:custGeom>
                <a:avLst/>
                <a:gdLst>
                  <a:gd name="T0" fmla="*/ 246 w 495"/>
                  <a:gd name="T1" fmla="*/ 223 h 223"/>
                  <a:gd name="T2" fmla="*/ 0 w 495"/>
                  <a:gd name="T3" fmla="*/ 111 h 223"/>
                  <a:gd name="T4" fmla="*/ 252 w 495"/>
                  <a:gd name="T5" fmla="*/ 0 h 223"/>
                  <a:gd name="T6" fmla="*/ 495 w 495"/>
                  <a:gd name="T7" fmla="*/ 109 h 223"/>
                  <a:gd name="T8" fmla="*/ 246 w 495"/>
                  <a:gd name="T9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5" h="223">
                    <a:moveTo>
                      <a:pt x="246" y="223"/>
                    </a:moveTo>
                    <a:lnTo>
                      <a:pt x="0" y="111"/>
                    </a:lnTo>
                    <a:lnTo>
                      <a:pt x="252" y="0"/>
                    </a:lnTo>
                    <a:lnTo>
                      <a:pt x="495" y="109"/>
                    </a:lnTo>
                    <a:lnTo>
                      <a:pt x="246" y="2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6" name="淘宝店chenying0907出品 15"/>
              <p:cNvSpPr>
                <a:spLocks noChangeArrowheads="1"/>
              </p:cNvSpPr>
              <p:nvPr/>
            </p:nvSpPr>
            <p:spPr bwMode="auto">
              <a:xfrm>
                <a:off x="7924800" y="4335463"/>
                <a:ext cx="23813" cy="257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7" name="Oval 16"/>
              <p:cNvSpPr>
                <a:spLocks noChangeArrowheads="1"/>
              </p:cNvSpPr>
              <p:nvPr/>
            </p:nvSpPr>
            <p:spPr bwMode="auto">
              <a:xfrm>
                <a:off x="7897813" y="4564063"/>
                <a:ext cx="76200" cy="777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8" name="淘宝店chenying0907出品 17"/>
              <p:cNvSpPr>
                <a:spLocks/>
              </p:cNvSpPr>
              <p:nvPr/>
            </p:nvSpPr>
            <p:spPr bwMode="auto">
              <a:xfrm>
                <a:off x="7888288" y="4605338"/>
                <a:ext cx="55563" cy="171450"/>
              </a:xfrm>
              <a:custGeom>
                <a:avLst/>
                <a:gdLst>
                  <a:gd name="T0" fmla="*/ 14 w 26"/>
                  <a:gd name="T1" fmla="*/ 4 h 79"/>
                  <a:gd name="T2" fmla="*/ 6 w 26"/>
                  <a:gd name="T3" fmla="*/ 79 h 79"/>
                  <a:gd name="T4" fmla="*/ 26 w 26"/>
                  <a:gd name="T5" fmla="*/ 79 h 79"/>
                  <a:gd name="T6" fmla="*/ 26 w 26"/>
                  <a:gd name="T7" fmla="*/ 0 h 79"/>
                  <a:gd name="T8" fmla="*/ 14 w 26"/>
                  <a:gd name="T9" fmla="*/ 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9">
                    <a:moveTo>
                      <a:pt x="14" y="4"/>
                    </a:moveTo>
                    <a:cubicBezTo>
                      <a:pt x="14" y="4"/>
                      <a:pt x="0" y="34"/>
                      <a:pt x="6" y="79"/>
                    </a:cubicBezTo>
                    <a:cubicBezTo>
                      <a:pt x="26" y="79"/>
                      <a:pt x="26" y="79"/>
                      <a:pt x="26" y="79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14" y="7"/>
                      <a:pt x="1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9" name="淘宝店chenying0907出品 18"/>
              <p:cNvSpPr>
                <a:spLocks/>
              </p:cNvSpPr>
              <p:nvPr/>
            </p:nvSpPr>
            <p:spPr bwMode="auto">
              <a:xfrm>
                <a:off x="7932738" y="4605338"/>
                <a:ext cx="55563" cy="171450"/>
              </a:xfrm>
              <a:custGeom>
                <a:avLst/>
                <a:gdLst>
                  <a:gd name="T0" fmla="*/ 11 w 25"/>
                  <a:gd name="T1" fmla="*/ 4 h 79"/>
                  <a:gd name="T2" fmla="*/ 20 w 25"/>
                  <a:gd name="T3" fmla="*/ 79 h 79"/>
                  <a:gd name="T4" fmla="*/ 0 w 25"/>
                  <a:gd name="T5" fmla="*/ 79 h 79"/>
                  <a:gd name="T6" fmla="*/ 0 w 25"/>
                  <a:gd name="T7" fmla="*/ 0 h 79"/>
                  <a:gd name="T8" fmla="*/ 11 w 25"/>
                  <a:gd name="T9" fmla="*/ 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79">
                    <a:moveTo>
                      <a:pt x="11" y="4"/>
                    </a:moveTo>
                    <a:cubicBezTo>
                      <a:pt x="11" y="4"/>
                      <a:pt x="25" y="34"/>
                      <a:pt x="2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1" y="7"/>
                      <a:pt x="1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0" name="淘宝店chenying0907出品 19"/>
              <p:cNvSpPr>
                <a:spLocks/>
              </p:cNvSpPr>
              <p:nvPr/>
            </p:nvSpPr>
            <p:spPr bwMode="auto">
              <a:xfrm>
                <a:off x="7327900" y="4449763"/>
                <a:ext cx="455613" cy="339725"/>
              </a:xfrm>
              <a:custGeom>
                <a:avLst/>
                <a:gdLst>
                  <a:gd name="T0" fmla="*/ 209 w 209"/>
                  <a:gd name="T1" fmla="*/ 0 h 156"/>
                  <a:gd name="T2" fmla="*/ 104 w 209"/>
                  <a:gd name="T3" fmla="*/ 49 h 156"/>
                  <a:gd name="T4" fmla="*/ 0 w 209"/>
                  <a:gd name="T5" fmla="*/ 0 h 156"/>
                  <a:gd name="T6" fmla="*/ 0 w 209"/>
                  <a:gd name="T7" fmla="*/ 120 h 156"/>
                  <a:gd name="T8" fmla="*/ 102 w 209"/>
                  <a:gd name="T9" fmla="*/ 156 h 156"/>
                  <a:gd name="T10" fmla="*/ 102 w 209"/>
                  <a:gd name="T11" fmla="*/ 156 h 156"/>
                  <a:gd name="T12" fmla="*/ 104 w 209"/>
                  <a:gd name="T13" fmla="*/ 156 h 156"/>
                  <a:gd name="T14" fmla="*/ 107 w 209"/>
                  <a:gd name="T15" fmla="*/ 156 h 156"/>
                  <a:gd name="T16" fmla="*/ 107 w 209"/>
                  <a:gd name="T17" fmla="*/ 156 h 156"/>
                  <a:gd name="T18" fmla="*/ 209 w 209"/>
                  <a:gd name="T19" fmla="*/ 120 h 156"/>
                  <a:gd name="T20" fmla="*/ 209 w 209"/>
                  <a:gd name="T21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9" h="156">
                    <a:moveTo>
                      <a:pt x="209" y="0"/>
                    </a:moveTo>
                    <a:cubicBezTo>
                      <a:pt x="209" y="1"/>
                      <a:pt x="121" y="41"/>
                      <a:pt x="104" y="49"/>
                    </a:cubicBezTo>
                    <a:cubicBezTo>
                      <a:pt x="87" y="41"/>
                      <a:pt x="0" y="1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28" y="150"/>
                      <a:pt x="84" y="155"/>
                      <a:pt x="102" y="156"/>
                    </a:cubicBezTo>
                    <a:cubicBezTo>
                      <a:pt x="102" y="156"/>
                      <a:pt x="102" y="156"/>
                      <a:pt x="102" y="156"/>
                    </a:cubicBezTo>
                    <a:cubicBezTo>
                      <a:pt x="102" y="156"/>
                      <a:pt x="103" y="156"/>
                      <a:pt x="104" y="156"/>
                    </a:cubicBezTo>
                    <a:cubicBezTo>
                      <a:pt x="106" y="156"/>
                      <a:pt x="107" y="156"/>
                      <a:pt x="107" y="156"/>
                    </a:cubicBezTo>
                    <a:cubicBezTo>
                      <a:pt x="107" y="156"/>
                      <a:pt x="107" y="156"/>
                      <a:pt x="107" y="156"/>
                    </a:cubicBezTo>
                    <a:cubicBezTo>
                      <a:pt x="125" y="155"/>
                      <a:pt x="181" y="150"/>
                      <a:pt x="209" y="120"/>
                    </a:cubicBezTo>
                    <a:lnTo>
                      <a:pt x="20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31" name="淘宝店chenying0907出品 20"/>
            <p:cNvSpPr>
              <a:spLocks noEditPoints="1"/>
            </p:cNvSpPr>
            <p:nvPr/>
          </p:nvSpPr>
          <p:spPr bwMode="auto">
            <a:xfrm>
              <a:off x="542315" y="1606886"/>
              <a:ext cx="358285" cy="377429"/>
            </a:xfrm>
            <a:custGeom>
              <a:avLst/>
              <a:gdLst>
                <a:gd name="T0" fmla="*/ 168 w 219"/>
                <a:gd name="T1" fmla="*/ 224 h 231"/>
                <a:gd name="T2" fmla="*/ 197 w 219"/>
                <a:gd name="T3" fmla="*/ 212 h 231"/>
                <a:gd name="T4" fmla="*/ 168 w 219"/>
                <a:gd name="T5" fmla="*/ 132 h 231"/>
                <a:gd name="T6" fmla="*/ 168 w 219"/>
                <a:gd name="T7" fmla="*/ 150 h 231"/>
                <a:gd name="T8" fmla="*/ 192 w 219"/>
                <a:gd name="T9" fmla="*/ 190 h 231"/>
                <a:gd name="T10" fmla="*/ 168 w 219"/>
                <a:gd name="T11" fmla="*/ 209 h 231"/>
                <a:gd name="T12" fmla="*/ 168 w 219"/>
                <a:gd name="T13" fmla="*/ 224 h 231"/>
                <a:gd name="T14" fmla="*/ 168 w 219"/>
                <a:gd name="T15" fmla="*/ 203 h 231"/>
                <a:gd name="T16" fmla="*/ 168 w 219"/>
                <a:gd name="T17" fmla="*/ 157 h 231"/>
                <a:gd name="T18" fmla="*/ 181 w 219"/>
                <a:gd name="T19" fmla="*/ 187 h 231"/>
                <a:gd name="T20" fmla="*/ 168 w 219"/>
                <a:gd name="T21" fmla="*/ 203 h 231"/>
                <a:gd name="T22" fmla="*/ 146 w 219"/>
                <a:gd name="T23" fmla="*/ 112 h 231"/>
                <a:gd name="T24" fmla="*/ 141 w 219"/>
                <a:gd name="T25" fmla="*/ 98 h 231"/>
                <a:gd name="T26" fmla="*/ 141 w 219"/>
                <a:gd name="T27" fmla="*/ 44 h 231"/>
                <a:gd name="T28" fmla="*/ 146 w 219"/>
                <a:gd name="T29" fmla="*/ 37 h 231"/>
                <a:gd name="T30" fmla="*/ 148 w 219"/>
                <a:gd name="T31" fmla="*/ 37 h 231"/>
                <a:gd name="T32" fmla="*/ 148 w 219"/>
                <a:gd name="T33" fmla="*/ 14 h 231"/>
                <a:gd name="T34" fmla="*/ 146 w 219"/>
                <a:gd name="T35" fmla="*/ 14 h 231"/>
                <a:gd name="T36" fmla="*/ 146 w 219"/>
                <a:gd name="T37" fmla="*/ 13 h 231"/>
                <a:gd name="T38" fmla="*/ 114 w 219"/>
                <a:gd name="T39" fmla="*/ 0 h 231"/>
                <a:gd name="T40" fmla="*/ 81 w 219"/>
                <a:gd name="T41" fmla="*/ 13 h 231"/>
                <a:gd name="T42" fmla="*/ 81 w 219"/>
                <a:gd name="T43" fmla="*/ 14 h 231"/>
                <a:gd name="T44" fmla="*/ 80 w 219"/>
                <a:gd name="T45" fmla="*/ 14 h 231"/>
                <a:gd name="T46" fmla="*/ 80 w 219"/>
                <a:gd name="T47" fmla="*/ 37 h 231"/>
                <a:gd name="T48" fmla="*/ 81 w 219"/>
                <a:gd name="T49" fmla="*/ 37 h 231"/>
                <a:gd name="T50" fmla="*/ 90 w 219"/>
                <a:gd name="T51" fmla="*/ 45 h 231"/>
                <a:gd name="T52" fmla="*/ 90 w 219"/>
                <a:gd name="T53" fmla="*/ 98 h 231"/>
                <a:gd name="T54" fmla="*/ 83 w 219"/>
                <a:gd name="T55" fmla="*/ 112 h 231"/>
                <a:gd name="T56" fmla="*/ 31 w 219"/>
                <a:gd name="T57" fmla="*/ 212 h 231"/>
                <a:gd name="T58" fmla="*/ 114 w 219"/>
                <a:gd name="T59" fmla="*/ 230 h 231"/>
                <a:gd name="T60" fmla="*/ 168 w 219"/>
                <a:gd name="T61" fmla="*/ 224 h 231"/>
                <a:gd name="T62" fmla="*/ 168 w 219"/>
                <a:gd name="T63" fmla="*/ 209 h 231"/>
                <a:gd name="T64" fmla="*/ 144 w 219"/>
                <a:gd name="T65" fmla="*/ 212 h 231"/>
                <a:gd name="T66" fmla="*/ 144 w 219"/>
                <a:gd name="T67" fmla="*/ 212 h 231"/>
                <a:gd name="T68" fmla="*/ 168 w 219"/>
                <a:gd name="T69" fmla="*/ 203 h 231"/>
                <a:gd name="T70" fmla="*/ 168 w 219"/>
                <a:gd name="T71" fmla="*/ 157 h 231"/>
                <a:gd name="T72" fmla="*/ 149 w 219"/>
                <a:gd name="T73" fmla="*/ 134 h 231"/>
                <a:gd name="T74" fmla="*/ 168 w 219"/>
                <a:gd name="T75" fmla="*/ 150 h 231"/>
                <a:gd name="T76" fmla="*/ 168 w 219"/>
                <a:gd name="T77" fmla="*/ 132 h 231"/>
                <a:gd name="T78" fmla="*/ 146 w 219"/>
                <a:gd name="T79" fmla="*/ 11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9" h="231">
                  <a:moveTo>
                    <a:pt x="168" y="224"/>
                  </a:moveTo>
                  <a:cubicBezTo>
                    <a:pt x="179" y="221"/>
                    <a:pt x="189" y="217"/>
                    <a:pt x="197" y="212"/>
                  </a:cubicBezTo>
                  <a:cubicBezTo>
                    <a:pt x="219" y="196"/>
                    <a:pt x="191" y="157"/>
                    <a:pt x="168" y="132"/>
                  </a:cubicBezTo>
                  <a:cubicBezTo>
                    <a:pt x="168" y="150"/>
                    <a:pt x="168" y="150"/>
                    <a:pt x="168" y="150"/>
                  </a:cubicBezTo>
                  <a:cubicBezTo>
                    <a:pt x="180" y="162"/>
                    <a:pt x="193" y="177"/>
                    <a:pt x="192" y="190"/>
                  </a:cubicBezTo>
                  <a:cubicBezTo>
                    <a:pt x="192" y="201"/>
                    <a:pt x="180" y="207"/>
                    <a:pt x="168" y="209"/>
                  </a:cubicBezTo>
                  <a:cubicBezTo>
                    <a:pt x="168" y="224"/>
                    <a:pt x="168" y="224"/>
                    <a:pt x="168" y="224"/>
                  </a:cubicBezTo>
                  <a:close/>
                  <a:moveTo>
                    <a:pt x="168" y="203"/>
                  </a:moveTo>
                  <a:cubicBezTo>
                    <a:pt x="168" y="157"/>
                    <a:pt x="168" y="157"/>
                    <a:pt x="168" y="157"/>
                  </a:cubicBezTo>
                  <a:cubicBezTo>
                    <a:pt x="175" y="167"/>
                    <a:pt x="182" y="179"/>
                    <a:pt x="181" y="187"/>
                  </a:cubicBezTo>
                  <a:cubicBezTo>
                    <a:pt x="180" y="194"/>
                    <a:pt x="175" y="199"/>
                    <a:pt x="168" y="203"/>
                  </a:cubicBezTo>
                  <a:close/>
                  <a:moveTo>
                    <a:pt x="146" y="112"/>
                  </a:moveTo>
                  <a:cubicBezTo>
                    <a:pt x="146" y="112"/>
                    <a:pt x="141" y="109"/>
                    <a:pt x="141" y="98"/>
                  </a:cubicBezTo>
                  <a:cubicBezTo>
                    <a:pt x="141" y="90"/>
                    <a:pt x="141" y="56"/>
                    <a:pt x="141" y="44"/>
                  </a:cubicBezTo>
                  <a:cubicBezTo>
                    <a:pt x="144" y="43"/>
                    <a:pt x="146" y="40"/>
                    <a:pt x="146" y="37"/>
                  </a:cubicBezTo>
                  <a:cubicBezTo>
                    <a:pt x="148" y="37"/>
                    <a:pt x="148" y="37"/>
                    <a:pt x="148" y="37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14"/>
                    <a:pt x="146" y="13"/>
                    <a:pt x="146" y="13"/>
                  </a:cubicBezTo>
                  <a:cubicBezTo>
                    <a:pt x="146" y="6"/>
                    <a:pt x="132" y="0"/>
                    <a:pt x="114" y="0"/>
                  </a:cubicBezTo>
                  <a:cubicBezTo>
                    <a:pt x="95" y="0"/>
                    <a:pt x="81" y="6"/>
                    <a:pt x="81" y="13"/>
                  </a:cubicBezTo>
                  <a:cubicBezTo>
                    <a:pt x="81" y="13"/>
                    <a:pt x="81" y="14"/>
                    <a:pt x="81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1" y="40"/>
                    <a:pt x="84" y="43"/>
                    <a:pt x="90" y="45"/>
                  </a:cubicBezTo>
                  <a:cubicBezTo>
                    <a:pt x="90" y="56"/>
                    <a:pt x="90" y="90"/>
                    <a:pt x="90" y="98"/>
                  </a:cubicBezTo>
                  <a:cubicBezTo>
                    <a:pt x="90" y="109"/>
                    <a:pt x="83" y="112"/>
                    <a:pt x="83" y="112"/>
                  </a:cubicBezTo>
                  <a:cubicBezTo>
                    <a:pt x="71" y="119"/>
                    <a:pt x="0" y="190"/>
                    <a:pt x="31" y="212"/>
                  </a:cubicBezTo>
                  <a:cubicBezTo>
                    <a:pt x="58" y="231"/>
                    <a:pt x="105" y="230"/>
                    <a:pt x="114" y="230"/>
                  </a:cubicBezTo>
                  <a:cubicBezTo>
                    <a:pt x="121" y="230"/>
                    <a:pt x="145" y="230"/>
                    <a:pt x="168" y="224"/>
                  </a:cubicBezTo>
                  <a:cubicBezTo>
                    <a:pt x="168" y="209"/>
                    <a:pt x="168" y="209"/>
                    <a:pt x="168" y="209"/>
                  </a:cubicBezTo>
                  <a:cubicBezTo>
                    <a:pt x="156" y="212"/>
                    <a:pt x="144" y="212"/>
                    <a:pt x="144" y="212"/>
                  </a:cubicBezTo>
                  <a:cubicBezTo>
                    <a:pt x="144" y="212"/>
                    <a:pt x="144" y="212"/>
                    <a:pt x="144" y="212"/>
                  </a:cubicBezTo>
                  <a:cubicBezTo>
                    <a:pt x="144" y="212"/>
                    <a:pt x="158" y="210"/>
                    <a:pt x="168" y="203"/>
                  </a:cubicBezTo>
                  <a:cubicBezTo>
                    <a:pt x="168" y="157"/>
                    <a:pt x="168" y="157"/>
                    <a:pt x="168" y="157"/>
                  </a:cubicBezTo>
                  <a:cubicBezTo>
                    <a:pt x="159" y="144"/>
                    <a:pt x="149" y="134"/>
                    <a:pt x="149" y="134"/>
                  </a:cubicBezTo>
                  <a:cubicBezTo>
                    <a:pt x="149" y="134"/>
                    <a:pt x="158" y="141"/>
                    <a:pt x="168" y="150"/>
                  </a:cubicBezTo>
                  <a:cubicBezTo>
                    <a:pt x="168" y="132"/>
                    <a:pt x="168" y="132"/>
                    <a:pt x="168" y="132"/>
                  </a:cubicBezTo>
                  <a:cubicBezTo>
                    <a:pt x="159" y="122"/>
                    <a:pt x="150" y="114"/>
                    <a:pt x="146" y="112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" name="Oval 21"/>
            <p:cNvSpPr>
              <a:spLocks noChangeArrowheads="1"/>
            </p:cNvSpPr>
            <p:nvPr/>
          </p:nvSpPr>
          <p:spPr bwMode="auto">
            <a:xfrm>
              <a:off x="2828910" y="1518780"/>
              <a:ext cx="105938" cy="105966"/>
            </a:xfrm>
            <a:prstGeom prst="ellipse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" name="淘宝店chenying0907出品 22"/>
            <p:cNvSpPr>
              <a:spLocks/>
            </p:cNvSpPr>
            <p:nvPr/>
          </p:nvSpPr>
          <p:spPr bwMode="auto">
            <a:xfrm>
              <a:off x="2867000" y="1597361"/>
              <a:ext cx="166644" cy="347663"/>
            </a:xfrm>
            <a:custGeom>
              <a:avLst/>
              <a:gdLst>
                <a:gd name="T0" fmla="*/ 0 w 102"/>
                <a:gd name="T1" fmla="*/ 6 h 213"/>
                <a:gd name="T2" fmla="*/ 68 w 102"/>
                <a:gd name="T3" fmla="*/ 184 h 213"/>
                <a:gd name="T4" fmla="*/ 99 w 102"/>
                <a:gd name="T5" fmla="*/ 213 h 213"/>
                <a:gd name="T6" fmla="*/ 23 w 102"/>
                <a:gd name="T7" fmla="*/ 0 h 213"/>
                <a:gd name="T8" fmla="*/ 0 w 102"/>
                <a:gd name="T9" fmla="*/ 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213">
                  <a:moveTo>
                    <a:pt x="0" y="6"/>
                  </a:moveTo>
                  <a:cubicBezTo>
                    <a:pt x="0" y="7"/>
                    <a:pt x="68" y="184"/>
                    <a:pt x="68" y="184"/>
                  </a:cubicBezTo>
                  <a:cubicBezTo>
                    <a:pt x="68" y="184"/>
                    <a:pt x="96" y="213"/>
                    <a:pt x="99" y="213"/>
                  </a:cubicBezTo>
                  <a:cubicBezTo>
                    <a:pt x="102" y="213"/>
                    <a:pt x="23" y="0"/>
                    <a:pt x="23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4" name="淘宝店chenying0907出品 23"/>
            <p:cNvSpPr>
              <a:spLocks/>
            </p:cNvSpPr>
            <p:nvPr/>
          </p:nvSpPr>
          <p:spPr bwMode="auto">
            <a:xfrm>
              <a:off x="2720591" y="1597361"/>
              <a:ext cx="178547" cy="342900"/>
            </a:xfrm>
            <a:custGeom>
              <a:avLst/>
              <a:gdLst>
                <a:gd name="T0" fmla="*/ 149 w 150"/>
                <a:gd name="T1" fmla="*/ 14 h 288"/>
                <a:gd name="T2" fmla="*/ 40 w 150"/>
                <a:gd name="T3" fmla="*/ 248 h 288"/>
                <a:gd name="T4" fmla="*/ 0 w 150"/>
                <a:gd name="T5" fmla="*/ 288 h 288"/>
                <a:gd name="T6" fmla="*/ 11 w 150"/>
                <a:gd name="T7" fmla="*/ 233 h 288"/>
                <a:gd name="T8" fmla="*/ 117 w 150"/>
                <a:gd name="T9" fmla="*/ 0 h 288"/>
                <a:gd name="T10" fmla="*/ 150 w 150"/>
                <a:gd name="T11" fmla="*/ 11 h 288"/>
                <a:gd name="T12" fmla="*/ 149 w 150"/>
                <a:gd name="T13" fmla="*/ 1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288">
                  <a:moveTo>
                    <a:pt x="149" y="14"/>
                  </a:moveTo>
                  <a:lnTo>
                    <a:pt x="40" y="248"/>
                  </a:lnTo>
                  <a:lnTo>
                    <a:pt x="0" y="288"/>
                  </a:lnTo>
                  <a:lnTo>
                    <a:pt x="11" y="233"/>
                  </a:lnTo>
                  <a:lnTo>
                    <a:pt x="117" y="0"/>
                  </a:lnTo>
                  <a:lnTo>
                    <a:pt x="150" y="11"/>
                  </a:lnTo>
                  <a:lnTo>
                    <a:pt x="149" y="14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" name="淘宝店chenying0907出品 24"/>
            <p:cNvSpPr>
              <a:spLocks/>
            </p:cNvSpPr>
            <p:nvPr/>
          </p:nvSpPr>
          <p:spPr bwMode="auto">
            <a:xfrm>
              <a:off x="2876523" y="1480681"/>
              <a:ext cx="19045" cy="59531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0 w 12"/>
                <a:gd name="T5" fmla="*/ 30 h 36"/>
                <a:gd name="T6" fmla="*/ 0 w 12"/>
                <a:gd name="T7" fmla="*/ 6 h 36"/>
                <a:gd name="T8" fmla="*/ 6 w 12"/>
                <a:gd name="T9" fmla="*/ 0 h 36"/>
                <a:gd name="T10" fmla="*/ 12 w 12"/>
                <a:gd name="T11" fmla="*/ 6 h 36"/>
                <a:gd name="T12" fmla="*/ 12 w 12"/>
                <a:gd name="T13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10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淘宝店chenying0907出品 25"/>
            <p:cNvSpPr>
              <a:spLocks noEditPoints="1"/>
            </p:cNvSpPr>
            <p:nvPr/>
          </p:nvSpPr>
          <p:spPr bwMode="auto">
            <a:xfrm>
              <a:off x="2024257" y="1224696"/>
              <a:ext cx="169025" cy="457200"/>
            </a:xfrm>
            <a:custGeom>
              <a:avLst/>
              <a:gdLst>
                <a:gd name="T0" fmla="*/ 51 w 103"/>
                <a:gd name="T1" fmla="*/ 280 h 280"/>
                <a:gd name="T2" fmla="*/ 103 w 103"/>
                <a:gd name="T3" fmla="*/ 140 h 280"/>
                <a:gd name="T4" fmla="*/ 51 w 103"/>
                <a:gd name="T5" fmla="*/ 0 h 280"/>
                <a:gd name="T6" fmla="*/ 51 w 103"/>
                <a:gd name="T7" fmla="*/ 22 h 280"/>
                <a:gd name="T8" fmla="*/ 94 w 103"/>
                <a:gd name="T9" fmla="*/ 140 h 280"/>
                <a:gd name="T10" fmla="*/ 51 w 103"/>
                <a:gd name="T11" fmla="*/ 257 h 280"/>
                <a:gd name="T12" fmla="*/ 51 w 103"/>
                <a:gd name="T13" fmla="*/ 280 h 280"/>
                <a:gd name="T14" fmla="*/ 51 w 103"/>
                <a:gd name="T15" fmla="*/ 0 h 280"/>
                <a:gd name="T16" fmla="*/ 0 w 103"/>
                <a:gd name="T17" fmla="*/ 140 h 280"/>
                <a:gd name="T18" fmla="*/ 51 w 103"/>
                <a:gd name="T19" fmla="*/ 280 h 280"/>
                <a:gd name="T20" fmla="*/ 51 w 103"/>
                <a:gd name="T21" fmla="*/ 280 h 280"/>
                <a:gd name="T22" fmla="*/ 51 w 103"/>
                <a:gd name="T23" fmla="*/ 257 h 280"/>
                <a:gd name="T24" fmla="*/ 51 w 103"/>
                <a:gd name="T25" fmla="*/ 257 h 280"/>
                <a:gd name="T26" fmla="*/ 51 w 103"/>
                <a:gd name="T27" fmla="*/ 257 h 280"/>
                <a:gd name="T28" fmla="*/ 8 w 103"/>
                <a:gd name="T29" fmla="*/ 140 h 280"/>
                <a:gd name="T30" fmla="*/ 51 w 103"/>
                <a:gd name="T31" fmla="*/ 22 h 280"/>
                <a:gd name="T32" fmla="*/ 51 w 103"/>
                <a:gd name="T33" fmla="*/ 22 h 280"/>
                <a:gd name="T34" fmla="*/ 51 w 103"/>
                <a:gd name="T3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3" h="280">
                  <a:moveTo>
                    <a:pt x="51" y="280"/>
                  </a:moveTo>
                  <a:cubicBezTo>
                    <a:pt x="80" y="280"/>
                    <a:pt x="103" y="217"/>
                    <a:pt x="103" y="140"/>
                  </a:cubicBezTo>
                  <a:cubicBezTo>
                    <a:pt x="103" y="62"/>
                    <a:pt x="80" y="0"/>
                    <a:pt x="51" y="0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75" y="22"/>
                    <a:pt x="94" y="75"/>
                    <a:pt x="94" y="140"/>
                  </a:cubicBezTo>
                  <a:cubicBezTo>
                    <a:pt x="94" y="204"/>
                    <a:pt x="75" y="257"/>
                    <a:pt x="51" y="257"/>
                  </a:cubicBezTo>
                  <a:lnTo>
                    <a:pt x="51" y="280"/>
                  </a:lnTo>
                  <a:close/>
                  <a:moveTo>
                    <a:pt x="51" y="0"/>
                  </a:moveTo>
                  <a:cubicBezTo>
                    <a:pt x="23" y="0"/>
                    <a:pt x="0" y="62"/>
                    <a:pt x="0" y="140"/>
                  </a:cubicBezTo>
                  <a:cubicBezTo>
                    <a:pt x="0" y="217"/>
                    <a:pt x="23" y="280"/>
                    <a:pt x="51" y="280"/>
                  </a:cubicBezTo>
                  <a:cubicBezTo>
                    <a:pt x="51" y="280"/>
                    <a:pt x="51" y="280"/>
                    <a:pt x="51" y="280"/>
                  </a:cubicBezTo>
                  <a:cubicBezTo>
                    <a:pt x="51" y="257"/>
                    <a:pt x="51" y="257"/>
                    <a:pt x="51" y="257"/>
                  </a:cubicBezTo>
                  <a:cubicBezTo>
                    <a:pt x="51" y="257"/>
                    <a:pt x="51" y="257"/>
                    <a:pt x="51" y="257"/>
                  </a:cubicBezTo>
                  <a:cubicBezTo>
                    <a:pt x="51" y="257"/>
                    <a:pt x="51" y="257"/>
                    <a:pt x="51" y="257"/>
                  </a:cubicBezTo>
                  <a:cubicBezTo>
                    <a:pt x="27" y="257"/>
                    <a:pt x="8" y="204"/>
                    <a:pt x="8" y="140"/>
                  </a:cubicBezTo>
                  <a:cubicBezTo>
                    <a:pt x="8" y="75"/>
                    <a:pt x="27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0"/>
                    <a:pt x="51" y="0"/>
                    <a:pt x="51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7" name="淘宝店chenying0907出品 26"/>
            <p:cNvSpPr>
              <a:spLocks noEditPoints="1"/>
            </p:cNvSpPr>
            <p:nvPr/>
          </p:nvSpPr>
          <p:spPr bwMode="auto">
            <a:xfrm>
              <a:off x="1879038" y="1368761"/>
              <a:ext cx="458272" cy="167879"/>
            </a:xfrm>
            <a:custGeom>
              <a:avLst/>
              <a:gdLst>
                <a:gd name="T0" fmla="*/ 280 w 280"/>
                <a:gd name="T1" fmla="*/ 52 h 103"/>
                <a:gd name="T2" fmla="*/ 140 w 280"/>
                <a:gd name="T3" fmla="*/ 0 h 103"/>
                <a:gd name="T4" fmla="*/ 140 w 280"/>
                <a:gd name="T5" fmla="*/ 8 h 103"/>
                <a:gd name="T6" fmla="*/ 257 w 280"/>
                <a:gd name="T7" fmla="*/ 52 h 103"/>
                <a:gd name="T8" fmla="*/ 140 w 280"/>
                <a:gd name="T9" fmla="*/ 95 h 103"/>
                <a:gd name="T10" fmla="*/ 140 w 280"/>
                <a:gd name="T11" fmla="*/ 103 h 103"/>
                <a:gd name="T12" fmla="*/ 280 w 280"/>
                <a:gd name="T13" fmla="*/ 52 h 103"/>
                <a:gd name="T14" fmla="*/ 140 w 280"/>
                <a:gd name="T15" fmla="*/ 0 h 103"/>
                <a:gd name="T16" fmla="*/ 140 w 280"/>
                <a:gd name="T17" fmla="*/ 0 h 103"/>
                <a:gd name="T18" fmla="*/ 0 w 280"/>
                <a:gd name="T19" fmla="*/ 52 h 103"/>
                <a:gd name="T20" fmla="*/ 140 w 280"/>
                <a:gd name="T21" fmla="*/ 103 h 103"/>
                <a:gd name="T22" fmla="*/ 140 w 280"/>
                <a:gd name="T23" fmla="*/ 103 h 103"/>
                <a:gd name="T24" fmla="*/ 140 w 280"/>
                <a:gd name="T25" fmla="*/ 95 h 103"/>
                <a:gd name="T26" fmla="*/ 140 w 280"/>
                <a:gd name="T27" fmla="*/ 95 h 103"/>
                <a:gd name="T28" fmla="*/ 23 w 280"/>
                <a:gd name="T29" fmla="*/ 52 h 103"/>
                <a:gd name="T30" fmla="*/ 23 w 280"/>
                <a:gd name="T31" fmla="*/ 52 h 103"/>
                <a:gd name="T32" fmla="*/ 140 w 280"/>
                <a:gd name="T33" fmla="*/ 8 h 103"/>
                <a:gd name="T34" fmla="*/ 140 w 280"/>
                <a:gd name="T35" fmla="*/ 8 h 103"/>
                <a:gd name="T36" fmla="*/ 140 w 280"/>
                <a:gd name="T3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0" h="103">
                  <a:moveTo>
                    <a:pt x="280" y="52"/>
                  </a:moveTo>
                  <a:cubicBezTo>
                    <a:pt x="280" y="23"/>
                    <a:pt x="217" y="0"/>
                    <a:pt x="140" y="0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205" y="8"/>
                    <a:pt x="257" y="28"/>
                    <a:pt x="257" y="52"/>
                  </a:cubicBezTo>
                  <a:cubicBezTo>
                    <a:pt x="257" y="75"/>
                    <a:pt x="205" y="95"/>
                    <a:pt x="140" y="95"/>
                  </a:cubicBezTo>
                  <a:cubicBezTo>
                    <a:pt x="140" y="103"/>
                    <a:pt x="140" y="103"/>
                    <a:pt x="140" y="103"/>
                  </a:cubicBezTo>
                  <a:cubicBezTo>
                    <a:pt x="217" y="103"/>
                    <a:pt x="280" y="80"/>
                    <a:pt x="280" y="52"/>
                  </a:cubicBezTo>
                  <a:close/>
                  <a:moveTo>
                    <a:pt x="140" y="0"/>
                  </a:moveTo>
                  <a:cubicBezTo>
                    <a:pt x="140" y="0"/>
                    <a:pt x="140" y="0"/>
                    <a:pt x="140" y="0"/>
                  </a:cubicBezTo>
                  <a:cubicBezTo>
                    <a:pt x="63" y="0"/>
                    <a:pt x="0" y="23"/>
                    <a:pt x="0" y="52"/>
                  </a:cubicBezTo>
                  <a:cubicBezTo>
                    <a:pt x="0" y="80"/>
                    <a:pt x="63" y="103"/>
                    <a:pt x="140" y="103"/>
                  </a:cubicBezTo>
                  <a:cubicBezTo>
                    <a:pt x="140" y="103"/>
                    <a:pt x="140" y="103"/>
                    <a:pt x="140" y="103"/>
                  </a:cubicBezTo>
                  <a:cubicBezTo>
                    <a:pt x="140" y="95"/>
                    <a:pt x="140" y="95"/>
                    <a:pt x="140" y="95"/>
                  </a:cubicBezTo>
                  <a:cubicBezTo>
                    <a:pt x="140" y="95"/>
                    <a:pt x="140" y="95"/>
                    <a:pt x="140" y="95"/>
                  </a:cubicBezTo>
                  <a:cubicBezTo>
                    <a:pt x="75" y="95"/>
                    <a:pt x="23" y="75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28"/>
                    <a:pt x="75" y="8"/>
                    <a:pt x="140" y="8"/>
                  </a:cubicBezTo>
                  <a:cubicBezTo>
                    <a:pt x="140" y="8"/>
                    <a:pt x="140" y="8"/>
                    <a:pt x="140" y="8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8" name="淘宝店chenying0907出品 27"/>
            <p:cNvSpPr>
              <a:spLocks noEditPoints="1"/>
            </p:cNvSpPr>
            <p:nvPr/>
          </p:nvSpPr>
          <p:spPr bwMode="auto">
            <a:xfrm>
              <a:off x="1913558" y="1265178"/>
              <a:ext cx="389233" cy="373856"/>
            </a:xfrm>
            <a:custGeom>
              <a:avLst/>
              <a:gdLst>
                <a:gd name="T0" fmla="*/ 218 w 238"/>
                <a:gd name="T1" fmla="*/ 16 h 229"/>
                <a:gd name="T2" fmla="*/ 119 w 238"/>
                <a:gd name="T3" fmla="*/ 46 h 229"/>
                <a:gd name="T4" fmla="*/ 119 w 238"/>
                <a:gd name="T5" fmla="*/ 57 h 229"/>
                <a:gd name="T6" fmla="*/ 202 w 238"/>
                <a:gd name="T7" fmla="*/ 32 h 229"/>
                <a:gd name="T8" fmla="*/ 150 w 238"/>
                <a:gd name="T9" fmla="*/ 145 h 229"/>
                <a:gd name="T10" fmla="*/ 119 w 238"/>
                <a:gd name="T11" fmla="*/ 172 h 229"/>
                <a:gd name="T12" fmla="*/ 119 w 238"/>
                <a:gd name="T13" fmla="*/ 183 h 229"/>
                <a:gd name="T14" fmla="*/ 156 w 238"/>
                <a:gd name="T15" fmla="*/ 151 h 229"/>
                <a:gd name="T16" fmla="*/ 218 w 238"/>
                <a:gd name="T17" fmla="*/ 16 h 229"/>
                <a:gd name="T18" fmla="*/ 119 w 238"/>
                <a:gd name="T19" fmla="*/ 46 h 229"/>
                <a:gd name="T20" fmla="*/ 83 w 238"/>
                <a:gd name="T21" fmla="*/ 78 h 229"/>
                <a:gd name="T22" fmla="*/ 20 w 238"/>
                <a:gd name="T23" fmla="*/ 214 h 229"/>
                <a:gd name="T24" fmla="*/ 119 w 238"/>
                <a:gd name="T25" fmla="*/ 183 h 229"/>
                <a:gd name="T26" fmla="*/ 119 w 238"/>
                <a:gd name="T27" fmla="*/ 172 h 229"/>
                <a:gd name="T28" fmla="*/ 36 w 238"/>
                <a:gd name="T29" fmla="*/ 197 h 229"/>
                <a:gd name="T30" fmla="*/ 36 w 238"/>
                <a:gd name="T31" fmla="*/ 197 h 229"/>
                <a:gd name="T32" fmla="*/ 89 w 238"/>
                <a:gd name="T33" fmla="*/ 84 h 229"/>
                <a:gd name="T34" fmla="*/ 119 w 238"/>
                <a:gd name="T35" fmla="*/ 57 h 229"/>
                <a:gd name="T36" fmla="*/ 119 w 238"/>
                <a:gd name="T37" fmla="*/ 4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8" h="229">
                  <a:moveTo>
                    <a:pt x="218" y="16"/>
                  </a:moveTo>
                  <a:cubicBezTo>
                    <a:pt x="202" y="0"/>
                    <a:pt x="162" y="13"/>
                    <a:pt x="119" y="46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55" y="30"/>
                    <a:pt x="189" y="19"/>
                    <a:pt x="202" y="32"/>
                  </a:cubicBezTo>
                  <a:cubicBezTo>
                    <a:pt x="219" y="49"/>
                    <a:pt x="195" y="99"/>
                    <a:pt x="150" y="145"/>
                  </a:cubicBezTo>
                  <a:cubicBezTo>
                    <a:pt x="140" y="155"/>
                    <a:pt x="129" y="164"/>
                    <a:pt x="119" y="172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31" y="174"/>
                    <a:pt x="144" y="163"/>
                    <a:pt x="156" y="151"/>
                  </a:cubicBezTo>
                  <a:cubicBezTo>
                    <a:pt x="210" y="96"/>
                    <a:pt x="238" y="36"/>
                    <a:pt x="218" y="16"/>
                  </a:cubicBezTo>
                  <a:close/>
                  <a:moveTo>
                    <a:pt x="119" y="46"/>
                  </a:moveTo>
                  <a:cubicBezTo>
                    <a:pt x="107" y="55"/>
                    <a:pt x="95" y="66"/>
                    <a:pt x="83" y="78"/>
                  </a:cubicBezTo>
                  <a:cubicBezTo>
                    <a:pt x="28" y="133"/>
                    <a:pt x="0" y="193"/>
                    <a:pt x="20" y="214"/>
                  </a:cubicBezTo>
                  <a:cubicBezTo>
                    <a:pt x="36" y="229"/>
                    <a:pt x="76" y="216"/>
                    <a:pt x="119" y="183"/>
                  </a:cubicBezTo>
                  <a:cubicBezTo>
                    <a:pt x="119" y="172"/>
                    <a:pt x="119" y="172"/>
                    <a:pt x="119" y="172"/>
                  </a:cubicBezTo>
                  <a:cubicBezTo>
                    <a:pt x="83" y="199"/>
                    <a:pt x="49" y="211"/>
                    <a:pt x="36" y="197"/>
                  </a:cubicBezTo>
                  <a:cubicBezTo>
                    <a:pt x="36" y="197"/>
                    <a:pt x="36" y="197"/>
                    <a:pt x="36" y="197"/>
                  </a:cubicBezTo>
                  <a:cubicBezTo>
                    <a:pt x="19" y="181"/>
                    <a:pt x="43" y="130"/>
                    <a:pt x="89" y="84"/>
                  </a:cubicBezTo>
                  <a:cubicBezTo>
                    <a:pt x="99" y="74"/>
                    <a:pt x="109" y="65"/>
                    <a:pt x="119" y="57"/>
                  </a:cubicBezTo>
                  <a:lnTo>
                    <a:pt x="119" y="4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淘宝店chenying0907出品 28"/>
            <p:cNvSpPr>
              <a:spLocks noEditPoints="1"/>
            </p:cNvSpPr>
            <p:nvPr/>
          </p:nvSpPr>
          <p:spPr bwMode="auto">
            <a:xfrm>
              <a:off x="1913558" y="1265178"/>
              <a:ext cx="389233" cy="373856"/>
            </a:xfrm>
            <a:custGeom>
              <a:avLst/>
              <a:gdLst>
                <a:gd name="T0" fmla="*/ 218 w 238"/>
                <a:gd name="T1" fmla="*/ 214 h 229"/>
                <a:gd name="T2" fmla="*/ 156 w 238"/>
                <a:gd name="T3" fmla="*/ 78 h 229"/>
                <a:gd name="T4" fmla="*/ 119 w 238"/>
                <a:gd name="T5" fmla="*/ 46 h 229"/>
                <a:gd name="T6" fmla="*/ 119 w 238"/>
                <a:gd name="T7" fmla="*/ 57 h 229"/>
                <a:gd name="T8" fmla="*/ 150 w 238"/>
                <a:gd name="T9" fmla="*/ 84 h 229"/>
                <a:gd name="T10" fmla="*/ 202 w 238"/>
                <a:gd name="T11" fmla="*/ 197 h 229"/>
                <a:gd name="T12" fmla="*/ 119 w 238"/>
                <a:gd name="T13" fmla="*/ 172 h 229"/>
                <a:gd name="T14" fmla="*/ 119 w 238"/>
                <a:gd name="T15" fmla="*/ 183 h 229"/>
                <a:gd name="T16" fmla="*/ 218 w 238"/>
                <a:gd name="T17" fmla="*/ 214 h 229"/>
                <a:gd name="T18" fmla="*/ 119 w 238"/>
                <a:gd name="T19" fmla="*/ 46 h 229"/>
                <a:gd name="T20" fmla="*/ 20 w 238"/>
                <a:gd name="T21" fmla="*/ 16 h 229"/>
                <a:gd name="T22" fmla="*/ 83 w 238"/>
                <a:gd name="T23" fmla="*/ 151 h 229"/>
                <a:gd name="T24" fmla="*/ 119 w 238"/>
                <a:gd name="T25" fmla="*/ 183 h 229"/>
                <a:gd name="T26" fmla="*/ 119 w 238"/>
                <a:gd name="T27" fmla="*/ 172 h 229"/>
                <a:gd name="T28" fmla="*/ 89 w 238"/>
                <a:gd name="T29" fmla="*/ 145 h 229"/>
                <a:gd name="T30" fmla="*/ 36 w 238"/>
                <a:gd name="T31" fmla="*/ 32 h 229"/>
                <a:gd name="T32" fmla="*/ 36 w 238"/>
                <a:gd name="T33" fmla="*/ 32 h 229"/>
                <a:gd name="T34" fmla="*/ 119 w 238"/>
                <a:gd name="T35" fmla="*/ 57 h 229"/>
                <a:gd name="T36" fmla="*/ 119 w 238"/>
                <a:gd name="T37" fmla="*/ 4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8" h="229">
                  <a:moveTo>
                    <a:pt x="218" y="214"/>
                  </a:moveTo>
                  <a:cubicBezTo>
                    <a:pt x="238" y="193"/>
                    <a:pt x="210" y="133"/>
                    <a:pt x="156" y="78"/>
                  </a:cubicBezTo>
                  <a:cubicBezTo>
                    <a:pt x="144" y="66"/>
                    <a:pt x="131" y="55"/>
                    <a:pt x="119" y="46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29" y="65"/>
                    <a:pt x="140" y="74"/>
                    <a:pt x="150" y="84"/>
                  </a:cubicBezTo>
                  <a:cubicBezTo>
                    <a:pt x="195" y="130"/>
                    <a:pt x="219" y="181"/>
                    <a:pt x="202" y="197"/>
                  </a:cubicBezTo>
                  <a:cubicBezTo>
                    <a:pt x="189" y="211"/>
                    <a:pt x="155" y="199"/>
                    <a:pt x="119" y="172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62" y="216"/>
                    <a:pt x="202" y="229"/>
                    <a:pt x="218" y="214"/>
                  </a:cubicBezTo>
                  <a:close/>
                  <a:moveTo>
                    <a:pt x="119" y="46"/>
                  </a:moveTo>
                  <a:cubicBezTo>
                    <a:pt x="76" y="13"/>
                    <a:pt x="36" y="0"/>
                    <a:pt x="20" y="16"/>
                  </a:cubicBezTo>
                  <a:cubicBezTo>
                    <a:pt x="0" y="36"/>
                    <a:pt x="28" y="96"/>
                    <a:pt x="83" y="151"/>
                  </a:cubicBezTo>
                  <a:cubicBezTo>
                    <a:pt x="95" y="163"/>
                    <a:pt x="107" y="174"/>
                    <a:pt x="119" y="183"/>
                  </a:cubicBezTo>
                  <a:cubicBezTo>
                    <a:pt x="119" y="172"/>
                    <a:pt x="119" y="172"/>
                    <a:pt x="119" y="172"/>
                  </a:cubicBezTo>
                  <a:cubicBezTo>
                    <a:pt x="109" y="164"/>
                    <a:pt x="99" y="155"/>
                    <a:pt x="89" y="145"/>
                  </a:cubicBezTo>
                  <a:cubicBezTo>
                    <a:pt x="43" y="99"/>
                    <a:pt x="19" y="49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9" y="19"/>
                    <a:pt x="83" y="30"/>
                    <a:pt x="119" y="57"/>
                  </a:cubicBezTo>
                  <a:lnTo>
                    <a:pt x="119" y="4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0" name="Oval 29"/>
            <p:cNvSpPr>
              <a:spLocks noChangeArrowheads="1"/>
            </p:cNvSpPr>
            <p:nvPr/>
          </p:nvSpPr>
          <p:spPr bwMode="auto">
            <a:xfrm>
              <a:off x="2074251" y="1417578"/>
              <a:ext cx="70229" cy="70247"/>
            </a:xfrm>
            <a:prstGeom prst="ellipse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淘宝店chenying0907出品 30"/>
            <p:cNvSpPr>
              <a:spLocks noEditPoints="1"/>
            </p:cNvSpPr>
            <p:nvPr/>
          </p:nvSpPr>
          <p:spPr bwMode="auto">
            <a:xfrm>
              <a:off x="2613463" y="1094918"/>
              <a:ext cx="192831" cy="365522"/>
            </a:xfrm>
            <a:custGeom>
              <a:avLst/>
              <a:gdLst>
                <a:gd name="T0" fmla="*/ 67 w 162"/>
                <a:gd name="T1" fmla="*/ 307 h 307"/>
                <a:gd name="T2" fmla="*/ 162 w 162"/>
                <a:gd name="T3" fmla="*/ 307 h 307"/>
                <a:gd name="T4" fmla="*/ 67 w 162"/>
                <a:gd name="T5" fmla="*/ 127 h 307"/>
                <a:gd name="T6" fmla="*/ 67 w 162"/>
                <a:gd name="T7" fmla="*/ 193 h 307"/>
                <a:gd name="T8" fmla="*/ 110 w 162"/>
                <a:gd name="T9" fmla="*/ 267 h 307"/>
                <a:gd name="T10" fmla="*/ 67 w 162"/>
                <a:gd name="T11" fmla="*/ 267 h 307"/>
                <a:gd name="T12" fmla="*/ 67 w 162"/>
                <a:gd name="T13" fmla="*/ 307 h 307"/>
                <a:gd name="T14" fmla="*/ 0 w 162"/>
                <a:gd name="T15" fmla="*/ 0 h 307"/>
                <a:gd name="T16" fmla="*/ 0 w 162"/>
                <a:gd name="T17" fmla="*/ 307 h 307"/>
                <a:gd name="T18" fmla="*/ 67 w 162"/>
                <a:gd name="T19" fmla="*/ 307 h 307"/>
                <a:gd name="T20" fmla="*/ 67 w 162"/>
                <a:gd name="T21" fmla="*/ 267 h 307"/>
                <a:gd name="T22" fmla="*/ 24 w 162"/>
                <a:gd name="T23" fmla="*/ 267 h 307"/>
                <a:gd name="T24" fmla="*/ 24 w 162"/>
                <a:gd name="T25" fmla="*/ 120 h 307"/>
                <a:gd name="T26" fmla="*/ 24 w 162"/>
                <a:gd name="T27" fmla="*/ 120 h 307"/>
                <a:gd name="T28" fmla="*/ 67 w 162"/>
                <a:gd name="T29" fmla="*/ 193 h 307"/>
                <a:gd name="T30" fmla="*/ 67 w 162"/>
                <a:gd name="T31" fmla="*/ 127 h 307"/>
                <a:gd name="T32" fmla="*/ 0 w 162"/>
                <a:gd name="T33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" h="307">
                  <a:moveTo>
                    <a:pt x="67" y="307"/>
                  </a:moveTo>
                  <a:lnTo>
                    <a:pt x="162" y="307"/>
                  </a:lnTo>
                  <a:lnTo>
                    <a:pt x="67" y="127"/>
                  </a:lnTo>
                  <a:lnTo>
                    <a:pt x="67" y="193"/>
                  </a:lnTo>
                  <a:lnTo>
                    <a:pt x="110" y="267"/>
                  </a:lnTo>
                  <a:lnTo>
                    <a:pt x="67" y="267"/>
                  </a:lnTo>
                  <a:lnTo>
                    <a:pt x="67" y="307"/>
                  </a:lnTo>
                  <a:close/>
                  <a:moveTo>
                    <a:pt x="0" y="0"/>
                  </a:moveTo>
                  <a:lnTo>
                    <a:pt x="0" y="307"/>
                  </a:lnTo>
                  <a:lnTo>
                    <a:pt x="67" y="307"/>
                  </a:lnTo>
                  <a:lnTo>
                    <a:pt x="67" y="267"/>
                  </a:lnTo>
                  <a:lnTo>
                    <a:pt x="24" y="267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67" y="193"/>
                  </a:lnTo>
                  <a:lnTo>
                    <a:pt x="67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淘宝店chenying0907出品 31"/>
            <p:cNvSpPr>
              <a:spLocks noChangeArrowheads="1"/>
            </p:cNvSpPr>
            <p:nvPr/>
          </p:nvSpPr>
          <p:spPr bwMode="auto">
            <a:xfrm>
              <a:off x="2517048" y="1093728"/>
              <a:ext cx="48803" cy="355997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3" name="淘宝店chenying0907出品 32"/>
            <p:cNvSpPr>
              <a:spLocks noEditPoints="1"/>
            </p:cNvSpPr>
            <p:nvPr/>
          </p:nvSpPr>
          <p:spPr bwMode="auto">
            <a:xfrm>
              <a:off x="936309" y="2886809"/>
              <a:ext cx="421372" cy="308372"/>
            </a:xfrm>
            <a:custGeom>
              <a:avLst/>
              <a:gdLst>
                <a:gd name="T0" fmla="*/ 213 w 258"/>
                <a:gd name="T1" fmla="*/ 31 h 189"/>
                <a:gd name="T2" fmla="*/ 204 w 258"/>
                <a:gd name="T3" fmla="*/ 69 h 189"/>
                <a:gd name="T4" fmla="*/ 228 w 258"/>
                <a:gd name="T5" fmla="*/ 109 h 189"/>
                <a:gd name="T6" fmla="*/ 204 w 258"/>
                <a:gd name="T7" fmla="*/ 146 h 189"/>
                <a:gd name="T8" fmla="*/ 204 w 258"/>
                <a:gd name="T9" fmla="*/ 27 h 189"/>
                <a:gd name="T10" fmla="*/ 91 w 258"/>
                <a:gd name="T11" fmla="*/ 14 h 189"/>
                <a:gd name="T12" fmla="*/ 97 w 258"/>
                <a:gd name="T13" fmla="*/ 15 h 189"/>
                <a:gd name="T14" fmla="*/ 91 w 258"/>
                <a:gd name="T15" fmla="*/ 42 h 189"/>
                <a:gd name="T16" fmla="*/ 91 w 258"/>
                <a:gd name="T17" fmla="*/ 162 h 189"/>
                <a:gd name="T18" fmla="*/ 166 w 258"/>
                <a:gd name="T19" fmla="*/ 145 h 189"/>
                <a:gd name="T20" fmla="*/ 204 w 258"/>
                <a:gd name="T21" fmla="*/ 125 h 189"/>
                <a:gd name="T22" fmla="*/ 191 w 258"/>
                <a:gd name="T23" fmla="*/ 122 h 189"/>
                <a:gd name="T24" fmla="*/ 204 w 258"/>
                <a:gd name="T25" fmla="*/ 69 h 189"/>
                <a:gd name="T26" fmla="*/ 91 w 258"/>
                <a:gd name="T27" fmla="*/ 6 h 189"/>
                <a:gd name="T28" fmla="*/ 78 w 258"/>
                <a:gd name="T29" fmla="*/ 24 h 189"/>
                <a:gd name="T30" fmla="*/ 91 w 258"/>
                <a:gd name="T31" fmla="*/ 14 h 189"/>
                <a:gd name="T32" fmla="*/ 78 w 258"/>
                <a:gd name="T33" fmla="*/ 188 h 189"/>
                <a:gd name="T34" fmla="*/ 91 w 258"/>
                <a:gd name="T35" fmla="*/ 162 h 189"/>
                <a:gd name="T36" fmla="*/ 78 w 258"/>
                <a:gd name="T37" fmla="*/ 176 h 189"/>
                <a:gd name="T38" fmla="*/ 91 w 258"/>
                <a:gd name="T39" fmla="*/ 42 h 189"/>
                <a:gd name="T40" fmla="*/ 80 w 258"/>
                <a:gd name="T41" fmla="*/ 134 h 189"/>
                <a:gd name="T42" fmla="*/ 78 w 258"/>
                <a:gd name="T43" fmla="*/ 64 h 189"/>
                <a:gd name="T44" fmla="*/ 78 w 258"/>
                <a:gd name="T45" fmla="*/ 33 h 189"/>
                <a:gd name="T46" fmla="*/ 91 w 258"/>
                <a:gd name="T47" fmla="*/ 42 h 189"/>
                <a:gd name="T48" fmla="*/ 60 w 258"/>
                <a:gd name="T49" fmla="*/ 18 h 189"/>
                <a:gd name="T50" fmla="*/ 68 w 258"/>
                <a:gd name="T51" fmla="*/ 42 h 189"/>
                <a:gd name="T52" fmla="*/ 78 w 258"/>
                <a:gd name="T53" fmla="*/ 33 h 189"/>
                <a:gd name="T54" fmla="*/ 78 w 258"/>
                <a:gd name="T55" fmla="*/ 9 h 189"/>
                <a:gd name="T56" fmla="*/ 78 w 258"/>
                <a:gd name="T57" fmla="*/ 188 h 189"/>
                <a:gd name="T58" fmla="*/ 60 w 258"/>
                <a:gd name="T59" fmla="*/ 176 h 189"/>
                <a:gd name="T60" fmla="*/ 78 w 258"/>
                <a:gd name="T61" fmla="*/ 64 h 189"/>
                <a:gd name="T62" fmla="*/ 60 w 258"/>
                <a:gd name="T63" fmla="*/ 134 h 189"/>
                <a:gd name="T64" fmla="*/ 70 w 258"/>
                <a:gd name="T65" fmla="*/ 116 h 189"/>
                <a:gd name="T66" fmla="*/ 60 w 258"/>
                <a:gd name="T67" fmla="*/ 87 h 189"/>
                <a:gd name="T68" fmla="*/ 76 w 258"/>
                <a:gd name="T69" fmla="*/ 68 h 189"/>
                <a:gd name="T70" fmla="*/ 60 w 258"/>
                <a:gd name="T71" fmla="*/ 18 h 189"/>
                <a:gd name="T72" fmla="*/ 60 w 258"/>
                <a:gd name="T73" fmla="*/ 187 h 189"/>
                <a:gd name="T74" fmla="*/ 59 w 258"/>
                <a:gd name="T75" fmla="*/ 175 h 189"/>
                <a:gd name="T76" fmla="*/ 49 w 258"/>
                <a:gd name="T77" fmla="*/ 144 h 189"/>
                <a:gd name="T78" fmla="*/ 60 w 258"/>
                <a:gd name="T79" fmla="*/ 125 h 189"/>
                <a:gd name="T80" fmla="*/ 41 w 258"/>
                <a:gd name="T81" fmla="*/ 125 h 189"/>
                <a:gd name="T82" fmla="*/ 60 w 258"/>
                <a:gd name="T83" fmla="*/ 87 h 189"/>
                <a:gd name="T84" fmla="*/ 51 w 258"/>
                <a:gd name="T85" fmla="*/ 76 h 189"/>
                <a:gd name="T86" fmla="*/ 43 w 258"/>
                <a:gd name="T87" fmla="*/ 51 h 189"/>
                <a:gd name="T88" fmla="*/ 60 w 258"/>
                <a:gd name="T89" fmla="*/ 1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8" h="189">
                  <a:moveTo>
                    <a:pt x="253" y="104"/>
                  </a:moveTo>
                  <a:cubicBezTo>
                    <a:pt x="258" y="60"/>
                    <a:pt x="213" y="31"/>
                    <a:pt x="213" y="31"/>
                  </a:cubicBezTo>
                  <a:cubicBezTo>
                    <a:pt x="210" y="30"/>
                    <a:pt x="207" y="28"/>
                    <a:pt x="204" y="27"/>
                  </a:cubicBezTo>
                  <a:cubicBezTo>
                    <a:pt x="204" y="69"/>
                    <a:pt x="204" y="69"/>
                    <a:pt x="204" y="69"/>
                  </a:cubicBezTo>
                  <a:cubicBezTo>
                    <a:pt x="208" y="69"/>
                    <a:pt x="212" y="70"/>
                    <a:pt x="216" y="72"/>
                  </a:cubicBezTo>
                  <a:cubicBezTo>
                    <a:pt x="230" y="79"/>
                    <a:pt x="235" y="95"/>
                    <a:pt x="228" y="109"/>
                  </a:cubicBezTo>
                  <a:cubicBezTo>
                    <a:pt x="224" y="119"/>
                    <a:pt x="214" y="125"/>
                    <a:pt x="204" y="125"/>
                  </a:cubicBezTo>
                  <a:cubicBezTo>
                    <a:pt x="204" y="146"/>
                    <a:pt x="204" y="146"/>
                    <a:pt x="204" y="146"/>
                  </a:cubicBezTo>
                  <a:cubicBezTo>
                    <a:pt x="230" y="144"/>
                    <a:pt x="249" y="134"/>
                    <a:pt x="253" y="104"/>
                  </a:cubicBezTo>
                  <a:close/>
                  <a:moveTo>
                    <a:pt x="204" y="27"/>
                  </a:moveTo>
                  <a:cubicBezTo>
                    <a:pt x="156" y="5"/>
                    <a:pt x="119" y="0"/>
                    <a:pt x="91" y="6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3" y="14"/>
                    <a:pt x="95" y="14"/>
                    <a:pt x="97" y="15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104" y="19"/>
                    <a:pt x="107" y="27"/>
                    <a:pt x="103" y="34"/>
                  </a:cubicBezTo>
                  <a:cubicBezTo>
                    <a:pt x="101" y="39"/>
                    <a:pt x="96" y="42"/>
                    <a:pt x="91" y="42"/>
                  </a:cubicBezTo>
                  <a:cubicBezTo>
                    <a:pt x="91" y="146"/>
                    <a:pt x="91" y="146"/>
                    <a:pt x="91" y="146"/>
                  </a:cubicBezTo>
                  <a:cubicBezTo>
                    <a:pt x="93" y="151"/>
                    <a:pt x="93" y="157"/>
                    <a:pt x="91" y="162"/>
                  </a:cubicBezTo>
                  <a:cubicBezTo>
                    <a:pt x="91" y="185"/>
                    <a:pt x="91" y="185"/>
                    <a:pt x="91" y="185"/>
                  </a:cubicBezTo>
                  <a:cubicBezTo>
                    <a:pt x="117" y="174"/>
                    <a:pt x="138" y="143"/>
                    <a:pt x="166" y="145"/>
                  </a:cubicBezTo>
                  <a:cubicBezTo>
                    <a:pt x="179" y="147"/>
                    <a:pt x="192" y="147"/>
                    <a:pt x="204" y="146"/>
                  </a:cubicBezTo>
                  <a:cubicBezTo>
                    <a:pt x="204" y="125"/>
                    <a:pt x="204" y="125"/>
                    <a:pt x="204" y="125"/>
                  </a:cubicBezTo>
                  <a:cubicBezTo>
                    <a:pt x="199" y="125"/>
                    <a:pt x="195" y="124"/>
                    <a:pt x="191" y="122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77" y="115"/>
                    <a:pt x="172" y="98"/>
                    <a:pt x="179" y="84"/>
                  </a:cubicBezTo>
                  <a:cubicBezTo>
                    <a:pt x="184" y="74"/>
                    <a:pt x="193" y="69"/>
                    <a:pt x="204" y="69"/>
                  </a:cubicBezTo>
                  <a:lnTo>
                    <a:pt x="204" y="27"/>
                  </a:lnTo>
                  <a:close/>
                  <a:moveTo>
                    <a:pt x="91" y="6"/>
                  </a:moveTo>
                  <a:cubicBezTo>
                    <a:pt x="86" y="6"/>
                    <a:pt x="82" y="8"/>
                    <a:pt x="78" y="9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3"/>
                    <a:pt x="78" y="22"/>
                    <a:pt x="78" y="22"/>
                  </a:cubicBezTo>
                  <a:cubicBezTo>
                    <a:pt x="81" y="17"/>
                    <a:pt x="86" y="14"/>
                    <a:pt x="91" y="14"/>
                  </a:cubicBezTo>
                  <a:cubicBezTo>
                    <a:pt x="91" y="6"/>
                    <a:pt x="91" y="6"/>
                    <a:pt x="91" y="6"/>
                  </a:cubicBezTo>
                  <a:close/>
                  <a:moveTo>
                    <a:pt x="78" y="188"/>
                  </a:moveTo>
                  <a:cubicBezTo>
                    <a:pt x="82" y="188"/>
                    <a:pt x="87" y="187"/>
                    <a:pt x="91" y="185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90" y="163"/>
                    <a:pt x="90" y="164"/>
                    <a:pt x="90" y="165"/>
                  </a:cubicBezTo>
                  <a:cubicBezTo>
                    <a:pt x="87" y="170"/>
                    <a:pt x="83" y="174"/>
                    <a:pt x="78" y="176"/>
                  </a:cubicBezTo>
                  <a:cubicBezTo>
                    <a:pt x="78" y="188"/>
                    <a:pt x="78" y="188"/>
                    <a:pt x="78" y="188"/>
                  </a:cubicBezTo>
                  <a:close/>
                  <a:moveTo>
                    <a:pt x="91" y="42"/>
                  </a:moveTo>
                  <a:cubicBezTo>
                    <a:pt x="91" y="146"/>
                    <a:pt x="91" y="146"/>
                    <a:pt x="91" y="146"/>
                  </a:cubicBezTo>
                  <a:cubicBezTo>
                    <a:pt x="89" y="141"/>
                    <a:pt x="85" y="136"/>
                    <a:pt x="80" y="134"/>
                  </a:cubicBezTo>
                  <a:cubicBezTo>
                    <a:pt x="79" y="133"/>
                    <a:pt x="78" y="133"/>
                    <a:pt x="78" y="133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9" y="61"/>
                    <a:pt x="79" y="57"/>
                    <a:pt x="78" y="54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9" y="36"/>
                    <a:pt x="81" y="39"/>
                    <a:pt x="84" y="41"/>
                  </a:cubicBezTo>
                  <a:cubicBezTo>
                    <a:pt x="86" y="42"/>
                    <a:pt x="89" y="42"/>
                    <a:pt x="91" y="42"/>
                  </a:cubicBezTo>
                  <a:close/>
                  <a:moveTo>
                    <a:pt x="78" y="9"/>
                  </a:moveTo>
                  <a:cubicBezTo>
                    <a:pt x="71" y="11"/>
                    <a:pt x="65" y="14"/>
                    <a:pt x="60" y="18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2" y="40"/>
                    <a:pt x="65" y="41"/>
                    <a:pt x="68" y="42"/>
                  </a:cubicBezTo>
                  <a:cubicBezTo>
                    <a:pt x="73" y="45"/>
                    <a:pt x="76" y="49"/>
                    <a:pt x="78" y="54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7" y="30"/>
                    <a:pt x="77" y="27"/>
                    <a:pt x="78" y="24"/>
                  </a:cubicBezTo>
                  <a:cubicBezTo>
                    <a:pt x="78" y="9"/>
                    <a:pt x="78" y="9"/>
                    <a:pt x="78" y="9"/>
                  </a:cubicBezTo>
                  <a:close/>
                  <a:moveTo>
                    <a:pt x="60" y="187"/>
                  </a:moveTo>
                  <a:cubicBezTo>
                    <a:pt x="66" y="188"/>
                    <a:pt x="72" y="189"/>
                    <a:pt x="78" y="188"/>
                  </a:cubicBezTo>
                  <a:cubicBezTo>
                    <a:pt x="78" y="176"/>
                    <a:pt x="78" y="176"/>
                    <a:pt x="78" y="176"/>
                  </a:cubicBezTo>
                  <a:cubicBezTo>
                    <a:pt x="72" y="178"/>
                    <a:pt x="65" y="178"/>
                    <a:pt x="60" y="176"/>
                  </a:cubicBezTo>
                  <a:cubicBezTo>
                    <a:pt x="60" y="187"/>
                    <a:pt x="60" y="187"/>
                    <a:pt x="60" y="187"/>
                  </a:cubicBezTo>
                  <a:close/>
                  <a:moveTo>
                    <a:pt x="78" y="64"/>
                  </a:moveTo>
                  <a:cubicBezTo>
                    <a:pt x="78" y="133"/>
                    <a:pt x="78" y="133"/>
                    <a:pt x="78" y="133"/>
                  </a:cubicBezTo>
                  <a:cubicBezTo>
                    <a:pt x="72" y="131"/>
                    <a:pt x="65" y="131"/>
                    <a:pt x="60" y="134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64" y="123"/>
                    <a:pt x="67" y="120"/>
                    <a:pt x="70" y="116"/>
                  </a:cubicBezTo>
                  <a:cubicBezTo>
                    <a:pt x="75" y="105"/>
                    <a:pt x="71" y="92"/>
                    <a:pt x="6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6" y="78"/>
                    <a:pt x="73" y="74"/>
                    <a:pt x="76" y="68"/>
                  </a:cubicBezTo>
                  <a:cubicBezTo>
                    <a:pt x="77" y="66"/>
                    <a:pt x="77" y="65"/>
                    <a:pt x="78" y="64"/>
                  </a:cubicBezTo>
                  <a:close/>
                  <a:moveTo>
                    <a:pt x="60" y="18"/>
                  </a:moveTo>
                  <a:cubicBezTo>
                    <a:pt x="0" y="56"/>
                    <a:pt x="10" y="159"/>
                    <a:pt x="46" y="180"/>
                  </a:cubicBezTo>
                  <a:cubicBezTo>
                    <a:pt x="51" y="183"/>
                    <a:pt x="55" y="185"/>
                    <a:pt x="60" y="187"/>
                  </a:cubicBezTo>
                  <a:cubicBezTo>
                    <a:pt x="60" y="176"/>
                    <a:pt x="60" y="176"/>
                    <a:pt x="60" y="176"/>
                  </a:cubicBezTo>
                  <a:cubicBezTo>
                    <a:pt x="59" y="175"/>
                    <a:pt x="59" y="175"/>
                    <a:pt x="59" y="175"/>
                  </a:cubicBezTo>
                  <a:cubicBezTo>
                    <a:pt x="59" y="175"/>
                    <a:pt x="59" y="175"/>
                    <a:pt x="59" y="175"/>
                  </a:cubicBezTo>
                  <a:cubicBezTo>
                    <a:pt x="48" y="170"/>
                    <a:pt x="43" y="156"/>
                    <a:pt x="49" y="144"/>
                  </a:cubicBezTo>
                  <a:cubicBezTo>
                    <a:pt x="51" y="139"/>
                    <a:pt x="55" y="136"/>
                    <a:pt x="60" y="134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4" y="128"/>
                    <a:pt x="47" y="128"/>
                    <a:pt x="41" y="125"/>
                  </a:cubicBezTo>
                  <a:cubicBezTo>
                    <a:pt x="41" y="125"/>
                    <a:pt x="41" y="125"/>
                    <a:pt x="41" y="125"/>
                  </a:cubicBezTo>
                  <a:cubicBezTo>
                    <a:pt x="31" y="120"/>
                    <a:pt x="26" y="107"/>
                    <a:pt x="32" y="97"/>
                  </a:cubicBezTo>
                  <a:cubicBezTo>
                    <a:pt x="37" y="86"/>
                    <a:pt x="49" y="82"/>
                    <a:pt x="60" y="87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57" y="78"/>
                    <a:pt x="54" y="77"/>
                    <a:pt x="51" y="76"/>
                  </a:cubicBezTo>
                  <a:cubicBezTo>
                    <a:pt x="42" y="71"/>
                    <a:pt x="38" y="60"/>
                    <a:pt x="43" y="51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6" y="44"/>
                    <a:pt x="53" y="40"/>
                    <a:pt x="60" y="40"/>
                  </a:cubicBezTo>
                  <a:lnTo>
                    <a:pt x="60" y="18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44" name="Group 127"/>
            <p:cNvGrpSpPr/>
            <p:nvPr/>
          </p:nvGrpSpPr>
          <p:grpSpPr>
            <a:xfrm>
              <a:off x="2120672" y="3195180"/>
              <a:ext cx="380902" cy="490538"/>
              <a:chOff x="8610600" y="4127500"/>
              <a:chExt cx="508001" cy="654050"/>
            </a:xfrm>
            <a:solidFill>
              <a:srgbClr val="C00000"/>
            </a:solidFill>
          </p:grpSpPr>
          <p:sp>
            <p:nvSpPr>
              <p:cNvPr id="45" name="淘宝店chenying0907出品 33"/>
              <p:cNvSpPr>
                <a:spLocks/>
              </p:cNvSpPr>
              <p:nvPr/>
            </p:nvSpPr>
            <p:spPr bwMode="auto">
              <a:xfrm>
                <a:off x="8618538" y="4127500"/>
                <a:ext cx="500063" cy="503238"/>
              </a:xfrm>
              <a:custGeom>
                <a:avLst/>
                <a:gdLst>
                  <a:gd name="T0" fmla="*/ 169 w 230"/>
                  <a:gd name="T1" fmla="*/ 12 h 231"/>
                  <a:gd name="T2" fmla="*/ 215 w 230"/>
                  <a:gd name="T3" fmla="*/ 103 h 231"/>
                  <a:gd name="T4" fmla="*/ 102 w 230"/>
                  <a:gd name="T5" fmla="*/ 216 h 231"/>
                  <a:gd name="T6" fmla="*/ 12 w 230"/>
                  <a:gd name="T7" fmla="*/ 171 h 231"/>
                  <a:gd name="T8" fmla="*/ 0 w 230"/>
                  <a:gd name="T9" fmla="*/ 181 h 231"/>
                  <a:gd name="T10" fmla="*/ 102 w 230"/>
                  <a:gd name="T11" fmla="*/ 231 h 231"/>
                  <a:gd name="T12" fmla="*/ 230 w 230"/>
                  <a:gd name="T13" fmla="*/ 103 h 231"/>
                  <a:gd name="T14" fmla="*/ 178 w 230"/>
                  <a:gd name="T15" fmla="*/ 0 h 231"/>
                  <a:gd name="T16" fmla="*/ 169 w 230"/>
                  <a:gd name="T17" fmla="*/ 1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231">
                    <a:moveTo>
                      <a:pt x="169" y="12"/>
                    </a:moveTo>
                    <a:cubicBezTo>
                      <a:pt x="197" y="32"/>
                      <a:pt x="215" y="65"/>
                      <a:pt x="215" y="103"/>
                    </a:cubicBezTo>
                    <a:cubicBezTo>
                      <a:pt x="215" y="165"/>
                      <a:pt x="165" y="216"/>
                      <a:pt x="102" y="216"/>
                    </a:cubicBezTo>
                    <a:cubicBezTo>
                      <a:pt x="65" y="216"/>
                      <a:pt x="33" y="198"/>
                      <a:pt x="12" y="17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24" y="211"/>
                      <a:pt x="61" y="231"/>
                      <a:pt x="102" y="231"/>
                    </a:cubicBezTo>
                    <a:cubicBezTo>
                      <a:pt x="173" y="231"/>
                      <a:pt x="230" y="174"/>
                      <a:pt x="230" y="103"/>
                    </a:cubicBezTo>
                    <a:cubicBezTo>
                      <a:pt x="230" y="61"/>
                      <a:pt x="210" y="23"/>
                      <a:pt x="178" y="0"/>
                    </a:cubicBezTo>
                    <a:lnTo>
                      <a:pt x="169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6" name="淘宝店chenying0907出品 34"/>
              <p:cNvSpPr>
                <a:spLocks noEditPoints="1"/>
              </p:cNvSpPr>
              <p:nvPr/>
            </p:nvSpPr>
            <p:spPr bwMode="auto">
              <a:xfrm>
                <a:off x="8621713" y="4137025"/>
                <a:ext cx="442913" cy="441325"/>
              </a:xfrm>
              <a:custGeom>
                <a:avLst/>
                <a:gdLst>
                  <a:gd name="T0" fmla="*/ 102 w 203"/>
                  <a:gd name="T1" fmla="*/ 203 h 203"/>
                  <a:gd name="T2" fmla="*/ 203 w 203"/>
                  <a:gd name="T3" fmla="*/ 101 h 203"/>
                  <a:gd name="T4" fmla="*/ 102 w 203"/>
                  <a:gd name="T5" fmla="*/ 0 h 203"/>
                  <a:gd name="T6" fmla="*/ 102 w 203"/>
                  <a:gd name="T7" fmla="*/ 5 h 203"/>
                  <a:gd name="T8" fmla="*/ 198 w 203"/>
                  <a:gd name="T9" fmla="*/ 101 h 203"/>
                  <a:gd name="T10" fmla="*/ 102 w 203"/>
                  <a:gd name="T11" fmla="*/ 198 h 203"/>
                  <a:gd name="T12" fmla="*/ 102 w 203"/>
                  <a:gd name="T13" fmla="*/ 203 h 203"/>
                  <a:gd name="T14" fmla="*/ 102 w 203"/>
                  <a:gd name="T15" fmla="*/ 0 h 203"/>
                  <a:gd name="T16" fmla="*/ 0 w 203"/>
                  <a:gd name="T17" fmla="*/ 101 h 203"/>
                  <a:gd name="T18" fmla="*/ 102 w 203"/>
                  <a:gd name="T19" fmla="*/ 203 h 203"/>
                  <a:gd name="T20" fmla="*/ 102 w 203"/>
                  <a:gd name="T21" fmla="*/ 203 h 203"/>
                  <a:gd name="T22" fmla="*/ 102 w 203"/>
                  <a:gd name="T23" fmla="*/ 198 h 203"/>
                  <a:gd name="T24" fmla="*/ 102 w 203"/>
                  <a:gd name="T25" fmla="*/ 198 h 203"/>
                  <a:gd name="T26" fmla="*/ 102 w 203"/>
                  <a:gd name="T27" fmla="*/ 198 h 203"/>
                  <a:gd name="T28" fmla="*/ 5 w 203"/>
                  <a:gd name="T29" fmla="*/ 101 h 203"/>
                  <a:gd name="T30" fmla="*/ 102 w 203"/>
                  <a:gd name="T31" fmla="*/ 5 h 203"/>
                  <a:gd name="T32" fmla="*/ 102 w 203"/>
                  <a:gd name="T33" fmla="*/ 5 h 203"/>
                  <a:gd name="T34" fmla="*/ 102 w 203"/>
                  <a:gd name="T35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3" h="203">
                    <a:moveTo>
                      <a:pt x="102" y="203"/>
                    </a:moveTo>
                    <a:cubicBezTo>
                      <a:pt x="158" y="203"/>
                      <a:pt x="203" y="157"/>
                      <a:pt x="203" y="101"/>
                    </a:cubicBezTo>
                    <a:cubicBezTo>
                      <a:pt x="203" y="45"/>
                      <a:pt x="158" y="0"/>
                      <a:pt x="102" y="0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55" y="5"/>
                      <a:pt x="198" y="48"/>
                      <a:pt x="198" y="101"/>
                    </a:cubicBezTo>
                    <a:cubicBezTo>
                      <a:pt x="198" y="155"/>
                      <a:pt x="155" y="198"/>
                      <a:pt x="102" y="198"/>
                    </a:cubicBezTo>
                    <a:lnTo>
                      <a:pt x="102" y="203"/>
                    </a:lnTo>
                    <a:close/>
                    <a:moveTo>
                      <a:pt x="102" y="0"/>
                    </a:moveTo>
                    <a:cubicBezTo>
                      <a:pt x="46" y="0"/>
                      <a:pt x="0" y="45"/>
                      <a:pt x="0" y="101"/>
                    </a:cubicBezTo>
                    <a:cubicBezTo>
                      <a:pt x="0" y="157"/>
                      <a:pt x="46" y="203"/>
                      <a:pt x="102" y="203"/>
                    </a:cubicBezTo>
                    <a:cubicBezTo>
                      <a:pt x="102" y="203"/>
                      <a:pt x="102" y="203"/>
                      <a:pt x="102" y="203"/>
                    </a:cubicBezTo>
                    <a:cubicBezTo>
                      <a:pt x="102" y="198"/>
                      <a:pt x="102" y="198"/>
                      <a:pt x="102" y="198"/>
                    </a:cubicBezTo>
                    <a:cubicBezTo>
                      <a:pt x="102" y="198"/>
                      <a:pt x="102" y="198"/>
                      <a:pt x="102" y="198"/>
                    </a:cubicBezTo>
                    <a:cubicBezTo>
                      <a:pt x="102" y="198"/>
                      <a:pt x="102" y="198"/>
                      <a:pt x="102" y="198"/>
                    </a:cubicBezTo>
                    <a:cubicBezTo>
                      <a:pt x="48" y="198"/>
                      <a:pt x="5" y="155"/>
                      <a:pt x="5" y="101"/>
                    </a:cubicBezTo>
                    <a:cubicBezTo>
                      <a:pt x="5" y="48"/>
                      <a:pt x="48" y="5"/>
                      <a:pt x="102" y="5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02" y="0"/>
                      <a:pt x="102" y="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7" name="淘宝店chenying0907出品 35"/>
              <p:cNvSpPr>
                <a:spLocks/>
              </p:cNvSpPr>
              <p:nvPr/>
            </p:nvSpPr>
            <p:spPr bwMode="auto">
              <a:xfrm>
                <a:off x="8610600" y="4144963"/>
                <a:ext cx="496888" cy="433388"/>
              </a:xfrm>
              <a:custGeom>
                <a:avLst/>
                <a:gdLst>
                  <a:gd name="T0" fmla="*/ 65 w 228"/>
                  <a:gd name="T1" fmla="*/ 15 h 199"/>
                  <a:gd name="T2" fmla="*/ 61 w 228"/>
                  <a:gd name="T3" fmla="*/ 23 h 199"/>
                  <a:gd name="T4" fmla="*/ 57 w 228"/>
                  <a:gd name="T5" fmla="*/ 29 h 199"/>
                  <a:gd name="T6" fmla="*/ 54 w 228"/>
                  <a:gd name="T7" fmla="*/ 26 h 199"/>
                  <a:gd name="T8" fmla="*/ 52 w 228"/>
                  <a:gd name="T9" fmla="*/ 32 h 199"/>
                  <a:gd name="T10" fmla="*/ 42 w 228"/>
                  <a:gd name="T11" fmla="*/ 34 h 199"/>
                  <a:gd name="T12" fmla="*/ 36 w 228"/>
                  <a:gd name="T13" fmla="*/ 41 h 199"/>
                  <a:gd name="T14" fmla="*/ 27 w 228"/>
                  <a:gd name="T15" fmla="*/ 53 h 199"/>
                  <a:gd name="T16" fmla="*/ 21 w 228"/>
                  <a:gd name="T17" fmla="*/ 61 h 199"/>
                  <a:gd name="T18" fmla="*/ 27 w 228"/>
                  <a:gd name="T19" fmla="*/ 67 h 199"/>
                  <a:gd name="T20" fmla="*/ 27 w 228"/>
                  <a:gd name="T21" fmla="*/ 70 h 199"/>
                  <a:gd name="T22" fmla="*/ 22 w 228"/>
                  <a:gd name="T23" fmla="*/ 65 h 199"/>
                  <a:gd name="T24" fmla="*/ 18 w 228"/>
                  <a:gd name="T25" fmla="*/ 60 h 199"/>
                  <a:gd name="T26" fmla="*/ 16 w 228"/>
                  <a:gd name="T27" fmla="*/ 69 h 199"/>
                  <a:gd name="T28" fmla="*/ 17 w 228"/>
                  <a:gd name="T29" fmla="*/ 83 h 199"/>
                  <a:gd name="T30" fmla="*/ 24 w 228"/>
                  <a:gd name="T31" fmla="*/ 80 h 199"/>
                  <a:gd name="T32" fmla="*/ 32 w 228"/>
                  <a:gd name="T33" fmla="*/ 88 h 199"/>
                  <a:gd name="T34" fmla="*/ 41 w 228"/>
                  <a:gd name="T35" fmla="*/ 98 h 199"/>
                  <a:gd name="T36" fmla="*/ 50 w 228"/>
                  <a:gd name="T37" fmla="*/ 105 h 199"/>
                  <a:gd name="T38" fmla="*/ 61 w 228"/>
                  <a:gd name="T39" fmla="*/ 117 h 199"/>
                  <a:gd name="T40" fmla="*/ 58 w 228"/>
                  <a:gd name="T41" fmla="*/ 134 h 199"/>
                  <a:gd name="T42" fmla="*/ 49 w 228"/>
                  <a:gd name="T43" fmla="*/ 155 h 199"/>
                  <a:gd name="T44" fmla="*/ 52 w 228"/>
                  <a:gd name="T45" fmla="*/ 170 h 199"/>
                  <a:gd name="T46" fmla="*/ 46 w 228"/>
                  <a:gd name="T47" fmla="*/ 171 h 199"/>
                  <a:gd name="T48" fmla="*/ 32 w 228"/>
                  <a:gd name="T49" fmla="*/ 148 h 199"/>
                  <a:gd name="T50" fmla="*/ 16 w 228"/>
                  <a:gd name="T51" fmla="*/ 113 h 199"/>
                  <a:gd name="T52" fmla="*/ 11 w 228"/>
                  <a:gd name="T53" fmla="*/ 87 h 199"/>
                  <a:gd name="T54" fmla="*/ 73 w 228"/>
                  <a:gd name="T55" fmla="*/ 183 h 199"/>
                  <a:gd name="T56" fmla="*/ 89 w 228"/>
                  <a:gd name="T57" fmla="*/ 181 h 199"/>
                  <a:gd name="T58" fmla="*/ 110 w 228"/>
                  <a:gd name="T59" fmla="*/ 178 h 199"/>
                  <a:gd name="T60" fmla="*/ 108 w 228"/>
                  <a:gd name="T61" fmla="*/ 187 h 199"/>
                  <a:gd name="T62" fmla="*/ 121 w 228"/>
                  <a:gd name="T63" fmla="*/ 186 h 199"/>
                  <a:gd name="T64" fmla="*/ 139 w 228"/>
                  <a:gd name="T65" fmla="*/ 184 h 199"/>
                  <a:gd name="T66" fmla="*/ 137 w 228"/>
                  <a:gd name="T67" fmla="*/ 3 h 199"/>
                  <a:gd name="T68" fmla="*/ 197 w 228"/>
                  <a:gd name="T69" fmla="*/ 64 h 199"/>
                  <a:gd name="T70" fmla="*/ 189 w 228"/>
                  <a:gd name="T71" fmla="*/ 58 h 199"/>
                  <a:gd name="T72" fmla="*/ 181 w 228"/>
                  <a:gd name="T73" fmla="*/ 74 h 199"/>
                  <a:gd name="T74" fmla="*/ 170 w 228"/>
                  <a:gd name="T75" fmla="*/ 59 h 199"/>
                  <a:gd name="T76" fmla="*/ 174 w 228"/>
                  <a:gd name="T77" fmla="*/ 75 h 199"/>
                  <a:gd name="T78" fmla="*/ 186 w 228"/>
                  <a:gd name="T79" fmla="*/ 79 h 199"/>
                  <a:gd name="T80" fmla="*/ 181 w 228"/>
                  <a:gd name="T81" fmla="*/ 100 h 199"/>
                  <a:gd name="T82" fmla="*/ 175 w 228"/>
                  <a:gd name="T83" fmla="*/ 122 h 199"/>
                  <a:gd name="T84" fmla="*/ 168 w 228"/>
                  <a:gd name="T85" fmla="*/ 137 h 199"/>
                  <a:gd name="T86" fmla="*/ 147 w 228"/>
                  <a:gd name="T87" fmla="*/ 154 h 199"/>
                  <a:gd name="T88" fmla="*/ 141 w 228"/>
                  <a:gd name="T89" fmla="*/ 139 h 199"/>
                  <a:gd name="T90" fmla="*/ 142 w 228"/>
                  <a:gd name="T91" fmla="*/ 121 h 199"/>
                  <a:gd name="T92" fmla="*/ 135 w 228"/>
                  <a:gd name="T93" fmla="*/ 101 h 199"/>
                  <a:gd name="T94" fmla="*/ 125 w 228"/>
                  <a:gd name="T95" fmla="*/ 89 h 199"/>
                  <a:gd name="T96" fmla="*/ 99 w 228"/>
                  <a:gd name="T97" fmla="*/ 90 h 199"/>
                  <a:gd name="T98" fmla="*/ 89 w 228"/>
                  <a:gd name="T99" fmla="*/ 76 h 199"/>
                  <a:gd name="T100" fmla="*/ 100 w 228"/>
                  <a:gd name="T101" fmla="*/ 49 h 199"/>
                  <a:gd name="T102" fmla="*/ 119 w 228"/>
                  <a:gd name="T103" fmla="*/ 41 h 199"/>
                  <a:gd name="T104" fmla="*/ 130 w 228"/>
                  <a:gd name="T105" fmla="*/ 46 h 199"/>
                  <a:gd name="T106" fmla="*/ 146 w 228"/>
                  <a:gd name="T107" fmla="*/ 46 h 199"/>
                  <a:gd name="T108" fmla="*/ 162 w 228"/>
                  <a:gd name="T109" fmla="*/ 44 h 199"/>
                  <a:gd name="T110" fmla="*/ 147 w 228"/>
                  <a:gd name="T111" fmla="*/ 37 h 199"/>
                  <a:gd name="T112" fmla="*/ 146 w 228"/>
                  <a:gd name="T113" fmla="*/ 32 h 199"/>
                  <a:gd name="T114" fmla="*/ 127 w 228"/>
                  <a:gd name="T115" fmla="*/ 32 h 199"/>
                  <a:gd name="T116" fmla="*/ 111 w 228"/>
                  <a:gd name="T117" fmla="*/ 37 h 199"/>
                  <a:gd name="T118" fmla="*/ 107 w 228"/>
                  <a:gd name="T119" fmla="*/ 21 h 199"/>
                  <a:gd name="T120" fmla="*/ 96 w 228"/>
                  <a:gd name="T121" fmla="*/ 11 h 199"/>
                  <a:gd name="T122" fmla="*/ 109 w 228"/>
                  <a:gd name="T123" fmla="*/ 3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" h="199">
                    <a:moveTo>
                      <a:pt x="92" y="0"/>
                    </a:moveTo>
                    <a:cubicBezTo>
                      <a:pt x="92" y="0"/>
                      <a:pt x="58" y="5"/>
                      <a:pt x="35" y="31"/>
                    </a:cubicBezTo>
                    <a:cubicBezTo>
                      <a:pt x="35" y="31"/>
                      <a:pt x="53" y="13"/>
                      <a:pt x="64" y="13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6" y="14"/>
                      <a:pt x="66" y="15"/>
                      <a:pt x="65" y="15"/>
                    </a:cubicBezTo>
                    <a:cubicBezTo>
                      <a:pt x="65" y="16"/>
                      <a:pt x="64" y="17"/>
                      <a:pt x="64" y="18"/>
                    </a:cubicBezTo>
                    <a:cubicBezTo>
                      <a:pt x="64" y="18"/>
                      <a:pt x="64" y="20"/>
                      <a:pt x="64" y="20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3" y="21"/>
                      <a:pt x="62" y="21"/>
                      <a:pt x="62" y="22"/>
                    </a:cubicBezTo>
                    <a:cubicBezTo>
                      <a:pt x="62" y="22"/>
                      <a:pt x="61" y="22"/>
                      <a:pt x="61" y="23"/>
                    </a:cubicBezTo>
                    <a:cubicBezTo>
                      <a:pt x="61" y="24"/>
                      <a:pt x="61" y="25"/>
                      <a:pt x="61" y="25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59" y="29"/>
                      <a:pt x="58" y="29"/>
                      <a:pt x="57" y="29"/>
                    </a:cubicBezTo>
                    <a:cubicBezTo>
                      <a:pt x="56" y="29"/>
                      <a:pt x="56" y="27"/>
                      <a:pt x="56" y="27"/>
                    </a:cubicBezTo>
                    <a:cubicBezTo>
                      <a:pt x="58" y="26"/>
                      <a:pt x="58" y="26"/>
                      <a:pt x="58" y="26"/>
                    </a:cubicBezTo>
                    <a:cubicBezTo>
                      <a:pt x="58" y="26"/>
                      <a:pt x="58" y="26"/>
                      <a:pt x="58" y="25"/>
                    </a:cubicBezTo>
                    <a:cubicBezTo>
                      <a:pt x="57" y="25"/>
                      <a:pt x="57" y="24"/>
                      <a:pt x="56" y="24"/>
                    </a:cubicBezTo>
                    <a:cubicBezTo>
                      <a:pt x="55" y="24"/>
                      <a:pt x="54" y="26"/>
                      <a:pt x="54" y="26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7"/>
                      <a:pt x="51" y="29"/>
                      <a:pt x="51" y="29"/>
                    </a:cubicBezTo>
                    <a:cubicBezTo>
                      <a:pt x="52" y="29"/>
                      <a:pt x="53" y="29"/>
                      <a:pt x="53" y="29"/>
                    </a:cubicBezTo>
                    <a:cubicBezTo>
                      <a:pt x="53" y="29"/>
                      <a:pt x="53" y="30"/>
                      <a:pt x="53" y="31"/>
                    </a:cubicBezTo>
                    <a:cubicBezTo>
                      <a:pt x="53" y="31"/>
                      <a:pt x="52" y="32"/>
                      <a:pt x="52" y="32"/>
                    </a:cubicBezTo>
                    <a:cubicBezTo>
                      <a:pt x="52" y="32"/>
                      <a:pt x="52" y="33"/>
                      <a:pt x="51" y="33"/>
                    </a:cubicBezTo>
                    <a:cubicBezTo>
                      <a:pt x="50" y="32"/>
                      <a:pt x="49" y="32"/>
                      <a:pt x="48" y="32"/>
                    </a:cubicBezTo>
                    <a:cubicBezTo>
                      <a:pt x="47" y="32"/>
                      <a:pt x="46" y="31"/>
                      <a:pt x="46" y="32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3"/>
                      <a:pt x="42" y="34"/>
                      <a:pt x="42" y="34"/>
                    </a:cubicBezTo>
                    <a:cubicBezTo>
                      <a:pt x="42" y="34"/>
                      <a:pt x="41" y="35"/>
                      <a:pt x="41" y="35"/>
                    </a:cubicBezTo>
                    <a:cubicBezTo>
                      <a:pt x="41" y="35"/>
                      <a:pt x="41" y="37"/>
                      <a:pt x="41" y="37"/>
                    </a:cubicBezTo>
                    <a:cubicBezTo>
                      <a:pt x="41" y="37"/>
                      <a:pt x="40" y="38"/>
                      <a:pt x="38" y="38"/>
                    </a:cubicBezTo>
                    <a:cubicBezTo>
                      <a:pt x="37" y="39"/>
                      <a:pt x="36" y="39"/>
                      <a:pt x="36" y="39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36" y="41"/>
                      <a:pt x="34" y="42"/>
                      <a:pt x="34" y="43"/>
                    </a:cubicBezTo>
                    <a:cubicBezTo>
                      <a:pt x="33" y="44"/>
                      <a:pt x="30" y="46"/>
                      <a:pt x="30" y="46"/>
                    </a:cubicBezTo>
                    <a:cubicBezTo>
                      <a:pt x="30" y="46"/>
                      <a:pt x="29" y="47"/>
                      <a:pt x="28" y="48"/>
                    </a:cubicBezTo>
                    <a:cubicBezTo>
                      <a:pt x="28" y="49"/>
                      <a:pt x="28" y="50"/>
                      <a:pt x="28" y="51"/>
                    </a:cubicBezTo>
                    <a:cubicBezTo>
                      <a:pt x="28" y="51"/>
                      <a:pt x="27" y="52"/>
                      <a:pt x="27" y="53"/>
                    </a:cubicBezTo>
                    <a:cubicBezTo>
                      <a:pt x="27" y="54"/>
                      <a:pt x="26" y="55"/>
                      <a:pt x="26" y="56"/>
                    </a:cubicBezTo>
                    <a:cubicBezTo>
                      <a:pt x="25" y="56"/>
                      <a:pt x="25" y="57"/>
                      <a:pt x="24" y="57"/>
                    </a:cubicBezTo>
                    <a:cubicBezTo>
                      <a:pt x="24" y="57"/>
                      <a:pt x="22" y="58"/>
                      <a:pt x="21" y="58"/>
                    </a:cubicBezTo>
                    <a:cubicBezTo>
                      <a:pt x="20" y="59"/>
                      <a:pt x="20" y="60"/>
                      <a:pt x="20" y="60"/>
                    </a:cubicBezTo>
                    <a:cubicBezTo>
                      <a:pt x="20" y="60"/>
                      <a:pt x="21" y="61"/>
                      <a:pt x="21" y="61"/>
                    </a:cubicBezTo>
                    <a:cubicBezTo>
                      <a:pt x="22" y="61"/>
                      <a:pt x="23" y="62"/>
                      <a:pt x="23" y="62"/>
                    </a:cubicBezTo>
                    <a:cubicBezTo>
                      <a:pt x="23" y="62"/>
                      <a:pt x="23" y="63"/>
                      <a:pt x="23" y="64"/>
                    </a:cubicBezTo>
                    <a:cubicBezTo>
                      <a:pt x="23" y="64"/>
                      <a:pt x="22" y="66"/>
                      <a:pt x="23" y="66"/>
                    </a:cubicBezTo>
                    <a:cubicBezTo>
                      <a:pt x="24" y="66"/>
                      <a:pt x="25" y="66"/>
                      <a:pt x="25" y="66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29" y="68"/>
                      <a:pt x="29" y="69"/>
                      <a:pt x="29" y="70"/>
                    </a:cubicBezTo>
                    <a:cubicBezTo>
                      <a:pt x="28" y="70"/>
                      <a:pt x="28" y="71"/>
                      <a:pt x="28" y="71"/>
                    </a:cubicBezTo>
                    <a:cubicBezTo>
                      <a:pt x="27" y="71"/>
                      <a:pt x="27" y="71"/>
                      <a:pt x="27" y="70"/>
                    </a:cubicBezTo>
                    <a:cubicBezTo>
                      <a:pt x="27" y="69"/>
                      <a:pt x="27" y="69"/>
                      <a:pt x="26" y="68"/>
                    </a:cubicBezTo>
                    <a:cubicBezTo>
                      <a:pt x="25" y="68"/>
                      <a:pt x="24" y="69"/>
                      <a:pt x="24" y="69"/>
                    </a:cubicBezTo>
                    <a:cubicBezTo>
                      <a:pt x="24" y="69"/>
                      <a:pt x="23" y="69"/>
                      <a:pt x="23" y="68"/>
                    </a:cubicBezTo>
                    <a:cubicBezTo>
                      <a:pt x="22" y="67"/>
                      <a:pt x="22" y="68"/>
                      <a:pt x="22" y="67"/>
                    </a:cubicBezTo>
                    <a:cubicBezTo>
                      <a:pt x="22" y="66"/>
                      <a:pt x="23" y="66"/>
                      <a:pt x="22" y="65"/>
                    </a:cubicBezTo>
                    <a:cubicBezTo>
                      <a:pt x="22" y="65"/>
                      <a:pt x="21" y="64"/>
                      <a:pt x="21" y="64"/>
                    </a:cubicBezTo>
                    <a:cubicBezTo>
                      <a:pt x="20" y="64"/>
                      <a:pt x="21" y="65"/>
                      <a:pt x="20" y="64"/>
                    </a:cubicBezTo>
                    <a:cubicBezTo>
                      <a:pt x="20" y="63"/>
                      <a:pt x="19" y="63"/>
                      <a:pt x="19" y="63"/>
                    </a:cubicBezTo>
                    <a:cubicBezTo>
                      <a:pt x="19" y="63"/>
                      <a:pt x="18" y="63"/>
                      <a:pt x="18" y="62"/>
                    </a:cubicBezTo>
                    <a:cubicBezTo>
                      <a:pt x="18" y="62"/>
                      <a:pt x="18" y="61"/>
                      <a:pt x="18" y="60"/>
                    </a:cubicBezTo>
                    <a:cubicBezTo>
                      <a:pt x="18" y="60"/>
                      <a:pt x="19" y="59"/>
                      <a:pt x="19" y="58"/>
                    </a:cubicBezTo>
                    <a:cubicBezTo>
                      <a:pt x="19" y="58"/>
                      <a:pt x="19" y="55"/>
                      <a:pt x="19" y="55"/>
                    </a:cubicBezTo>
                    <a:cubicBezTo>
                      <a:pt x="19" y="55"/>
                      <a:pt x="16" y="61"/>
                      <a:pt x="15" y="66"/>
                    </a:cubicBezTo>
                    <a:cubicBezTo>
                      <a:pt x="15" y="66"/>
                      <a:pt x="16" y="65"/>
                      <a:pt x="16" y="66"/>
                    </a:cubicBezTo>
                    <a:cubicBezTo>
                      <a:pt x="16" y="67"/>
                      <a:pt x="17" y="68"/>
                      <a:pt x="16" y="69"/>
                    </a:cubicBezTo>
                    <a:cubicBezTo>
                      <a:pt x="16" y="69"/>
                      <a:pt x="16" y="69"/>
                      <a:pt x="16" y="72"/>
                    </a:cubicBezTo>
                    <a:cubicBezTo>
                      <a:pt x="16" y="74"/>
                      <a:pt x="17" y="75"/>
                      <a:pt x="17" y="76"/>
                    </a:cubicBezTo>
                    <a:cubicBezTo>
                      <a:pt x="16" y="76"/>
                      <a:pt x="16" y="77"/>
                      <a:pt x="16" y="78"/>
                    </a:cubicBezTo>
                    <a:cubicBezTo>
                      <a:pt x="16" y="79"/>
                      <a:pt x="16" y="82"/>
                      <a:pt x="17" y="82"/>
                    </a:cubicBezTo>
                    <a:cubicBezTo>
                      <a:pt x="17" y="82"/>
                      <a:pt x="17" y="83"/>
                      <a:pt x="17" y="83"/>
                    </a:cubicBezTo>
                    <a:cubicBezTo>
                      <a:pt x="18" y="84"/>
                      <a:pt x="17" y="85"/>
                      <a:pt x="18" y="84"/>
                    </a:cubicBezTo>
                    <a:cubicBezTo>
                      <a:pt x="19" y="82"/>
                      <a:pt x="20" y="81"/>
                      <a:pt x="20" y="81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20" y="80"/>
                      <a:pt x="20" y="79"/>
                      <a:pt x="22" y="79"/>
                    </a:cubicBezTo>
                    <a:cubicBezTo>
                      <a:pt x="23" y="79"/>
                      <a:pt x="24" y="79"/>
                      <a:pt x="24" y="80"/>
                    </a:cubicBezTo>
                    <a:cubicBezTo>
                      <a:pt x="25" y="80"/>
                      <a:pt x="23" y="82"/>
                      <a:pt x="24" y="82"/>
                    </a:cubicBezTo>
                    <a:cubicBezTo>
                      <a:pt x="25" y="82"/>
                      <a:pt x="27" y="81"/>
                      <a:pt x="28" y="81"/>
                    </a:cubicBezTo>
                    <a:cubicBezTo>
                      <a:pt x="29" y="81"/>
                      <a:pt x="29" y="82"/>
                      <a:pt x="30" y="83"/>
                    </a:cubicBezTo>
                    <a:cubicBezTo>
                      <a:pt x="30" y="84"/>
                      <a:pt x="30" y="85"/>
                      <a:pt x="31" y="86"/>
                    </a:cubicBezTo>
                    <a:cubicBezTo>
                      <a:pt x="32" y="86"/>
                      <a:pt x="31" y="87"/>
                      <a:pt x="32" y="88"/>
                    </a:cubicBezTo>
                    <a:cubicBezTo>
                      <a:pt x="32" y="89"/>
                      <a:pt x="34" y="90"/>
                      <a:pt x="35" y="90"/>
                    </a:cubicBezTo>
                    <a:cubicBezTo>
                      <a:pt x="35" y="90"/>
                      <a:pt x="37" y="90"/>
                      <a:pt x="38" y="90"/>
                    </a:cubicBezTo>
                    <a:cubicBezTo>
                      <a:pt x="39" y="91"/>
                      <a:pt x="38" y="92"/>
                      <a:pt x="39" y="92"/>
                    </a:cubicBezTo>
                    <a:cubicBezTo>
                      <a:pt x="40" y="92"/>
                      <a:pt x="41" y="95"/>
                      <a:pt x="41" y="95"/>
                    </a:cubicBezTo>
                    <a:cubicBezTo>
                      <a:pt x="41" y="95"/>
                      <a:pt x="41" y="97"/>
                      <a:pt x="41" y="98"/>
                    </a:cubicBezTo>
                    <a:cubicBezTo>
                      <a:pt x="41" y="98"/>
                      <a:pt x="41" y="99"/>
                      <a:pt x="42" y="100"/>
                    </a:cubicBezTo>
                    <a:cubicBezTo>
                      <a:pt x="42" y="100"/>
                      <a:pt x="44" y="100"/>
                      <a:pt x="44" y="100"/>
                    </a:cubicBezTo>
                    <a:cubicBezTo>
                      <a:pt x="44" y="100"/>
                      <a:pt x="43" y="102"/>
                      <a:pt x="45" y="102"/>
                    </a:cubicBezTo>
                    <a:cubicBezTo>
                      <a:pt x="47" y="103"/>
                      <a:pt x="48" y="103"/>
                      <a:pt x="49" y="104"/>
                    </a:cubicBezTo>
                    <a:cubicBezTo>
                      <a:pt x="49" y="104"/>
                      <a:pt x="48" y="105"/>
                      <a:pt x="50" y="105"/>
                    </a:cubicBezTo>
                    <a:cubicBezTo>
                      <a:pt x="52" y="105"/>
                      <a:pt x="54" y="105"/>
                      <a:pt x="55" y="106"/>
                    </a:cubicBezTo>
                    <a:cubicBezTo>
                      <a:pt x="56" y="106"/>
                      <a:pt x="55" y="107"/>
                      <a:pt x="57" y="109"/>
                    </a:cubicBezTo>
                    <a:cubicBezTo>
                      <a:pt x="60" y="110"/>
                      <a:pt x="60" y="111"/>
                      <a:pt x="61" y="111"/>
                    </a:cubicBezTo>
                    <a:cubicBezTo>
                      <a:pt x="62" y="111"/>
                      <a:pt x="63" y="111"/>
                      <a:pt x="63" y="113"/>
                    </a:cubicBezTo>
                    <a:cubicBezTo>
                      <a:pt x="62" y="115"/>
                      <a:pt x="62" y="116"/>
                      <a:pt x="61" y="117"/>
                    </a:cubicBezTo>
                    <a:cubicBezTo>
                      <a:pt x="60" y="118"/>
                      <a:pt x="59" y="120"/>
                      <a:pt x="58" y="121"/>
                    </a:cubicBezTo>
                    <a:cubicBezTo>
                      <a:pt x="58" y="122"/>
                      <a:pt x="57" y="123"/>
                      <a:pt x="58" y="124"/>
                    </a:cubicBezTo>
                    <a:cubicBezTo>
                      <a:pt x="58" y="126"/>
                      <a:pt x="59" y="127"/>
                      <a:pt x="59" y="128"/>
                    </a:cubicBezTo>
                    <a:cubicBezTo>
                      <a:pt x="59" y="129"/>
                      <a:pt x="59" y="131"/>
                      <a:pt x="59" y="132"/>
                    </a:cubicBezTo>
                    <a:cubicBezTo>
                      <a:pt x="58" y="133"/>
                      <a:pt x="58" y="134"/>
                      <a:pt x="58" y="134"/>
                    </a:cubicBezTo>
                    <a:cubicBezTo>
                      <a:pt x="58" y="134"/>
                      <a:pt x="59" y="136"/>
                      <a:pt x="58" y="137"/>
                    </a:cubicBezTo>
                    <a:cubicBezTo>
                      <a:pt x="57" y="138"/>
                      <a:pt x="55" y="140"/>
                      <a:pt x="54" y="140"/>
                    </a:cubicBezTo>
                    <a:cubicBezTo>
                      <a:pt x="53" y="140"/>
                      <a:pt x="51" y="142"/>
                      <a:pt x="51" y="142"/>
                    </a:cubicBezTo>
                    <a:cubicBezTo>
                      <a:pt x="51" y="142"/>
                      <a:pt x="51" y="146"/>
                      <a:pt x="51" y="147"/>
                    </a:cubicBezTo>
                    <a:cubicBezTo>
                      <a:pt x="51" y="147"/>
                      <a:pt x="47" y="154"/>
                      <a:pt x="49" y="155"/>
                    </a:cubicBezTo>
                    <a:cubicBezTo>
                      <a:pt x="50" y="156"/>
                      <a:pt x="50" y="158"/>
                      <a:pt x="50" y="159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48" y="161"/>
                      <a:pt x="46" y="161"/>
                      <a:pt x="47" y="163"/>
                    </a:cubicBezTo>
                    <a:cubicBezTo>
                      <a:pt x="49" y="165"/>
                      <a:pt x="50" y="165"/>
                      <a:pt x="50" y="167"/>
                    </a:cubicBezTo>
                    <a:cubicBezTo>
                      <a:pt x="51" y="168"/>
                      <a:pt x="51" y="168"/>
                      <a:pt x="52" y="170"/>
                    </a:cubicBezTo>
                    <a:cubicBezTo>
                      <a:pt x="53" y="171"/>
                      <a:pt x="53" y="172"/>
                      <a:pt x="54" y="173"/>
                    </a:cubicBezTo>
                    <a:cubicBezTo>
                      <a:pt x="55" y="174"/>
                      <a:pt x="56" y="175"/>
                      <a:pt x="56" y="176"/>
                    </a:cubicBezTo>
                    <a:cubicBezTo>
                      <a:pt x="56" y="177"/>
                      <a:pt x="59" y="179"/>
                      <a:pt x="56" y="177"/>
                    </a:cubicBezTo>
                    <a:cubicBezTo>
                      <a:pt x="53" y="175"/>
                      <a:pt x="56" y="177"/>
                      <a:pt x="52" y="174"/>
                    </a:cubicBezTo>
                    <a:cubicBezTo>
                      <a:pt x="49" y="171"/>
                      <a:pt x="48" y="173"/>
                      <a:pt x="46" y="171"/>
                    </a:cubicBezTo>
                    <a:cubicBezTo>
                      <a:pt x="45" y="169"/>
                      <a:pt x="47" y="175"/>
                      <a:pt x="44" y="168"/>
                    </a:cubicBezTo>
                    <a:cubicBezTo>
                      <a:pt x="41" y="160"/>
                      <a:pt x="40" y="161"/>
                      <a:pt x="39" y="159"/>
                    </a:cubicBezTo>
                    <a:cubicBezTo>
                      <a:pt x="39" y="157"/>
                      <a:pt x="39" y="159"/>
                      <a:pt x="37" y="155"/>
                    </a:cubicBezTo>
                    <a:cubicBezTo>
                      <a:pt x="35" y="151"/>
                      <a:pt x="37" y="154"/>
                      <a:pt x="35" y="151"/>
                    </a:cubicBezTo>
                    <a:cubicBezTo>
                      <a:pt x="33" y="149"/>
                      <a:pt x="33" y="152"/>
                      <a:pt x="32" y="148"/>
                    </a:cubicBezTo>
                    <a:cubicBezTo>
                      <a:pt x="31" y="143"/>
                      <a:pt x="31" y="146"/>
                      <a:pt x="30" y="141"/>
                    </a:cubicBezTo>
                    <a:cubicBezTo>
                      <a:pt x="28" y="136"/>
                      <a:pt x="31" y="136"/>
                      <a:pt x="28" y="133"/>
                    </a:cubicBezTo>
                    <a:cubicBezTo>
                      <a:pt x="25" y="131"/>
                      <a:pt x="25" y="132"/>
                      <a:pt x="24" y="131"/>
                    </a:cubicBezTo>
                    <a:cubicBezTo>
                      <a:pt x="23" y="129"/>
                      <a:pt x="25" y="130"/>
                      <a:pt x="22" y="126"/>
                    </a:cubicBezTo>
                    <a:cubicBezTo>
                      <a:pt x="20" y="122"/>
                      <a:pt x="16" y="120"/>
                      <a:pt x="16" y="113"/>
                    </a:cubicBezTo>
                    <a:cubicBezTo>
                      <a:pt x="16" y="105"/>
                      <a:pt x="16" y="104"/>
                      <a:pt x="16" y="104"/>
                    </a:cubicBezTo>
                    <a:cubicBezTo>
                      <a:pt x="16" y="104"/>
                      <a:pt x="13" y="101"/>
                      <a:pt x="14" y="97"/>
                    </a:cubicBezTo>
                    <a:cubicBezTo>
                      <a:pt x="15" y="92"/>
                      <a:pt x="16" y="94"/>
                      <a:pt x="15" y="92"/>
                    </a:cubicBezTo>
                    <a:cubicBezTo>
                      <a:pt x="15" y="91"/>
                      <a:pt x="14" y="91"/>
                      <a:pt x="13" y="89"/>
                    </a:cubicBezTo>
                    <a:cubicBezTo>
                      <a:pt x="12" y="88"/>
                      <a:pt x="12" y="88"/>
                      <a:pt x="11" y="87"/>
                    </a:cubicBezTo>
                    <a:cubicBezTo>
                      <a:pt x="11" y="86"/>
                      <a:pt x="11" y="83"/>
                      <a:pt x="11" y="83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10" y="84"/>
                      <a:pt x="0" y="182"/>
                      <a:pt x="97" y="197"/>
                    </a:cubicBezTo>
                    <a:cubicBezTo>
                      <a:pt x="97" y="197"/>
                      <a:pt x="75" y="192"/>
                      <a:pt x="73" y="187"/>
                    </a:cubicBezTo>
                    <a:cubicBezTo>
                      <a:pt x="73" y="187"/>
                      <a:pt x="72" y="183"/>
                      <a:pt x="73" y="183"/>
                    </a:cubicBezTo>
                    <a:cubicBezTo>
                      <a:pt x="74" y="183"/>
                      <a:pt x="76" y="184"/>
                      <a:pt x="77" y="183"/>
                    </a:cubicBezTo>
                    <a:cubicBezTo>
                      <a:pt x="79" y="181"/>
                      <a:pt x="80" y="180"/>
                      <a:pt x="80" y="180"/>
                    </a:cubicBezTo>
                    <a:cubicBezTo>
                      <a:pt x="80" y="182"/>
                      <a:pt x="80" y="182"/>
                      <a:pt x="80" y="182"/>
                    </a:cubicBezTo>
                    <a:cubicBezTo>
                      <a:pt x="80" y="182"/>
                      <a:pt x="79" y="182"/>
                      <a:pt x="83" y="181"/>
                    </a:cubicBezTo>
                    <a:cubicBezTo>
                      <a:pt x="88" y="181"/>
                      <a:pt x="88" y="181"/>
                      <a:pt x="89" y="181"/>
                    </a:cubicBezTo>
                    <a:cubicBezTo>
                      <a:pt x="91" y="180"/>
                      <a:pt x="93" y="176"/>
                      <a:pt x="94" y="178"/>
                    </a:cubicBezTo>
                    <a:cubicBezTo>
                      <a:pt x="95" y="181"/>
                      <a:pt x="93" y="180"/>
                      <a:pt x="95" y="181"/>
                    </a:cubicBezTo>
                    <a:cubicBezTo>
                      <a:pt x="97" y="181"/>
                      <a:pt x="101" y="180"/>
                      <a:pt x="101" y="180"/>
                    </a:cubicBezTo>
                    <a:cubicBezTo>
                      <a:pt x="101" y="180"/>
                      <a:pt x="108" y="181"/>
                      <a:pt x="108" y="180"/>
                    </a:cubicBezTo>
                    <a:cubicBezTo>
                      <a:pt x="109" y="179"/>
                      <a:pt x="109" y="178"/>
                      <a:pt x="110" y="178"/>
                    </a:cubicBezTo>
                    <a:cubicBezTo>
                      <a:pt x="111" y="178"/>
                      <a:pt x="112" y="180"/>
                      <a:pt x="112" y="180"/>
                    </a:cubicBezTo>
                    <a:cubicBezTo>
                      <a:pt x="108" y="182"/>
                      <a:pt x="108" y="182"/>
                      <a:pt x="108" y="182"/>
                    </a:cubicBezTo>
                    <a:cubicBezTo>
                      <a:pt x="105" y="185"/>
                      <a:pt x="105" y="185"/>
                      <a:pt x="105" y="185"/>
                    </a:cubicBezTo>
                    <a:cubicBezTo>
                      <a:pt x="105" y="185"/>
                      <a:pt x="103" y="185"/>
                      <a:pt x="105" y="186"/>
                    </a:cubicBezTo>
                    <a:cubicBezTo>
                      <a:pt x="106" y="187"/>
                      <a:pt x="107" y="187"/>
                      <a:pt x="108" y="187"/>
                    </a:cubicBezTo>
                    <a:cubicBezTo>
                      <a:pt x="110" y="187"/>
                      <a:pt x="114" y="190"/>
                      <a:pt x="115" y="188"/>
                    </a:cubicBezTo>
                    <a:cubicBezTo>
                      <a:pt x="116" y="186"/>
                      <a:pt x="116" y="186"/>
                      <a:pt x="117" y="185"/>
                    </a:cubicBezTo>
                    <a:cubicBezTo>
                      <a:pt x="117" y="184"/>
                      <a:pt x="117" y="182"/>
                      <a:pt x="119" y="182"/>
                    </a:cubicBezTo>
                    <a:cubicBezTo>
                      <a:pt x="120" y="182"/>
                      <a:pt x="122" y="183"/>
                      <a:pt x="122" y="183"/>
                    </a:cubicBezTo>
                    <a:cubicBezTo>
                      <a:pt x="121" y="186"/>
                      <a:pt x="121" y="186"/>
                      <a:pt x="121" y="186"/>
                    </a:cubicBezTo>
                    <a:cubicBezTo>
                      <a:pt x="121" y="186"/>
                      <a:pt x="123" y="186"/>
                      <a:pt x="125" y="186"/>
                    </a:cubicBezTo>
                    <a:cubicBezTo>
                      <a:pt x="126" y="186"/>
                      <a:pt x="126" y="188"/>
                      <a:pt x="128" y="186"/>
                    </a:cubicBezTo>
                    <a:cubicBezTo>
                      <a:pt x="129" y="184"/>
                      <a:pt x="129" y="184"/>
                      <a:pt x="131" y="184"/>
                    </a:cubicBezTo>
                    <a:cubicBezTo>
                      <a:pt x="133" y="184"/>
                      <a:pt x="135" y="183"/>
                      <a:pt x="136" y="183"/>
                    </a:cubicBezTo>
                    <a:cubicBezTo>
                      <a:pt x="136" y="184"/>
                      <a:pt x="138" y="184"/>
                      <a:pt x="139" y="184"/>
                    </a:cubicBezTo>
                    <a:cubicBezTo>
                      <a:pt x="139" y="184"/>
                      <a:pt x="143" y="186"/>
                      <a:pt x="143" y="186"/>
                    </a:cubicBezTo>
                    <a:cubicBezTo>
                      <a:pt x="144" y="185"/>
                      <a:pt x="148" y="186"/>
                      <a:pt x="148" y="186"/>
                    </a:cubicBezTo>
                    <a:cubicBezTo>
                      <a:pt x="148" y="186"/>
                      <a:pt x="137" y="196"/>
                      <a:pt x="113" y="197"/>
                    </a:cubicBezTo>
                    <a:cubicBezTo>
                      <a:pt x="113" y="197"/>
                      <a:pt x="167" y="199"/>
                      <a:pt x="197" y="146"/>
                    </a:cubicBezTo>
                    <a:cubicBezTo>
                      <a:pt x="228" y="94"/>
                      <a:pt x="206" y="26"/>
                      <a:pt x="137" y="3"/>
                    </a:cubicBezTo>
                    <a:cubicBezTo>
                      <a:pt x="137" y="3"/>
                      <a:pt x="189" y="22"/>
                      <a:pt x="203" y="71"/>
                    </a:cubicBezTo>
                    <a:cubicBezTo>
                      <a:pt x="202" y="72"/>
                      <a:pt x="202" y="72"/>
                      <a:pt x="202" y="72"/>
                    </a:cubicBezTo>
                    <a:cubicBezTo>
                      <a:pt x="201" y="71"/>
                      <a:pt x="201" y="72"/>
                      <a:pt x="200" y="69"/>
                    </a:cubicBezTo>
                    <a:cubicBezTo>
                      <a:pt x="199" y="67"/>
                      <a:pt x="199" y="68"/>
                      <a:pt x="199" y="66"/>
                    </a:cubicBezTo>
                    <a:cubicBezTo>
                      <a:pt x="198" y="64"/>
                      <a:pt x="198" y="65"/>
                      <a:pt x="197" y="64"/>
                    </a:cubicBezTo>
                    <a:cubicBezTo>
                      <a:pt x="195" y="62"/>
                      <a:pt x="195" y="62"/>
                      <a:pt x="194" y="61"/>
                    </a:cubicBezTo>
                    <a:cubicBezTo>
                      <a:pt x="193" y="61"/>
                      <a:pt x="192" y="58"/>
                      <a:pt x="192" y="57"/>
                    </a:cubicBezTo>
                    <a:cubicBezTo>
                      <a:pt x="191" y="56"/>
                      <a:pt x="189" y="55"/>
                      <a:pt x="188" y="55"/>
                    </a:cubicBezTo>
                    <a:cubicBezTo>
                      <a:pt x="187" y="55"/>
                      <a:pt x="188" y="54"/>
                      <a:pt x="187" y="55"/>
                    </a:cubicBezTo>
                    <a:cubicBezTo>
                      <a:pt x="187" y="56"/>
                      <a:pt x="189" y="58"/>
                      <a:pt x="189" y="58"/>
                    </a:cubicBezTo>
                    <a:cubicBezTo>
                      <a:pt x="189" y="62"/>
                      <a:pt x="189" y="62"/>
                      <a:pt x="189" y="62"/>
                    </a:cubicBezTo>
                    <a:cubicBezTo>
                      <a:pt x="189" y="62"/>
                      <a:pt x="190" y="65"/>
                      <a:pt x="190" y="66"/>
                    </a:cubicBezTo>
                    <a:cubicBezTo>
                      <a:pt x="190" y="67"/>
                      <a:pt x="189" y="70"/>
                      <a:pt x="189" y="70"/>
                    </a:cubicBezTo>
                    <a:cubicBezTo>
                      <a:pt x="189" y="70"/>
                      <a:pt x="188" y="72"/>
                      <a:pt x="187" y="73"/>
                    </a:cubicBezTo>
                    <a:cubicBezTo>
                      <a:pt x="186" y="73"/>
                      <a:pt x="181" y="74"/>
                      <a:pt x="181" y="74"/>
                    </a:cubicBezTo>
                    <a:cubicBezTo>
                      <a:pt x="181" y="74"/>
                      <a:pt x="179" y="72"/>
                      <a:pt x="179" y="71"/>
                    </a:cubicBezTo>
                    <a:cubicBezTo>
                      <a:pt x="178" y="69"/>
                      <a:pt x="175" y="69"/>
                      <a:pt x="174" y="68"/>
                    </a:cubicBezTo>
                    <a:cubicBezTo>
                      <a:pt x="174" y="67"/>
                      <a:pt x="175" y="66"/>
                      <a:pt x="173" y="64"/>
                    </a:cubicBezTo>
                    <a:cubicBezTo>
                      <a:pt x="172" y="62"/>
                      <a:pt x="173" y="63"/>
                      <a:pt x="172" y="61"/>
                    </a:cubicBezTo>
                    <a:cubicBezTo>
                      <a:pt x="170" y="59"/>
                      <a:pt x="170" y="59"/>
                      <a:pt x="170" y="59"/>
                    </a:cubicBezTo>
                    <a:cubicBezTo>
                      <a:pt x="170" y="59"/>
                      <a:pt x="166" y="58"/>
                      <a:pt x="167" y="60"/>
                    </a:cubicBezTo>
                    <a:cubicBezTo>
                      <a:pt x="168" y="63"/>
                      <a:pt x="167" y="65"/>
                      <a:pt x="168" y="65"/>
                    </a:cubicBezTo>
                    <a:cubicBezTo>
                      <a:pt x="169" y="66"/>
                      <a:pt x="170" y="65"/>
                      <a:pt x="171" y="67"/>
                    </a:cubicBezTo>
                    <a:cubicBezTo>
                      <a:pt x="172" y="69"/>
                      <a:pt x="172" y="70"/>
                      <a:pt x="172" y="71"/>
                    </a:cubicBezTo>
                    <a:cubicBezTo>
                      <a:pt x="173" y="71"/>
                      <a:pt x="173" y="74"/>
                      <a:pt x="174" y="75"/>
                    </a:cubicBezTo>
                    <a:cubicBezTo>
                      <a:pt x="175" y="75"/>
                      <a:pt x="178" y="75"/>
                      <a:pt x="178" y="76"/>
                    </a:cubicBezTo>
                    <a:cubicBezTo>
                      <a:pt x="177" y="77"/>
                      <a:pt x="176" y="78"/>
                      <a:pt x="178" y="79"/>
                    </a:cubicBezTo>
                    <a:cubicBezTo>
                      <a:pt x="179" y="79"/>
                      <a:pt x="179" y="80"/>
                      <a:pt x="180" y="80"/>
                    </a:cubicBezTo>
                    <a:cubicBezTo>
                      <a:pt x="181" y="80"/>
                      <a:pt x="181" y="80"/>
                      <a:pt x="182" y="79"/>
                    </a:cubicBezTo>
                    <a:cubicBezTo>
                      <a:pt x="184" y="79"/>
                      <a:pt x="186" y="79"/>
                      <a:pt x="186" y="79"/>
                    </a:cubicBezTo>
                    <a:cubicBezTo>
                      <a:pt x="186" y="79"/>
                      <a:pt x="188" y="80"/>
                      <a:pt x="188" y="81"/>
                    </a:cubicBezTo>
                    <a:cubicBezTo>
                      <a:pt x="188" y="82"/>
                      <a:pt x="187" y="86"/>
                      <a:pt x="187" y="86"/>
                    </a:cubicBezTo>
                    <a:cubicBezTo>
                      <a:pt x="185" y="90"/>
                      <a:pt x="185" y="90"/>
                      <a:pt x="185" y="90"/>
                    </a:cubicBezTo>
                    <a:cubicBezTo>
                      <a:pt x="185" y="90"/>
                      <a:pt x="185" y="97"/>
                      <a:pt x="184" y="97"/>
                    </a:cubicBezTo>
                    <a:cubicBezTo>
                      <a:pt x="183" y="97"/>
                      <a:pt x="182" y="100"/>
                      <a:pt x="181" y="100"/>
                    </a:cubicBezTo>
                    <a:cubicBezTo>
                      <a:pt x="180" y="101"/>
                      <a:pt x="180" y="105"/>
                      <a:pt x="180" y="105"/>
                    </a:cubicBezTo>
                    <a:cubicBezTo>
                      <a:pt x="178" y="108"/>
                      <a:pt x="178" y="108"/>
                      <a:pt x="178" y="108"/>
                    </a:cubicBezTo>
                    <a:cubicBezTo>
                      <a:pt x="178" y="108"/>
                      <a:pt x="178" y="111"/>
                      <a:pt x="178" y="112"/>
                    </a:cubicBezTo>
                    <a:cubicBezTo>
                      <a:pt x="178" y="113"/>
                      <a:pt x="179" y="117"/>
                      <a:pt x="178" y="119"/>
                    </a:cubicBezTo>
                    <a:cubicBezTo>
                      <a:pt x="178" y="121"/>
                      <a:pt x="175" y="122"/>
                      <a:pt x="175" y="122"/>
                    </a:cubicBezTo>
                    <a:cubicBezTo>
                      <a:pt x="175" y="122"/>
                      <a:pt x="179" y="126"/>
                      <a:pt x="177" y="126"/>
                    </a:cubicBezTo>
                    <a:cubicBezTo>
                      <a:pt x="175" y="127"/>
                      <a:pt x="173" y="129"/>
                      <a:pt x="173" y="130"/>
                    </a:cubicBezTo>
                    <a:cubicBezTo>
                      <a:pt x="172" y="131"/>
                      <a:pt x="172" y="132"/>
                      <a:pt x="171" y="132"/>
                    </a:cubicBezTo>
                    <a:cubicBezTo>
                      <a:pt x="170" y="133"/>
                      <a:pt x="168" y="133"/>
                      <a:pt x="168" y="134"/>
                    </a:cubicBezTo>
                    <a:cubicBezTo>
                      <a:pt x="168" y="134"/>
                      <a:pt x="168" y="137"/>
                      <a:pt x="168" y="137"/>
                    </a:cubicBezTo>
                    <a:cubicBezTo>
                      <a:pt x="164" y="142"/>
                      <a:pt x="164" y="142"/>
                      <a:pt x="164" y="142"/>
                    </a:cubicBezTo>
                    <a:cubicBezTo>
                      <a:pt x="160" y="146"/>
                      <a:pt x="160" y="146"/>
                      <a:pt x="160" y="146"/>
                    </a:cubicBezTo>
                    <a:cubicBezTo>
                      <a:pt x="160" y="146"/>
                      <a:pt x="160" y="149"/>
                      <a:pt x="159" y="149"/>
                    </a:cubicBezTo>
                    <a:cubicBezTo>
                      <a:pt x="158" y="149"/>
                      <a:pt x="153" y="151"/>
                      <a:pt x="152" y="152"/>
                    </a:cubicBezTo>
                    <a:cubicBezTo>
                      <a:pt x="152" y="152"/>
                      <a:pt x="148" y="154"/>
                      <a:pt x="147" y="154"/>
                    </a:cubicBezTo>
                    <a:cubicBezTo>
                      <a:pt x="146" y="154"/>
                      <a:pt x="148" y="157"/>
                      <a:pt x="146" y="154"/>
                    </a:cubicBezTo>
                    <a:cubicBezTo>
                      <a:pt x="144" y="151"/>
                      <a:pt x="145" y="153"/>
                      <a:pt x="144" y="149"/>
                    </a:cubicBezTo>
                    <a:cubicBezTo>
                      <a:pt x="142" y="145"/>
                      <a:pt x="142" y="148"/>
                      <a:pt x="142" y="145"/>
                    </a:cubicBezTo>
                    <a:cubicBezTo>
                      <a:pt x="142" y="143"/>
                      <a:pt x="142" y="145"/>
                      <a:pt x="142" y="143"/>
                    </a:cubicBezTo>
                    <a:cubicBezTo>
                      <a:pt x="142" y="140"/>
                      <a:pt x="143" y="142"/>
                      <a:pt x="141" y="139"/>
                    </a:cubicBezTo>
                    <a:cubicBezTo>
                      <a:pt x="140" y="136"/>
                      <a:pt x="140" y="137"/>
                      <a:pt x="138" y="135"/>
                    </a:cubicBezTo>
                    <a:cubicBezTo>
                      <a:pt x="136" y="133"/>
                      <a:pt x="135" y="135"/>
                      <a:pt x="136" y="132"/>
                    </a:cubicBezTo>
                    <a:cubicBezTo>
                      <a:pt x="137" y="129"/>
                      <a:pt x="137" y="132"/>
                      <a:pt x="137" y="129"/>
                    </a:cubicBezTo>
                    <a:cubicBezTo>
                      <a:pt x="138" y="126"/>
                      <a:pt x="137" y="125"/>
                      <a:pt x="139" y="124"/>
                    </a:cubicBezTo>
                    <a:cubicBezTo>
                      <a:pt x="141" y="123"/>
                      <a:pt x="142" y="122"/>
                      <a:pt x="142" y="121"/>
                    </a:cubicBezTo>
                    <a:cubicBezTo>
                      <a:pt x="142" y="119"/>
                      <a:pt x="142" y="118"/>
                      <a:pt x="142" y="117"/>
                    </a:cubicBezTo>
                    <a:cubicBezTo>
                      <a:pt x="141" y="116"/>
                      <a:pt x="139" y="114"/>
                      <a:pt x="139" y="113"/>
                    </a:cubicBezTo>
                    <a:cubicBezTo>
                      <a:pt x="139" y="112"/>
                      <a:pt x="139" y="113"/>
                      <a:pt x="137" y="111"/>
                    </a:cubicBezTo>
                    <a:cubicBezTo>
                      <a:pt x="136" y="109"/>
                      <a:pt x="135" y="108"/>
                      <a:pt x="135" y="108"/>
                    </a:cubicBezTo>
                    <a:cubicBezTo>
                      <a:pt x="135" y="108"/>
                      <a:pt x="135" y="103"/>
                      <a:pt x="135" y="101"/>
                    </a:cubicBezTo>
                    <a:cubicBezTo>
                      <a:pt x="135" y="99"/>
                      <a:pt x="134" y="102"/>
                      <a:pt x="135" y="99"/>
                    </a:cubicBezTo>
                    <a:cubicBezTo>
                      <a:pt x="135" y="96"/>
                      <a:pt x="135" y="94"/>
                      <a:pt x="135" y="94"/>
                    </a:cubicBezTo>
                    <a:cubicBezTo>
                      <a:pt x="135" y="94"/>
                      <a:pt x="132" y="92"/>
                      <a:pt x="131" y="92"/>
                    </a:cubicBezTo>
                    <a:cubicBezTo>
                      <a:pt x="129" y="92"/>
                      <a:pt x="129" y="94"/>
                      <a:pt x="127" y="93"/>
                    </a:cubicBezTo>
                    <a:cubicBezTo>
                      <a:pt x="125" y="91"/>
                      <a:pt x="126" y="90"/>
                      <a:pt x="125" y="89"/>
                    </a:cubicBezTo>
                    <a:cubicBezTo>
                      <a:pt x="124" y="89"/>
                      <a:pt x="123" y="89"/>
                      <a:pt x="122" y="90"/>
                    </a:cubicBezTo>
                    <a:cubicBezTo>
                      <a:pt x="121" y="91"/>
                      <a:pt x="118" y="91"/>
                      <a:pt x="116" y="91"/>
                    </a:cubicBezTo>
                    <a:cubicBezTo>
                      <a:pt x="114" y="92"/>
                      <a:pt x="113" y="92"/>
                      <a:pt x="110" y="92"/>
                    </a:cubicBezTo>
                    <a:cubicBezTo>
                      <a:pt x="108" y="92"/>
                      <a:pt x="104" y="93"/>
                      <a:pt x="102" y="92"/>
                    </a:cubicBezTo>
                    <a:cubicBezTo>
                      <a:pt x="100" y="91"/>
                      <a:pt x="100" y="92"/>
                      <a:pt x="99" y="90"/>
                    </a:cubicBezTo>
                    <a:cubicBezTo>
                      <a:pt x="98" y="88"/>
                      <a:pt x="99" y="88"/>
                      <a:pt x="97" y="87"/>
                    </a:cubicBezTo>
                    <a:cubicBezTo>
                      <a:pt x="95" y="86"/>
                      <a:pt x="94" y="87"/>
                      <a:pt x="94" y="85"/>
                    </a:cubicBezTo>
                    <a:cubicBezTo>
                      <a:pt x="94" y="82"/>
                      <a:pt x="95" y="83"/>
                      <a:pt x="93" y="81"/>
                    </a:cubicBezTo>
                    <a:cubicBezTo>
                      <a:pt x="92" y="79"/>
                      <a:pt x="94" y="82"/>
                      <a:pt x="92" y="79"/>
                    </a:cubicBezTo>
                    <a:cubicBezTo>
                      <a:pt x="89" y="76"/>
                      <a:pt x="88" y="79"/>
                      <a:pt x="89" y="76"/>
                    </a:cubicBezTo>
                    <a:cubicBezTo>
                      <a:pt x="90" y="74"/>
                      <a:pt x="91" y="75"/>
                      <a:pt x="91" y="73"/>
                    </a:cubicBezTo>
                    <a:cubicBezTo>
                      <a:pt x="91" y="70"/>
                      <a:pt x="95" y="74"/>
                      <a:pt x="92" y="68"/>
                    </a:cubicBezTo>
                    <a:cubicBezTo>
                      <a:pt x="90" y="63"/>
                      <a:pt x="89" y="64"/>
                      <a:pt x="92" y="60"/>
                    </a:cubicBezTo>
                    <a:cubicBezTo>
                      <a:pt x="94" y="55"/>
                      <a:pt x="97" y="54"/>
                      <a:pt x="98" y="53"/>
                    </a:cubicBezTo>
                    <a:cubicBezTo>
                      <a:pt x="98" y="52"/>
                      <a:pt x="99" y="50"/>
                      <a:pt x="100" y="49"/>
                    </a:cubicBezTo>
                    <a:cubicBezTo>
                      <a:pt x="101" y="48"/>
                      <a:pt x="100" y="48"/>
                      <a:pt x="102" y="48"/>
                    </a:cubicBezTo>
                    <a:cubicBezTo>
                      <a:pt x="104" y="48"/>
                      <a:pt x="107" y="47"/>
                      <a:pt x="108" y="46"/>
                    </a:cubicBezTo>
                    <a:cubicBezTo>
                      <a:pt x="109" y="45"/>
                      <a:pt x="111" y="42"/>
                      <a:pt x="112" y="42"/>
                    </a:cubicBezTo>
                    <a:cubicBezTo>
                      <a:pt x="113" y="42"/>
                      <a:pt x="113" y="42"/>
                      <a:pt x="115" y="42"/>
                    </a:cubicBezTo>
                    <a:cubicBezTo>
                      <a:pt x="117" y="41"/>
                      <a:pt x="117" y="41"/>
                      <a:pt x="119" y="41"/>
                    </a:cubicBezTo>
                    <a:cubicBezTo>
                      <a:pt x="120" y="41"/>
                      <a:pt x="117" y="42"/>
                      <a:pt x="121" y="41"/>
                    </a:cubicBezTo>
                    <a:cubicBezTo>
                      <a:pt x="125" y="40"/>
                      <a:pt x="124" y="40"/>
                      <a:pt x="125" y="40"/>
                    </a:cubicBezTo>
                    <a:cubicBezTo>
                      <a:pt x="126" y="40"/>
                      <a:pt x="126" y="41"/>
                      <a:pt x="127" y="41"/>
                    </a:cubicBezTo>
                    <a:cubicBezTo>
                      <a:pt x="129" y="41"/>
                      <a:pt x="129" y="38"/>
                      <a:pt x="129" y="41"/>
                    </a:cubicBezTo>
                    <a:cubicBezTo>
                      <a:pt x="129" y="45"/>
                      <a:pt x="128" y="46"/>
                      <a:pt x="130" y="46"/>
                    </a:cubicBezTo>
                    <a:cubicBezTo>
                      <a:pt x="133" y="47"/>
                      <a:pt x="130" y="47"/>
                      <a:pt x="133" y="47"/>
                    </a:cubicBezTo>
                    <a:cubicBezTo>
                      <a:pt x="136" y="47"/>
                      <a:pt x="135" y="47"/>
                      <a:pt x="137" y="48"/>
                    </a:cubicBezTo>
                    <a:cubicBezTo>
                      <a:pt x="138" y="48"/>
                      <a:pt x="139" y="49"/>
                      <a:pt x="141" y="49"/>
                    </a:cubicBezTo>
                    <a:cubicBezTo>
                      <a:pt x="143" y="49"/>
                      <a:pt x="140" y="52"/>
                      <a:pt x="143" y="49"/>
                    </a:cubicBezTo>
                    <a:cubicBezTo>
                      <a:pt x="146" y="46"/>
                      <a:pt x="141" y="46"/>
                      <a:pt x="146" y="46"/>
                    </a:cubicBezTo>
                    <a:cubicBezTo>
                      <a:pt x="151" y="47"/>
                      <a:pt x="152" y="48"/>
                      <a:pt x="153" y="48"/>
                    </a:cubicBezTo>
                    <a:cubicBezTo>
                      <a:pt x="154" y="47"/>
                      <a:pt x="154" y="48"/>
                      <a:pt x="156" y="47"/>
                    </a:cubicBezTo>
                    <a:cubicBezTo>
                      <a:pt x="159" y="46"/>
                      <a:pt x="159" y="46"/>
                      <a:pt x="160" y="46"/>
                    </a:cubicBezTo>
                    <a:cubicBezTo>
                      <a:pt x="161" y="47"/>
                      <a:pt x="161" y="49"/>
                      <a:pt x="162" y="47"/>
                    </a:cubicBezTo>
                    <a:cubicBezTo>
                      <a:pt x="163" y="45"/>
                      <a:pt x="165" y="45"/>
                      <a:pt x="162" y="44"/>
                    </a:cubicBezTo>
                    <a:cubicBezTo>
                      <a:pt x="159" y="42"/>
                      <a:pt x="158" y="44"/>
                      <a:pt x="158" y="42"/>
                    </a:cubicBezTo>
                    <a:cubicBezTo>
                      <a:pt x="157" y="40"/>
                      <a:pt x="160" y="41"/>
                      <a:pt x="157" y="40"/>
                    </a:cubicBezTo>
                    <a:cubicBezTo>
                      <a:pt x="154" y="40"/>
                      <a:pt x="155" y="40"/>
                      <a:pt x="153" y="39"/>
                    </a:cubicBezTo>
                    <a:cubicBezTo>
                      <a:pt x="151" y="38"/>
                      <a:pt x="149" y="41"/>
                      <a:pt x="148" y="39"/>
                    </a:cubicBezTo>
                    <a:cubicBezTo>
                      <a:pt x="147" y="37"/>
                      <a:pt x="143" y="41"/>
                      <a:pt x="147" y="37"/>
                    </a:cubicBezTo>
                    <a:cubicBezTo>
                      <a:pt x="151" y="34"/>
                      <a:pt x="149" y="32"/>
                      <a:pt x="152" y="33"/>
                    </a:cubicBezTo>
                    <a:cubicBezTo>
                      <a:pt x="155" y="34"/>
                      <a:pt x="154" y="36"/>
                      <a:pt x="155" y="35"/>
                    </a:cubicBezTo>
                    <a:cubicBezTo>
                      <a:pt x="157" y="33"/>
                      <a:pt x="160" y="32"/>
                      <a:pt x="157" y="30"/>
                    </a:cubicBezTo>
                    <a:cubicBezTo>
                      <a:pt x="154" y="28"/>
                      <a:pt x="156" y="29"/>
                      <a:pt x="153" y="28"/>
                    </a:cubicBezTo>
                    <a:cubicBezTo>
                      <a:pt x="150" y="26"/>
                      <a:pt x="147" y="33"/>
                      <a:pt x="146" y="32"/>
                    </a:cubicBezTo>
                    <a:cubicBezTo>
                      <a:pt x="145" y="31"/>
                      <a:pt x="144" y="30"/>
                      <a:pt x="143" y="31"/>
                    </a:cubicBezTo>
                    <a:cubicBezTo>
                      <a:pt x="142" y="31"/>
                      <a:pt x="142" y="34"/>
                      <a:pt x="142" y="36"/>
                    </a:cubicBezTo>
                    <a:cubicBezTo>
                      <a:pt x="142" y="38"/>
                      <a:pt x="143" y="38"/>
                      <a:pt x="140" y="37"/>
                    </a:cubicBezTo>
                    <a:cubicBezTo>
                      <a:pt x="137" y="35"/>
                      <a:pt x="144" y="36"/>
                      <a:pt x="137" y="33"/>
                    </a:cubicBezTo>
                    <a:cubicBezTo>
                      <a:pt x="130" y="31"/>
                      <a:pt x="128" y="31"/>
                      <a:pt x="127" y="32"/>
                    </a:cubicBezTo>
                    <a:cubicBezTo>
                      <a:pt x="126" y="33"/>
                      <a:pt x="125" y="33"/>
                      <a:pt x="124" y="34"/>
                    </a:cubicBezTo>
                    <a:cubicBezTo>
                      <a:pt x="123" y="35"/>
                      <a:pt x="126" y="36"/>
                      <a:pt x="123" y="35"/>
                    </a:cubicBezTo>
                    <a:cubicBezTo>
                      <a:pt x="120" y="33"/>
                      <a:pt x="118" y="35"/>
                      <a:pt x="118" y="35"/>
                    </a:cubicBezTo>
                    <a:cubicBezTo>
                      <a:pt x="118" y="35"/>
                      <a:pt x="117" y="35"/>
                      <a:pt x="116" y="36"/>
                    </a:cubicBezTo>
                    <a:cubicBezTo>
                      <a:pt x="114" y="37"/>
                      <a:pt x="112" y="38"/>
                      <a:pt x="111" y="37"/>
                    </a:cubicBezTo>
                    <a:cubicBezTo>
                      <a:pt x="109" y="37"/>
                      <a:pt x="106" y="38"/>
                      <a:pt x="109" y="34"/>
                    </a:cubicBezTo>
                    <a:cubicBezTo>
                      <a:pt x="111" y="31"/>
                      <a:pt x="109" y="33"/>
                      <a:pt x="113" y="31"/>
                    </a:cubicBezTo>
                    <a:cubicBezTo>
                      <a:pt x="117" y="30"/>
                      <a:pt x="123" y="29"/>
                      <a:pt x="118" y="28"/>
                    </a:cubicBezTo>
                    <a:cubicBezTo>
                      <a:pt x="113" y="27"/>
                      <a:pt x="121" y="27"/>
                      <a:pt x="114" y="24"/>
                    </a:cubicBezTo>
                    <a:cubicBezTo>
                      <a:pt x="107" y="21"/>
                      <a:pt x="107" y="25"/>
                      <a:pt x="107" y="21"/>
                    </a:cubicBezTo>
                    <a:cubicBezTo>
                      <a:pt x="108" y="16"/>
                      <a:pt x="107" y="16"/>
                      <a:pt x="106" y="16"/>
                    </a:cubicBezTo>
                    <a:cubicBezTo>
                      <a:pt x="104" y="16"/>
                      <a:pt x="100" y="17"/>
                      <a:pt x="98" y="18"/>
                    </a:cubicBezTo>
                    <a:cubicBezTo>
                      <a:pt x="97" y="18"/>
                      <a:pt x="99" y="19"/>
                      <a:pt x="96" y="17"/>
                    </a:cubicBezTo>
                    <a:cubicBezTo>
                      <a:pt x="92" y="15"/>
                      <a:pt x="91" y="18"/>
                      <a:pt x="92" y="15"/>
                    </a:cubicBezTo>
                    <a:cubicBezTo>
                      <a:pt x="94" y="13"/>
                      <a:pt x="94" y="12"/>
                      <a:pt x="96" y="11"/>
                    </a:cubicBezTo>
                    <a:cubicBezTo>
                      <a:pt x="98" y="9"/>
                      <a:pt x="97" y="3"/>
                      <a:pt x="102" y="5"/>
                    </a:cubicBezTo>
                    <a:cubicBezTo>
                      <a:pt x="106" y="8"/>
                      <a:pt x="105" y="7"/>
                      <a:pt x="108" y="7"/>
                    </a:cubicBezTo>
                    <a:cubicBezTo>
                      <a:pt x="112" y="7"/>
                      <a:pt x="114" y="7"/>
                      <a:pt x="114" y="6"/>
                    </a:cubicBezTo>
                    <a:cubicBezTo>
                      <a:pt x="114" y="5"/>
                      <a:pt x="109" y="3"/>
                      <a:pt x="109" y="3"/>
                    </a:cubicBezTo>
                    <a:cubicBezTo>
                      <a:pt x="109" y="3"/>
                      <a:pt x="108" y="4"/>
                      <a:pt x="109" y="3"/>
                    </a:cubicBezTo>
                    <a:cubicBezTo>
                      <a:pt x="109" y="2"/>
                      <a:pt x="110" y="1"/>
                      <a:pt x="110" y="1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09" y="0"/>
                      <a:pt x="96" y="0"/>
                      <a:pt x="9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8" name="淘宝店chenying0907出品 36"/>
              <p:cNvSpPr>
                <a:spLocks/>
              </p:cNvSpPr>
              <p:nvPr/>
            </p:nvSpPr>
            <p:spPr bwMode="auto">
              <a:xfrm>
                <a:off x="8729663" y="4613275"/>
                <a:ext cx="141288" cy="168275"/>
              </a:xfrm>
              <a:custGeom>
                <a:avLst/>
                <a:gdLst>
                  <a:gd name="T0" fmla="*/ 45 w 65"/>
                  <a:gd name="T1" fmla="*/ 5 h 77"/>
                  <a:gd name="T2" fmla="*/ 45 w 65"/>
                  <a:gd name="T3" fmla="*/ 28 h 77"/>
                  <a:gd name="T4" fmla="*/ 25 w 65"/>
                  <a:gd name="T5" fmla="*/ 45 h 77"/>
                  <a:gd name="T6" fmla="*/ 1 w 65"/>
                  <a:gd name="T7" fmla="*/ 64 h 77"/>
                  <a:gd name="T8" fmla="*/ 65 w 65"/>
                  <a:gd name="T9" fmla="*/ 77 h 77"/>
                  <a:gd name="T10" fmla="*/ 65 w 65"/>
                  <a:gd name="T11" fmla="*/ 0 h 77"/>
                  <a:gd name="T12" fmla="*/ 45 w 65"/>
                  <a:gd name="T13" fmla="*/ 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77">
                    <a:moveTo>
                      <a:pt x="45" y="5"/>
                    </a:move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28"/>
                      <a:pt x="39" y="40"/>
                      <a:pt x="25" y="45"/>
                    </a:cubicBezTo>
                    <a:cubicBezTo>
                      <a:pt x="12" y="49"/>
                      <a:pt x="0" y="56"/>
                      <a:pt x="1" y="64"/>
                    </a:cubicBezTo>
                    <a:cubicBezTo>
                      <a:pt x="2" y="71"/>
                      <a:pt x="18" y="77"/>
                      <a:pt x="65" y="77"/>
                    </a:cubicBezTo>
                    <a:cubicBezTo>
                      <a:pt x="65" y="0"/>
                      <a:pt x="65" y="0"/>
                      <a:pt x="65" y="0"/>
                    </a:cubicBezTo>
                    <a:lnTo>
                      <a:pt x="4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9" name="淘宝店chenying0907出品 37"/>
              <p:cNvSpPr>
                <a:spLocks/>
              </p:cNvSpPr>
              <p:nvPr/>
            </p:nvSpPr>
            <p:spPr bwMode="auto">
              <a:xfrm>
                <a:off x="8855075" y="4613275"/>
                <a:ext cx="134938" cy="168275"/>
              </a:xfrm>
              <a:custGeom>
                <a:avLst/>
                <a:gdLst>
                  <a:gd name="T0" fmla="*/ 14 w 62"/>
                  <a:gd name="T1" fmla="*/ 5 h 77"/>
                  <a:gd name="T2" fmla="*/ 14 w 62"/>
                  <a:gd name="T3" fmla="*/ 28 h 77"/>
                  <a:gd name="T4" fmla="*/ 32 w 62"/>
                  <a:gd name="T5" fmla="*/ 45 h 77"/>
                  <a:gd name="T6" fmla="*/ 61 w 62"/>
                  <a:gd name="T7" fmla="*/ 64 h 77"/>
                  <a:gd name="T8" fmla="*/ 0 w 62"/>
                  <a:gd name="T9" fmla="*/ 77 h 77"/>
                  <a:gd name="T10" fmla="*/ 0 w 62"/>
                  <a:gd name="T11" fmla="*/ 0 h 77"/>
                  <a:gd name="T12" fmla="*/ 14 w 62"/>
                  <a:gd name="T13" fmla="*/ 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77">
                    <a:moveTo>
                      <a:pt x="14" y="5"/>
                    </a:move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9" y="40"/>
                      <a:pt x="32" y="45"/>
                    </a:cubicBezTo>
                    <a:cubicBezTo>
                      <a:pt x="46" y="49"/>
                      <a:pt x="62" y="56"/>
                      <a:pt x="61" y="64"/>
                    </a:cubicBezTo>
                    <a:cubicBezTo>
                      <a:pt x="60" y="71"/>
                      <a:pt x="34" y="77"/>
                      <a:pt x="0" y="77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4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0" name="淘宝店chenying0907出品 38"/>
              <p:cNvSpPr>
                <a:spLocks/>
              </p:cNvSpPr>
              <p:nvPr/>
            </p:nvSpPr>
            <p:spPr bwMode="auto">
              <a:xfrm>
                <a:off x="8618538" y="4127500"/>
                <a:ext cx="500063" cy="503238"/>
              </a:xfrm>
              <a:custGeom>
                <a:avLst/>
                <a:gdLst>
                  <a:gd name="T0" fmla="*/ 169 w 230"/>
                  <a:gd name="T1" fmla="*/ 12 h 231"/>
                  <a:gd name="T2" fmla="*/ 215 w 230"/>
                  <a:gd name="T3" fmla="*/ 103 h 231"/>
                  <a:gd name="T4" fmla="*/ 102 w 230"/>
                  <a:gd name="T5" fmla="*/ 216 h 231"/>
                  <a:gd name="T6" fmla="*/ 12 w 230"/>
                  <a:gd name="T7" fmla="*/ 171 h 231"/>
                  <a:gd name="T8" fmla="*/ 0 w 230"/>
                  <a:gd name="T9" fmla="*/ 181 h 231"/>
                  <a:gd name="T10" fmla="*/ 102 w 230"/>
                  <a:gd name="T11" fmla="*/ 231 h 231"/>
                  <a:gd name="T12" fmla="*/ 230 w 230"/>
                  <a:gd name="T13" fmla="*/ 103 h 231"/>
                  <a:gd name="T14" fmla="*/ 178 w 230"/>
                  <a:gd name="T15" fmla="*/ 0 h 231"/>
                  <a:gd name="T16" fmla="*/ 169 w 230"/>
                  <a:gd name="T17" fmla="*/ 1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231">
                    <a:moveTo>
                      <a:pt x="169" y="12"/>
                    </a:moveTo>
                    <a:cubicBezTo>
                      <a:pt x="197" y="32"/>
                      <a:pt x="215" y="65"/>
                      <a:pt x="215" y="103"/>
                    </a:cubicBezTo>
                    <a:cubicBezTo>
                      <a:pt x="215" y="165"/>
                      <a:pt x="165" y="216"/>
                      <a:pt x="102" y="216"/>
                    </a:cubicBezTo>
                    <a:cubicBezTo>
                      <a:pt x="65" y="216"/>
                      <a:pt x="33" y="198"/>
                      <a:pt x="12" y="17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24" y="211"/>
                      <a:pt x="61" y="231"/>
                      <a:pt x="102" y="231"/>
                    </a:cubicBezTo>
                    <a:cubicBezTo>
                      <a:pt x="173" y="231"/>
                      <a:pt x="230" y="174"/>
                      <a:pt x="230" y="103"/>
                    </a:cubicBezTo>
                    <a:cubicBezTo>
                      <a:pt x="230" y="61"/>
                      <a:pt x="210" y="23"/>
                      <a:pt x="178" y="0"/>
                    </a:cubicBezTo>
                    <a:lnTo>
                      <a:pt x="169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1" name="淘宝店chenying0907出品 39"/>
              <p:cNvSpPr>
                <a:spLocks noEditPoints="1"/>
              </p:cNvSpPr>
              <p:nvPr/>
            </p:nvSpPr>
            <p:spPr bwMode="auto">
              <a:xfrm>
                <a:off x="8621713" y="4137025"/>
                <a:ext cx="442913" cy="441325"/>
              </a:xfrm>
              <a:custGeom>
                <a:avLst/>
                <a:gdLst>
                  <a:gd name="T0" fmla="*/ 102 w 203"/>
                  <a:gd name="T1" fmla="*/ 203 h 203"/>
                  <a:gd name="T2" fmla="*/ 203 w 203"/>
                  <a:gd name="T3" fmla="*/ 101 h 203"/>
                  <a:gd name="T4" fmla="*/ 102 w 203"/>
                  <a:gd name="T5" fmla="*/ 0 h 203"/>
                  <a:gd name="T6" fmla="*/ 102 w 203"/>
                  <a:gd name="T7" fmla="*/ 5 h 203"/>
                  <a:gd name="T8" fmla="*/ 198 w 203"/>
                  <a:gd name="T9" fmla="*/ 101 h 203"/>
                  <a:gd name="T10" fmla="*/ 102 w 203"/>
                  <a:gd name="T11" fmla="*/ 198 h 203"/>
                  <a:gd name="T12" fmla="*/ 102 w 203"/>
                  <a:gd name="T13" fmla="*/ 203 h 203"/>
                  <a:gd name="T14" fmla="*/ 102 w 203"/>
                  <a:gd name="T15" fmla="*/ 0 h 203"/>
                  <a:gd name="T16" fmla="*/ 0 w 203"/>
                  <a:gd name="T17" fmla="*/ 101 h 203"/>
                  <a:gd name="T18" fmla="*/ 102 w 203"/>
                  <a:gd name="T19" fmla="*/ 203 h 203"/>
                  <a:gd name="T20" fmla="*/ 102 w 203"/>
                  <a:gd name="T21" fmla="*/ 203 h 203"/>
                  <a:gd name="T22" fmla="*/ 102 w 203"/>
                  <a:gd name="T23" fmla="*/ 198 h 203"/>
                  <a:gd name="T24" fmla="*/ 102 w 203"/>
                  <a:gd name="T25" fmla="*/ 198 h 203"/>
                  <a:gd name="T26" fmla="*/ 102 w 203"/>
                  <a:gd name="T27" fmla="*/ 198 h 203"/>
                  <a:gd name="T28" fmla="*/ 5 w 203"/>
                  <a:gd name="T29" fmla="*/ 101 h 203"/>
                  <a:gd name="T30" fmla="*/ 102 w 203"/>
                  <a:gd name="T31" fmla="*/ 5 h 203"/>
                  <a:gd name="T32" fmla="*/ 102 w 203"/>
                  <a:gd name="T33" fmla="*/ 5 h 203"/>
                  <a:gd name="T34" fmla="*/ 102 w 203"/>
                  <a:gd name="T35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3" h="203">
                    <a:moveTo>
                      <a:pt x="102" y="203"/>
                    </a:moveTo>
                    <a:cubicBezTo>
                      <a:pt x="158" y="203"/>
                      <a:pt x="203" y="157"/>
                      <a:pt x="203" y="101"/>
                    </a:cubicBezTo>
                    <a:cubicBezTo>
                      <a:pt x="203" y="45"/>
                      <a:pt x="158" y="0"/>
                      <a:pt x="102" y="0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55" y="5"/>
                      <a:pt x="198" y="48"/>
                      <a:pt x="198" y="101"/>
                    </a:cubicBezTo>
                    <a:cubicBezTo>
                      <a:pt x="198" y="155"/>
                      <a:pt x="155" y="198"/>
                      <a:pt x="102" y="198"/>
                    </a:cubicBezTo>
                    <a:lnTo>
                      <a:pt x="102" y="203"/>
                    </a:lnTo>
                    <a:close/>
                    <a:moveTo>
                      <a:pt x="102" y="0"/>
                    </a:moveTo>
                    <a:cubicBezTo>
                      <a:pt x="46" y="0"/>
                      <a:pt x="0" y="45"/>
                      <a:pt x="0" y="101"/>
                    </a:cubicBezTo>
                    <a:cubicBezTo>
                      <a:pt x="0" y="157"/>
                      <a:pt x="46" y="203"/>
                      <a:pt x="102" y="203"/>
                    </a:cubicBezTo>
                    <a:cubicBezTo>
                      <a:pt x="102" y="203"/>
                      <a:pt x="102" y="203"/>
                      <a:pt x="102" y="203"/>
                    </a:cubicBezTo>
                    <a:cubicBezTo>
                      <a:pt x="102" y="198"/>
                      <a:pt x="102" y="198"/>
                      <a:pt x="102" y="198"/>
                    </a:cubicBezTo>
                    <a:cubicBezTo>
                      <a:pt x="102" y="198"/>
                      <a:pt x="102" y="198"/>
                      <a:pt x="102" y="198"/>
                    </a:cubicBezTo>
                    <a:cubicBezTo>
                      <a:pt x="102" y="198"/>
                      <a:pt x="102" y="198"/>
                      <a:pt x="102" y="198"/>
                    </a:cubicBezTo>
                    <a:cubicBezTo>
                      <a:pt x="48" y="198"/>
                      <a:pt x="5" y="155"/>
                      <a:pt x="5" y="101"/>
                    </a:cubicBezTo>
                    <a:cubicBezTo>
                      <a:pt x="5" y="48"/>
                      <a:pt x="48" y="5"/>
                      <a:pt x="102" y="5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02" y="0"/>
                      <a:pt x="102" y="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2" name="淘宝店chenying0907出品 40"/>
              <p:cNvSpPr>
                <a:spLocks/>
              </p:cNvSpPr>
              <p:nvPr/>
            </p:nvSpPr>
            <p:spPr bwMode="auto">
              <a:xfrm>
                <a:off x="8610600" y="4144963"/>
                <a:ext cx="496888" cy="433388"/>
              </a:xfrm>
              <a:custGeom>
                <a:avLst/>
                <a:gdLst>
                  <a:gd name="T0" fmla="*/ 65 w 228"/>
                  <a:gd name="T1" fmla="*/ 15 h 199"/>
                  <a:gd name="T2" fmla="*/ 61 w 228"/>
                  <a:gd name="T3" fmla="*/ 23 h 199"/>
                  <a:gd name="T4" fmla="*/ 57 w 228"/>
                  <a:gd name="T5" fmla="*/ 29 h 199"/>
                  <a:gd name="T6" fmla="*/ 54 w 228"/>
                  <a:gd name="T7" fmla="*/ 26 h 199"/>
                  <a:gd name="T8" fmla="*/ 52 w 228"/>
                  <a:gd name="T9" fmla="*/ 32 h 199"/>
                  <a:gd name="T10" fmla="*/ 42 w 228"/>
                  <a:gd name="T11" fmla="*/ 34 h 199"/>
                  <a:gd name="T12" fmla="*/ 36 w 228"/>
                  <a:gd name="T13" fmla="*/ 41 h 199"/>
                  <a:gd name="T14" fmla="*/ 27 w 228"/>
                  <a:gd name="T15" fmla="*/ 53 h 199"/>
                  <a:gd name="T16" fmla="*/ 21 w 228"/>
                  <a:gd name="T17" fmla="*/ 61 h 199"/>
                  <a:gd name="T18" fmla="*/ 27 w 228"/>
                  <a:gd name="T19" fmla="*/ 67 h 199"/>
                  <a:gd name="T20" fmla="*/ 27 w 228"/>
                  <a:gd name="T21" fmla="*/ 70 h 199"/>
                  <a:gd name="T22" fmla="*/ 22 w 228"/>
                  <a:gd name="T23" fmla="*/ 65 h 199"/>
                  <a:gd name="T24" fmla="*/ 18 w 228"/>
                  <a:gd name="T25" fmla="*/ 60 h 199"/>
                  <a:gd name="T26" fmla="*/ 16 w 228"/>
                  <a:gd name="T27" fmla="*/ 69 h 199"/>
                  <a:gd name="T28" fmla="*/ 17 w 228"/>
                  <a:gd name="T29" fmla="*/ 83 h 199"/>
                  <a:gd name="T30" fmla="*/ 24 w 228"/>
                  <a:gd name="T31" fmla="*/ 80 h 199"/>
                  <a:gd name="T32" fmla="*/ 32 w 228"/>
                  <a:gd name="T33" fmla="*/ 88 h 199"/>
                  <a:gd name="T34" fmla="*/ 41 w 228"/>
                  <a:gd name="T35" fmla="*/ 98 h 199"/>
                  <a:gd name="T36" fmla="*/ 50 w 228"/>
                  <a:gd name="T37" fmla="*/ 105 h 199"/>
                  <a:gd name="T38" fmla="*/ 61 w 228"/>
                  <a:gd name="T39" fmla="*/ 117 h 199"/>
                  <a:gd name="T40" fmla="*/ 58 w 228"/>
                  <a:gd name="T41" fmla="*/ 134 h 199"/>
                  <a:gd name="T42" fmla="*/ 49 w 228"/>
                  <a:gd name="T43" fmla="*/ 155 h 199"/>
                  <a:gd name="T44" fmla="*/ 52 w 228"/>
                  <a:gd name="T45" fmla="*/ 170 h 199"/>
                  <a:gd name="T46" fmla="*/ 46 w 228"/>
                  <a:gd name="T47" fmla="*/ 171 h 199"/>
                  <a:gd name="T48" fmla="*/ 32 w 228"/>
                  <a:gd name="T49" fmla="*/ 148 h 199"/>
                  <a:gd name="T50" fmla="*/ 16 w 228"/>
                  <a:gd name="T51" fmla="*/ 113 h 199"/>
                  <a:gd name="T52" fmla="*/ 11 w 228"/>
                  <a:gd name="T53" fmla="*/ 87 h 199"/>
                  <a:gd name="T54" fmla="*/ 73 w 228"/>
                  <a:gd name="T55" fmla="*/ 183 h 199"/>
                  <a:gd name="T56" fmla="*/ 89 w 228"/>
                  <a:gd name="T57" fmla="*/ 181 h 199"/>
                  <a:gd name="T58" fmla="*/ 110 w 228"/>
                  <a:gd name="T59" fmla="*/ 178 h 199"/>
                  <a:gd name="T60" fmla="*/ 108 w 228"/>
                  <a:gd name="T61" fmla="*/ 187 h 199"/>
                  <a:gd name="T62" fmla="*/ 121 w 228"/>
                  <a:gd name="T63" fmla="*/ 186 h 199"/>
                  <a:gd name="T64" fmla="*/ 139 w 228"/>
                  <a:gd name="T65" fmla="*/ 184 h 199"/>
                  <a:gd name="T66" fmla="*/ 137 w 228"/>
                  <a:gd name="T67" fmla="*/ 3 h 199"/>
                  <a:gd name="T68" fmla="*/ 197 w 228"/>
                  <a:gd name="T69" fmla="*/ 64 h 199"/>
                  <a:gd name="T70" fmla="*/ 189 w 228"/>
                  <a:gd name="T71" fmla="*/ 58 h 199"/>
                  <a:gd name="T72" fmla="*/ 181 w 228"/>
                  <a:gd name="T73" fmla="*/ 74 h 199"/>
                  <a:gd name="T74" fmla="*/ 170 w 228"/>
                  <a:gd name="T75" fmla="*/ 59 h 199"/>
                  <a:gd name="T76" fmla="*/ 174 w 228"/>
                  <a:gd name="T77" fmla="*/ 75 h 199"/>
                  <a:gd name="T78" fmla="*/ 186 w 228"/>
                  <a:gd name="T79" fmla="*/ 79 h 199"/>
                  <a:gd name="T80" fmla="*/ 181 w 228"/>
                  <a:gd name="T81" fmla="*/ 100 h 199"/>
                  <a:gd name="T82" fmla="*/ 175 w 228"/>
                  <a:gd name="T83" fmla="*/ 122 h 199"/>
                  <a:gd name="T84" fmla="*/ 168 w 228"/>
                  <a:gd name="T85" fmla="*/ 137 h 199"/>
                  <a:gd name="T86" fmla="*/ 147 w 228"/>
                  <a:gd name="T87" fmla="*/ 154 h 199"/>
                  <a:gd name="T88" fmla="*/ 141 w 228"/>
                  <a:gd name="T89" fmla="*/ 139 h 199"/>
                  <a:gd name="T90" fmla="*/ 142 w 228"/>
                  <a:gd name="T91" fmla="*/ 121 h 199"/>
                  <a:gd name="T92" fmla="*/ 135 w 228"/>
                  <a:gd name="T93" fmla="*/ 101 h 199"/>
                  <a:gd name="T94" fmla="*/ 125 w 228"/>
                  <a:gd name="T95" fmla="*/ 89 h 199"/>
                  <a:gd name="T96" fmla="*/ 99 w 228"/>
                  <a:gd name="T97" fmla="*/ 90 h 199"/>
                  <a:gd name="T98" fmla="*/ 89 w 228"/>
                  <a:gd name="T99" fmla="*/ 76 h 199"/>
                  <a:gd name="T100" fmla="*/ 100 w 228"/>
                  <a:gd name="T101" fmla="*/ 49 h 199"/>
                  <a:gd name="T102" fmla="*/ 119 w 228"/>
                  <a:gd name="T103" fmla="*/ 41 h 199"/>
                  <a:gd name="T104" fmla="*/ 130 w 228"/>
                  <a:gd name="T105" fmla="*/ 46 h 199"/>
                  <a:gd name="T106" fmla="*/ 146 w 228"/>
                  <a:gd name="T107" fmla="*/ 46 h 199"/>
                  <a:gd name="T108" fmla="*/ 162 w 228"/>
                  <a:gd name="T109" fmla="*/ 44 h 199"/>
                  <a:gd name="T110" fmla="*/ 147 w 228"/>
                  <a:gd name="T111" fmla="*/ 37 h 199"/>
                  <a:gd name="T112" fmla="*/ 146 w 228"/>
                  <a:gd name="T113" fmla="*/ 32 h 199"/>
                  <a:gd name="T114" fmla="*/ 127 w 228"/>
                  <a:gd name="T115" fmla="*/ 32 h 199"/>
                  <a:gd name="T116" fmla="*/ 111 w 228"/>
                  <a:gd name="T117" fmla="*/ 37 h 199"/>
                  <a:gd name="T118" fmla="*/ 107 w 228"/>
                  <a:gd name="T119" fmla="*/ 21 h 199"/>
                  <a:gd name="T120" fmla="*/ 96 w 228"/>
                  <a:gd name="T121" fmla="*/ 11 h 199"/>
                  <a:gd name="T122" fmla="*/ 109 w 228"/>
                  <a:gd name="T123" fmla="*/ 3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" h="199">
                    <a:moveTo>
                      <a:pt x="92" y="0"/>
                    </a:moveTo>
                    <a:cubicBezTo>
                      <a:pt x="92" y="0"/>
                      <a:pt x="58" y="5"/>
                      <a:pt x="35" y="31"/>
                    </a:cubicBezTo>
                    <a:cubicBezTo>
                      <a:pt x="35" y="31"/>
                      <a:pt x="53" y="13"/>
                      <a:pt x="64" y="13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6" y="14"/>
                      <a:pt x="66" y="15"/>
                      <a:pt x="65" y="15"/>
                    </a:cubicBezTo>
                    <a:cubicBezTo>
                      <a:pt x="65" y="16"/>
                      <a:pt x="64" y="17"/>
                      <a:pt x="64" y="18"/>
                    </a:cubicBezTo>
                    <a:cubicBezTo>
                      <a:pt x="64" y="18"/>
                      <a:pt x="64" y="20"/>
                      <a:pt x="64" y="20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3" y="21"/>
                      <a:pt x="62" y="21"/>
                      <a:pt x="62" y="22"/>
                    </a:cubicBezTo>
                    <a:cubicBezTo>
                      <a:pt x="62" y="22"/>
                      <a:pt x="61" y="22"/>
                      <a:pt x="61" y="23"/>
                    </a:cubicBezTo>
                    <a:cubicBezTo>
                      <a:pt x="61" y="24"/>
                      <a:pt x="61" y="25"/>
                      <a:pt x="61" y="25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59" y="29"/>
                      <a:pt x="58" y="29"/>
                      <a:pt x="57" y="29"/>
                    </a:cubicBezTo>
                    <a:cubicBezTo>
                      <a:pt x="56" y="29"/>
                      <a:pt x="56" y="27"/>
                      <a:pt x="56" y="27"/>
                    </a:cubicBezTo>
                    <a:cubicBezTo>
                      <a:pt x="58" y="26"/>
                      <a:pt x="58" y="26"/>
                      <a:pt x="58" y="26"/>
                    </a:cubicBezTo>
                    <a:cubicBezTo>
                      <a:pt x="58" y="26"/>
                      <a:pt x="58" y="26"/>
                      <a:pt x="58" y="25"/>
                    </a:cubicBezTo>
                    <a:cubicBezTo>
                      <a:pt x="57" y="25"/>
                      <a:pt x="57" y="24"/>
                      <a:pt x="56" y="24"/>
                    </a:cubicBezTo>
                    <a:cubicBezTo>
                      <a:pt x="55" y="24"/>
                      <a:pt x="54" y="26"/>
                      <a:pt x="54" y="26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7"/>
                      <a:pt x="51" y="29"/>
                      <a:pt x="51" y="29"/>
                    </a:cubicBezTo>
                    <a:cubicBezTo>
                      <a:pt x="52" y="29"/>
                      <a:pt x="53" y="29"/>
                      <a:pt x="53" y="29"/>
                    </a:cubicBezTo>
                    <a:cubicBezTo>
                      <a:pt x="53" y="29"/>
                      <a:pt x="53" y="30"/>
                      <a:pt x="53" y="31"/>
                    </a:cubicBezTo>
                    <a:cubicBezTo>
                      <a:pt x="53" y="31"/>
                      <a:pt x="52" y="32"/>
                      <a:pt x="52" y="32"/>
                    </a:cubicBezTo>
                    <a:cubicBezTo>
                      <a:pt x="52" y="32"/>
                      <a:pt x="52" y="33"/>
                      <a:pt x="51" y="33"/>
                    </a:cubicBezTo>
                    <a:cubicBezTo>
                      <a:pt x="50" y="32"/>
                      <a:pt x="49" y="32"/>
                      <a:pt x="48" y="32"/>
                    </a:cubicBezTo>
                    <a:cubicBezTo>
                      <a:pt x="47" y="32"/>
                      <a:pt x="46" y="31"/>
                      <a:pt x="46" y="32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3"/>
                      <a:pt x="42" y="34"/>
                      <a:pt x="42" y="34"/>
                    </a:cubicBezTo>
                    <a:cubicBezTo>
                      <a:pt x="42" y="34"/>
                      <a:pt x="41" y="35"/>
                      <a:pt x="41" y="35"/>
                    </a:cubicBezTo>
                    <a:cubicBezTo>
                      <a:pt x="41" y="35"/>
                      <a:pt x="41" y="37"/>
                      <a:pt x="41" y="37"/>
                    </a:cubicBezTo>
                    <a:cubicBezTo>
                      <a:pt x="41" y="37"/>
                      <a:pt x="40" y="38"/>
                      <a:pt x="38" y="38"/>
                    </a:cubicBezTo>
                    <a:cubicBezTo>
                      <a:pt x="37" y="39"/>
                      <a:pt x="36" y="39"/>
                      <a:pt x="36" y="39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36" y="41"/>
                      <a:pt x="34" y="42"/>
                      <a:pt x="34" y="43"/>
                    </a:cubicBezTo>
                    <a:cubicBezTo>
                      <a:pt x="33" y="44"/>
                      <a:pt x="30" y="46"/>
                      <a:pt x="30" y="46"/>
                    </a:cubicBezTo>
                    <a:cubicBezTo>
                      <a:pt x="30" y="46"/>
                      <a:pt x="29" y="47"/>
                      <a:pt x="28" y="48"/>
                    </a:cubicBezTo>
                    <a:cubicBezTo>
                      <a:pt x="28" y="49"/>
                      <a:pt x="28" y="50"/>
                      <a:pt x="28" y="51"/>
                    </a:cubicBezTo>
                    <a:cubicBezTo>
                      <a:pt x="28" y="51"/>
                      <a:pt x="27" y="52"/>
                      <a:pt x="27" y="53"/>
                    </a:cubicBezTo>
                    <a:cubicBezTo>
                      <a:pt x="27" y="54"/>
                      <a:pt x="26" y="55"/>
                      <a:pt x="26" y="56"/>
                    </a:cubicBezTo>
                    <a:cubicBezTo>
                      <a:pt x="25" y="56"/>
                      <a:pt x="25" y="57"/>
                      <a:pt x="24" y="57"/>
                    </a:cubicBezTo>
                    <a:cubicBezTo>
                      <a:pt x="24" y="57"/>
                      <a:pt x="22" y="58"/>
                      <a:pt x="21" y="58"/>
                    </a:cubicBezTo>
                    <a:cubicBezTo>
                      <a:pt x="20" y="59"/>
                      <a:pt x="20" y="60"/>
                      <a:pt x="20" y="60"/>
                    </a:cubicBezTo>
                    <a:cubicBezTo>
                      <a:pt x="20" y="60"/>
                      <a:pt x="21" y="61"/>
                      <a:pt x="21" y="61"/>
                    </a:cubicBezTo>
                    <a:cubicBezTo>
                      <a:pt x="22" y="61"/>
                      <a:pt x="23" y="62"/>
                      <a:pt x="23" y="62"/>
                    </a:cubicBezTo>
                    <a:cubicBezTo>
                      <a:pt x="23" y="62"/>
                      <a:pt x="23" y="63"/>
                      <a:pt x="23" y="64"/>
                    </a:cubicBezTo>
                    <a:cubicBezTo>
                      <a:pt x="23" y="64"/>
                      <a:pt x="22" y="66"/>
                      <a:pt x="23" y="66"/>
                    </a:cubicBezTo>
                    <a:cubicBezTo>
                      <a:pt x="24" y="66"/>
                      <a:pt x="25" y="66"/>
                      <a:pt x="25" y="66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29" y="68"/>
                      <a:pt x="29" y="69"/>
                      <a:pt x="29" y="70"/>
                    </a:cubicBezTo>
                    <a:cubicBezTo>
                      <a:pt x="28" y="70"/>
                      <a:pt x="28" y="71"/>
                      <a:pt x="28" y="71"/>
                    </a:cubicBezTo>
                    <a:cubicBezTo>
                      <a:pt x="27" y="71"/>
                      <a:pt x="27" y="71"/>
                      <a:pt x="27" y="70"/>
                    </a:cubicBezTo>
                    <a:cubicBezTo>
                      <a:pt x="27" y="69"/>
                      <a:pt x="27" y="69"/>
                      <a:pt x="26" y="68"/>
                    </a:cubicBezTo>
                    <a:cubicBezTo>
                      <a:pt x="25" y="68"/>
                      <a:pt x="24" y="69"/>
                      <a:pt x="24" y="69"/>
                    </a:cubicBezTo>
                    <a:cubicBezTo>
                      <a:pt x="24" y="69"/>
                      <a:pt x="23" y="69"/>
                      <a:pt x="23" y="68"/>
                    </a:cubicBezTo>
                    <a:cubicBezTo>
                      <a:pt x="22" y="67"/>
                      <a:pt x="22" y="68"/>
                      <a:pt x="22" y="67"/>
                    </a:cubicBezTo>
                    <a:cubicBezTo>
                      <a:pt x="22" y="66"/>
                      <a:pt x="23" y="66"/>
                      <a:pt x="22" y="65"/>
                    </a:cubicBezTo>
                    <a:cubicBezTo>
                      <a:pt x="22" y="65"/>
                      <a:pt x="21" y="64"/>
                      <a:pt x="21" y="64"/>
                    </a:cubicBezTo>
                    <a:cubicBezTo>
                      <a:pt x="20" y="64"/>
                      <a:pt x="21" y="65"/>
                      <a:pt x="20" y="64"/>
                    </a:cubicBezTo>
                    <a:cubicBezTo>
                      <a:pt x="20" y="63"/>
                      <a:pt x="19" y="63"/>
                      <a:pt x="19" y="63"/>
                    </a:cubicBezTo>
                    <a:cubicBezTo>
                      <a:pt x="19" y="63"/>
                      <a:pt x="18" y="63"/>
                      <a:pt x="18" y="62"/>
                    </a:cubicBezTo>
                    <a:cubicBezTo>
                      <a:pt x="18" y="62"/>
                      <a:pt x="18" y="61"/>
                      <a:pt x="18" y="60"/>
                    </a:cubicBezTo>
                    <a:cubicBezTo>
                      <a:pt x="18" y="60"/>
                      <a:pt x="19" y="59"/>
                      <a:pt x="19" y="58"/>
                    </a:cubicBezTo>
                    <a:cubicBezTo>
                      <a:pt x="19" y="58"/>
                      <a:pt x="19" y="55"/>
                      <a:pt x="19" y="55"/>
                    </a:cubicBezTo>
                    <a:cubicBezTo>
                      <a:pt x="19" y="55"/>
                      <a:pt x="16" y="61"/>
                      <a:pt x="15" y="66"/>
                    </a:cubicBezTo>
                    <a:cubicBezTo>
                      <a:pt x="15" y="66"/>
                      <a:pt x="16" y="65"/>
                      <a:pt x="16" y="66"/>
                    </a:cubicBezTo>
                    <a:cubicBezTo>
                      <a:pt x="16" y="67"/>
                      <a:pt x="17" y="68"/>
                      <a:pt x="16" y="69"/>
                    </a:cubicBezTo>
                    <a:cubicBezTo>
                      <a:pt x="16" y="69"/>
                      <a:pt x="16" y="69"/>
                      <a:pt x="16" y="72"/>
                    </a:cubicBezTo>
                    <a:cubicBezTo>
                      <a:pt x="16" y="74"/>
                      <a:pt x="17" y="75"/>
                      <a:pt x="17" y="76"/>
                    </a:cubicBezTo>
                    <a:cubicBezTo>
                      <a:pt x="16" y="76"/>
                      <a:pt x="16" y="77"/>
                      <a:pt x="16" y="78"/>
                    </a:cubicBezTo>
                    <a:cubicBezTo>
                      <a:pt x="16" y="79"/>
                      <a:pt x="16" y="82"/>
                      <a:pt x="17" y="82"/>
                    </a:cubicBezTo>
                    <a:cubicBezTo>
                      <a:pt x="17" y="82"/>
                      <a:pt x="17" y="83"/>
                      <a:pt x="17" y="83"/>
                    </a:cubicBezTo>
                    <a:cubicBezTo>
                      <a:pt x="18" y="84"/>
                      <a:pt x="17" y="85"/>
                      <a:pt x="18" y="84"/>
                    </a:cubicBezTo>
                    <a:cubicBezTo>
                      <a:pt x="19" y="82"/>
                      <a:pt x="20" y="81"/>
                      <a:pt x="20" y="81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20" y="80"/>
                      <a:pt x="20" y="79"/>
                      <a:pt x="22" y="79"/>
                    </a:cubicBezTo>
                    <a:cubicBezTo>
                      <a:pt x="23" y="79"/>
                      <a:pt x="24" y="79"/>
                      <a:pt x="24" y="80"/>
                    </a:cubicBezTo>
                    <a:cubicBezTo>
                      <a:pt x="25" y="80"/>
                      <a:pt x="23" y="82"/>
                      <a:pt x="24" y="82"/>
                    </a:cubicBezTo>
                    <a:cubicBezTo>
                      <a:pt x="25" y="82"/>
                      <a:pt x="27" y="81"/>
                      <a:pt x="28" y="81"/>
                    </a:cubicBezTo>
                    <a:cubicBezTo>
                      <a:pt x="29" y="81"/>
                      <a:pt x="29" y="82"/>
                      <a:pt x="30" y="83"/>
                    </a:cubicBezTo>
                    <a:cubicBezTo>
                      <a:pt x="30" y="84"/>
                      <a:pt x="30" y="85"/>
                      <a:pt x="31" y="86"/>
                    </a:cubicBezTo>
                    <a:cubicBezTo>
                      <a:pt x="32" y="86"/>
                      <a:pt x="31" y="87"/>
                      <a:pt x="32" y="88"/>
                    </a:cubicBezTo>
                    <a:cubicBezTo>
                      <a:pt x="32" y="89"/>
                      <a:pt x="34" y="90"/>
                      <a:pt x="35" y="90"/>
                    </a:cubicBezTo>
                    <a:cubicBezTo>
                      <a:pt x="35" y="90"/>
                      <a:pt x="37" y="90"/>
                      <a:pt x="38" y="90"/>
                    </a:cubicBezTo>
                    <a:cubicBezTo>
                      <a:pt x="39" y="91"/>
                      <a:pt x="38" y="92"/>
                      <a:pt x="39" y="92"/>
                    </a:cubicBezTo>
                    <a:cubicBezTo>
                      <a:pt x="40" y="92"/>
                      <a:pt x="41" y="95"/>
                      <a:pt x="41" y="95"/>
                    </a:cubicBezTo>
                    <a:cubicBezTo>
                      <a:pt x="41" y="95"/>
                      <a:pt x="41" y="97"/>
                      <a:pt x="41" y="98"/>
                    </a:cubicBezTo>
                    <a:cubicBezTo>
                      <a:pt x="41" y="98"/>
                      <a:pt x="41" y="99"/>
                      <a:pt x="42" y="100"/>
                    </a:cubicBezTo>
                    <a:cubicBezTo>
                      <a:pt x="42" y="100"/>
                      <a:pt x="44" y="100"/>
                      <a:pt x="44" y="100"/>
                    </a:cubicBezTo>
                    <a:cubicBezTo>
                      <a:pt x="44" y="100"/>
                      <a:pt x="43" y="102"/>
                      <a:pt x="45" y="102"/>
                    </a:cubicBezTo>
                    <a:cubicBezTo>
                      <a:pt x="47" y="103"/>
                      <a:pt x="48" y="103"/>
                      <a:pt x="49" y="104"/>
                    </a:cubicBezTo>
                    <a:cubicBezTo>
                      <a:pt x="49" y="104"/>
                      <a:pt x="48" y="105"/>
                      <a:pt x="50" y="105"/>
                    </a:cubicBezTo>
                    <a:cubicBezTo>
                      <a:pt x="52" y="105"/>
                      <a:pt x="54" y="105"/>
                      <a:pt x="55" y="106"/>
                    </a:cubicBezTo>
                    <a:cubicBezTo>
                      <a:pt x="56" y="106"/>
                      <a:pt x="55" y="107"/>
                      <a:pt x="57" y="109"/>
                    </a:cubicBezTo>
                    <a:cubicBezTo>
                      <a:pt x="60" y="110"/>
                      <a:pt x="60" y="111"/>
                      <a:pt x="61" y="111"/>
                    </a:cubicBezTo>
                    <a:cubicBezTo>
                      <a:pt x="62" y="111"/>
                      <a:pt x="63" y="111"/>
                      <a:pt x="63" y="113"/>
                    </a:cubicBezTo>
                    <a:cubicBezTo>
                      <a:pt x="62" y="115"/>
                      <a:pt x="62" y="116"/>
                      <a:pt x="61" y="117"/>
                    </a:cubicBezTo>
                    <a:cubicBezTo>
                      <a:pt x="60" y="118"/>
                      <a:pt x="59" y="120"/>
                      <a:pt x="58" y="121"/>
                    </a:cubicBezTo>
                    <a:cubicBezTo>
                      <a:pt x="58" y="122"/>
                      <a:pt x="57" y="123"/>
                      <a:pt x="58" y="124"/>
                    </a:cubicBezTo>
                    <a:cubicBezTo>
                      <a:pt x="58" y="126"/>
                      <a:pt x="59" y="127"/>
                      <a:pt x="59" y="128"/>
                    </a:cubicBezTo>
                    <a:cubicBezTo>
                      <a:pt x="59" y="129"/>
                      <a:pt x="59" y="131"/>
                      <a:pt x="59" y="132"/>
                    </a:cubicBezTo>
                    <a:cubicBezTo>
                      <a:pt x="58" y="133"/>
                      <a:pt x="58" y="134"/>
                      <a:pt x="58" y="134"/>
                    </a:cubicBezTo>
                    <a:cubicBezTo>
                      <a:pt x="58" y="134"/>
                      <a:pt x="59" y="136"/>
                      <a:pt x="58" y="137"/>
                    </a:cubicBezTo>
                    <a:cubicBezTo>
                      <a:pt x="57" y="138"/>
                      <a:pt x="55" y="140"/>
                      <a:pt x="54" y="140"/>
                    </a:cubicBezTo>
                    <a:cubicBezTo>
                      <a:pt x="53" y="140"/>
                      <a:pt x="51" y="142"/>
                      <a:pt x="51" y="142"/>
                    </a:cubicBezTo>
                    <a:cubicBezTo>
                      <a:pt x="51" y="142"/>
                      <a:pt x="51" y="146"/>
                      <a:pt x="51" y="147"/>
                    </a:cubicBezTo>
                    <a:cubicBezTo>
                      <a:pt x="51" y="147"/>
                      <a:pt x="47" y="154"/>
                      <a:pt x="49" y="155"/>
                    </a:cubicBezTo>
                    <a:cubicBezTo>
                      <a:pt x="50" y="156"/>
                      <a:pt x="50" y="158"/>
                      <a:pt x="50" y="159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48" y="161"/>
                      <a:pt x="46" y="161"/>
                      <a:pt x="47" y="163"/>
                    </a:cubicBezTo>
                    <a:cubicBezTo>
                      <a:pt x="49" y="165"/>
                      <a:pt x="50" y="165"/>
                      <a:pt x="50" y="167"/>
                    </a:cubicBezTo>
                    <a:cubicBezTo>
                      <a:pt x="51" y="168"/>
                      <a:pt x="51" y="168"/>
                      <a:pt x="52" y="170"/>
                    </a:cubicBezTo>
                    <a:cubicBezTo>
                      <a:pt x="53" y="171"/>
                      <a:pt x="53" y="172"/>
                      <a:pt x="54" y="173"/>
                    </a:cubicBezTo>
                    <a:cubicBezTo>
                      <a:pt x="55" y="174"/>
                      <a:pt x="56" y="175"/>
                      <a:pt x="56" y="176"/>
                    </a:cubicBezTo>
                    <a:cubicBezTo>
                      <a:pt x="56" y="177"/>
                      <a:pt x="59" y="179"/>
                      <a:pt x="56" y="177"/>
                    </a:cubicBezTo>
                    <a:cubicBezTo>
                      <a:pt x="53" y="175"/>
                      <a:pt x="56" y="177"/>
                      <a:pt x="52" y="174"/>
                    </a:cubicBezTo>
                    <a:cubicBezTo>
                      <a:pt x="49" y="171"/>
                      <a:pt x="48" y="173"/>
                      <a:pt x="46" y="171"/>
                    </a:cubicBezTo>
                    <a:cubicBezTo>
                      <a:pt x="45" y="169"/>
                      <a:pt x="47" y="175"/>
                      <a:pt x="44" y="168"/>
                    </a:cubicBezTo>
                    <a:cubicBezTo>
                      <a:pt x="41" y="160"/>
                      <a:pt x="40" y="161"/>
                      <a:pt x="39" y="159"/>
                    </a:cubicBezTo>
                    <a:cubicBezTo>
                      <a:pt x="39" y="157"/>
                      <a:pt x="39" y="159"/>
                      <a:pt x="37" y="155"/>
                    </a:cubicBezTo>
                    <a:cubicBezTo>
                      <a:pt x="35" y="151"/>
                      <a:pt x="37" y="154"/>
                      <a:pt x="35" y="151"/>
                    </a:cubicBezTo>
                    <a:cubicBezTo>
                      <a:pt x="33" y="149"/>
                      <a:pt x="33" y="152"/>
                      <a:pt x="32" y="148"/>
                    </a:cubicBezTo>
                    <a:cubicBezTo>
                      <a:pt x="31" y="143"/>
                      <a:pt x="31" y="146"/>
                      <a:pt x="30" y="141"/>
                    </a:cubicBezTo>
                    <a:cubicBezTo>
                      <a:pt x="28" y="136"/>
                      <a:pt x="31" y="136"/>
                      <a:pt x="28" y="133"/>
                    </a:cubicBezTo>
                    <a:cubicBezTo>
                      <a:pt x="25" y="131"/>
                      <a:pt x="25" y="132"/>
                      <a:pt x="24" y="131"/>
                    </a:cubicBezTo>
                    <a:cubicBezTo>
                      <a:pt x="23" y="129"/>
                      <a:pt x="25" y="130"/>
                      <a:pt x="22" y="126"/>
                    </a:cubicBezTo>
                    <a:cubicBezTo>
                      <a:pt x="20" y="122"/>
                      <a:pt x="16" y="120"/>
                      <a:pt x="16" y="113"/>
                    </a:cubicBezTo>
                    <a:cubicBezTo>
                      <a:pt x="16" y="105"/>
                      <a:pt x="16" y="104"/>
                      <a:pt x="16" y="104"/>
                    </a:cubicBezTo>
                    <a:cubicBezTo>
                      <a:pt x="16" y="104"/>
                      <a:pt x="13" y="101"/>
                      <a:pt x="14" y="97"/>
                    </a:cubicBezTo>
                    <a:cubicBezTo>
                      <a:pt x="15" y="92"/>
                      <a:pt x="16" y="94"/>
                      <a:pt x="15" y="92"/>
                    </a:cubicBezTo>
                    <a:cubicBezTo>
                      <a:pt x="15" y="91"/>
                      <a:pt x="14" y="91"/>
                      <a:pt x="13" y="89"/>
                    </a:cubicBezTo>
                    <a:cubicBezTo>
                      <a:pt x="12" y="88"/>
                      <a:pt x="12" y="88"/>
                      <a:pt x="11" y="87"/>
                    </a:cubicBezTo>
                    <a:cubicBezTo>
                      <a:pt x="11" y="86"/>
                      <a:pt x="11" y="83"/>
                      <a:pt x="11" y="83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10" y="84"/>
                      <a:pt x="0" y="182"/>
                      <a:pt x="97" y="197"/>
                    </a:cubicBezTo>
                    <a:cubicBezTo>
                      <a:pt x="97" y="197"/>
                      <a:pt x="75" y="192"/>
                      <a:pt x="73" y="187"/>
                    </a:cubicBezTo>
                    <a:cubicBezTo>
                      <a:pt x="73" y="187"/>
                      <a:pt x="72" y="183"/>
                      <a:pt x="73" y="183"/>
                    </a:cubicBezTo>
                    <a:cubicBezTo>
                      <a:pt x="74" y="183"/>
                      <a:pt x="76" y="184"/>
                      <a:pt x="77" y="183"/>
                    </a:cubicBezTo>
                    <a:cubicBezTo>
                      <a:pt x="79" y="181"/>
                      <a:pt x="80" y="180"/>
                      <a:pt x="80" y="180"/>
                    </a:cubicBezTo>
                    <a:cubicBezTo>
                      <a:pt x="80" y="182"/>
                      <a:pt x="80" y="182"/>
                      <a:pt x="80" y="182"/>
                    </a:cubicBezTo>
                    <a:cubicBezTo>
                      <a:pt x="80" y="182"/>
                      <a:pt x="79" y="182"/>
                      <a:pt x="83" y="181"/>
                    </a:cubicBezTo>
                    <a:cubicBezTo>
                      <a:pt x="88" y="181"/>
                      <a:pt x="88" y="181"/>
                      <a:pt x="89" y="181"/>
                    </a:cubicBezTo>
                    <a:cubicBezTo>
                      <a:pt x="91" y="180"/>
                      <a:pt x="93" y="176"/>
                      <a:pt x="94" y="178"/>
                    </a:cubicBezTo>
                    <a:cubicBezTo>
                      <a:pt x="95" y="181"/>
                      <a:pt x="93" y="180"/>
                      <a:pt x="95" y="181"/>
                    </a:cubicBezTo>
                    <a:cubicBezTo>
                      <a:pt x="97" y="181"/>
                      <a:pt x="101" y="180"/>
                      <a:pt x="101" y="180"/>
                    </a:cubicBezTo>
                    <a:cubicBezTo>
                      <a:pt x="101" y="180"/>
                      <a:pt x="108" y="181"/>
                      <a:pt x="108" y="180"/>
                    </a:cubicBezTo>
                    <a:cubicBezTo>
                      <a:pt x="109" y="179"/>
                      <a:pt x="109" y="178"/>
                      <a:pt x="110" y="178"/>
                    </a:cubicBezTo>
                    <a:cubicBezTo>
                      <a:pt x="111" y="178"/>
                      <a:pt x="112" y="180"/>
                      <a:pt x="112" y="180"/>
                    </a:cubicBezTo>
                    <a:cubicBezTo>
                      <a:pt x="108" y="182"/>
                      <a:pt x="108" y="182"/>
                      <a:pt x="108" y="182"/>
                    </a:cubicBezTo>
                    <a:cubicBezTo>
                      <a:pt x="105" y="185"/>
                      <a:pt x="105" y="185"/>
                      <a:pt x="105" y="185"/>
                    </a:cubicBezTo>
                    <a:cubicBezTo>
                      <a:pt x="105" y="185"/>
                      <a:pt x="103" y="185"/>
                      <a:pt x="105" y="186"/>
                    </a:cubicBezTo>
                    <a:cubicBezTo>
                      <a:pt x="106" y="187"/>
                      <a:pt x="107" y="187"/>
                      <a:pt x="108" y="187"/>
                    </a:cubicBezTo>
                    <a:cubicBezTo>
                      <a:pt x="110" y="187"/>
                      <a:pt x="114" y="190"/>
                      <a:pt x="115" y="188"/>
                    </a:cubicBezTo>
                    <a:cubicBezTo>
                      <a:pt x="116" y="186"/>
                      <a:pt x="116" y="186"/>
                      <a:pt x="117" y="185"/>
                    </a:cubicBezTo>
                    <a:cubicBezTo>
                      <a:pt x="117" y="184"/>
                      <a:pt x="117" y="182"/>
                      <a:pt x="119" y="182"/>
                    </a:cubicBezTo>
                    <a:cubicBezTo>
                      <a:pt x="120" y="182"/>
                      <a:pt x="122" y="183"/>
                      <a:pt x="122" y="183"/>
                    </a:cubicBezTo>
                    <a:cubicBezTo>
                      <a:pt x="121" y="186"/>
                      <a:pt x="121" y="186"/>
                      <a:pt x="121" y="186"/>
                    </a:cubicBezTo>
                    <a:cubicBezTo>
                      <a:pt x="121" y="186"/>
                      <a:pt x="123" y="186"/>
                      <a:pt x="125" y="186"/>
                    </a:cubicBezTo>
                    <a:cubicBezTo>
                      <a:pt x="126" y="186"/>
                      <a:pt x="126" y="188"/>
                      <a:pt x="128" y="186"/>
                    </a:cubicBezTo>
                    <a:cubicBezTo>
                      <a:pt x="129" y="184"/>
                      <a:pt x="129" y="184"/>
                      <a:pt x="131" y="184"/>
                    </a:cubicBezTo>
                    <a:cubicBezTo>
                      <a:pt x="133" y="184"/>
                      <a:pt x="135" y="183"/>
                      <a:pt x="136" y="183"/>
                    </a:cubicBezTo>
                    <a:cubicBezTo>
                      <a:pt x="136" y="184"/>
                      <a:pt x="138" y="184"/>
                      <a:pt x="139" y="184"/>
                    </a:cubicBezTo>
                    <a:cubicBezTo>
                      <a:pt x="139" y="184"/>
                      <a:pt x="143" y="186"/>
                      <a:pt x="143" y="186"/>
                    </a:cubicBezTo>
                    <a:cubicBezTo>
                      <a:pt x="144" y="185"/>
                      <a:pt x="148" y="186"/>
                      <a:pt x="148" y="186"/>
                    </a:cubicBezTo>
                    <a:cubicBezTo>
                      <a:pt x="148" y="186"/>
                      <a:pt x="137" y="196"/>
                      <a:pt x="113" y="197"/>
                    </a:cubicBezTo>
                    <a:cubicBezTo>
                      <a:pt x="113" y="197"/>
                      <a:pt x="167" y="199"/>
                      <a:pt x="197" y="146"/>
                    </a:cubicBezTo>
                    <a:cubicBezTo>
                      <a:pt x="228" y="94"/>
                      <a:pt x="206" y="26"/>
                      <a:pt x="137" y="3"/>
                    </a:cubicBezTo>
                    <a:cubicBezTo>
                      <a:pt x="137" y="3"/>
                      <a:pt x="189" y="22"/>
                      <a:pt x="203" y="71"/>
                    </a:cubicBezTo>
                    <a:cubicBezTo>
                      <a:pt x="202" y="72"/>
                      <a:pt x="202" y="72"/>
                      <a:pt x="202" y="72"/>
                    </a:cubicBezTo>
                    <a:cubicBezTo>
                      <a:pt x="201" y="71"/>
                      <a:pt x="201" y="72"/>
                      <a:pt x="200" y="69"/>
                    </a:cubicBezTo>
                    <a:cubicBezTo>
                      <a:pt x="199" y="67"/>
                      <a:pt x="199" y="68"/>
                      <a:pt x="199" y="66"/>
                    </a:cubicBezTo>
                    <a:cubicBezTo>
                      <a:pt x="198" y="64"/>
                      <a:pt x="198" y="65"/>
                      <a:pt x="197" y="64"/>
                    </a:cubicBezTo>
                    <a:cubicBezTo>
                      <a:pt x="195" y="62"/>
                      <a:pt x="195" y="62"/>
                      <a:pt x="194" y="61"/>
                    </a:cubicBezTo>
                    <a:cubicBezTo>
                      <a:pt x="193" y="61"/>
                      <a:pt x="192" y="58"/>
                      <a:pt x="192" y="57"/>
                    </a:cubicBezTo>
                    <a:cubicBezTo>
                      <a:pt x="191" y="56"/>
                      <a:pt x="189" y="55"/>
                      <a:pt x="188" y="55"/>
                    </a:cubicBezTo>
                    <a:cubicBezTo>
                      <a:pt x="187" y="55"/>
                      <a:pt x="188" y="54"/>
                      <a:pt x="187" y="55"/>
                    </a:cubicBezTo>
                    <a:cubicBezTo>
                      <a:pt x="187" y="56"/>
                      <a:pt x="189" y="58"/>
                      <a:pt x="189" y="58"/>
                    </a:cubicBezTo>
                    <a:cubicBezTo>
                      <a:pt x="189" y="62"/>
                      <a:pt x="189" y="62"/>
                      <a:pt x="189" y="62"/>
                    </a:cubicBezTo>
                    <a:cubicBezTo>
                      <a:pt x="189" y="62"/>
                      <a:pt x="190" y="65"/>
                      <a:pt x="190" y="66"/>
                    </a:cubicBezTo>
                    <a:cubicBezTo>
                      <a:pt x="190" y="67"/>
                      <a:pt x="189" y="70"/>
                      <a:pt x="189" y="70"/>
                    </a:cubicBezTo>
                    <a:cubicBezTo>
                      <a:pt x="189" y="70"/>
                      <a:pt x="188" y="72"/>
                      <a:pt x="187" y="73"/>
                    </a:cubicBezTo>
                    <a:cubicBezTo>
                      <a:pt x="186" y="73"/>
                      <a:pt x="181" y="74"/>
                      <a:pt x="181" y="74"/>
                    </a:cubicBezTo>
                    <a:cubicBezTo>
                      <a:pt x="181" y="74"/>
                      <a:pt x="179" y="72"/>
                      <a:pt x="179" y="71"/>
                    </a:cubicBezTo>
                    <a:cubicBezTo>
                      <a:pt x="178" y="69"/>
                      <a:pt x="175" y="69"/>
                      <a:pt x="174" y="68"/>
                    </a:cubicBezTo>
                    <a:cubicBezTo>
                      <a:pt x="174" y="67"/>
                      <a:pt x="175" y="66"/>
                      <a:pt x="173" y="64"/>
                    </a:cubicBezTo>
                    <a:cubicBezTo>
                      <a:pt x="172" y="62"/>
                      <a:pt x="173" y="63"/>
                      <a:pt x="172" y="61"/>
                    </a:cubicBezTo>
                    <a:cubicBezTo>
                      <a:pt x="170" y="59"/>
                      <a:pt x="170" y="59"/>
                      <a:pt x="170" y="59"/>
                    </a:cubicBezTo>
                    <a:cubicBezTo>
                      <a:pt x="170" y="59"/>
                      <a:pt x="166" y="58"/>
                      <a:pt x="167" y="60"/>
                    </a:cubicBezTo>
                    <a:cubicBezTo>
                      <a:pt x="168" y="63"/>
                      <a:pt x="167" y="65"/>
                      <a:pt x="168" y="65"/>
                    </a:cubicBezTo>
                    <a:cubicBezTo>
                      <a:pt x="169" y="66"/>
                      <a:pt x="170" y="65"/>
                      <a:pt x="171" y="67"/>
                    </a:cubicBezTo>
                    <a:cubicBezTo>
                      <a:pt x="172" y="69"/>
                      <a:pt x="172" y="70"/>
                      <a:pt x="172" y="71"/>
                    </a:cubicBezTo>
                    <a:cubicBezTo>
                      <a:pt x="173" y="71"/>
                      <a:pt x="173" y="74"/>
                      <a:pt x="174" y="75"/>
                    </a:cubicBezTo>
                    <a:cubicBezTo>
                      <a:pt x="175" y="75"/>
                      <a:pt x="178" y="75"/>
                      <a:pt x="178" y="76"/>
                    </a:cubicBezTo>
                    <a:cubicBezTo>
                      <a:pt x="177" y="77"/>
                      <a:pt x="176" y="78"/>
                      <a:pt x="178" y="79"/>
                    </a:cubicBezTo>
                    <a:cubicBezTo>
                      <a:pt x="179" y="79"/>
                      <a:pt x="179" y="80"/>
                      <a:pt x="180" y="80"/>
                    </a:cubicBezTo>
                    <a:cubicBezTo>
                      <a:pt x="181" y="80"/>
                      <a:pt x="181" y="80"/>
                      <a:pt x="182" y="79"/>
                    </a:cubicBezTo>
                    <a:cubicBezTo>
                      <a:pt x="184" y="79"/>
                      <a:pt x="186" y="79"/>
                      <a:pt x="186" y="79"/>
                    </a:cubicBezTo>
                    <a:cubicBezTo>
                      <a:pt x="186" y="79"/>
                      <a:pt x="188" y="80"/>
                      <a:pt x="188" y="81"/>
                    </a:cubicBezTo>
                    <a:cubicBezTo>
                      <a:pt x="188" y="82"/>
                      <a:pt x="187" y="86"/>
                      <a:pt x="187" y="86"/>
                    </a:cubicBezTo>
                    <a:cubicBezTo>
                      <a:pt x="185" y="90"/>
                      <a:pt x="185" y="90"/>
                      <a:pt x="185" y="90"/>
                    </a:cubicBezTo>
                    <a:cubicBezTo>
                      <a:pt x="185" y="90"/>
                      <a:pt x="185" y="97"/>
                      <a:pt x="184" y="97"/>
                    </a:cubicBezTo>
                    <a:cubicBezTo>
                      <a:pt x="183" y="97"/>
                      <a:pt x="182" y="100"/>
                      <a:pt x="181" y="100"/>
                    </a:cubicBezTo>
                    <a:cubicBezTo>
                      <a:pt x="180" y="101"/>
                      <a:pt x="180" y="105"/>
                      <a:pt x="180" y="105"/>
                    </a:cubicBezTo>
                    <a:cubicBezTo>
                      <a:pt x="178" y="108"/>
                      <a:pt x="178" y="108"/>
                      <a:pt x="178" y="108"/>
                    </a:cubicBezTo>
                    <a:cubicBezTo>
                      <a:pt x="178" y="108"/>
                      <a:pt x="178" y="111"/>
                      <a:pt x="178" y="112"/>
                    </a:cubicBezTo>
                    <a:cubicBezTo>
                      <a:pt x="178" y="113"/>
                      <a:pt x="179" y="117"/>
                      <a:pt x="178" y="119"/>
                    </a:cubicBezTo>
                    <a:cubicBezTo>
                      <a:pt x="178" y="121"/>
                      <a:pt x="175" y="122"/>
                      <a:pt x="175" y="122"/>
                    </a:cubicBezTo>
                    <a:cubicBezTo>
                      <a:pt x="175" y="122"/>
                      <a:pt x="179" y="126"/>
                      <a:pt x="177" y="126"/>
                    </a:cubicBezTo>
                    <a:cubicBezTo>
                      <a:pt x="175" y="127"/>
                      <a:pt x="173" y="129"/>
                      <a:pt x="173" y="130"/>
                    </a:cubicBezTo>
                    <a:cubicBezTo>
                      <a:pt x="172" y="131"/>
                      <a:pt x="172" y="132"/>
                      <a:pt x="171" y="132"/>
                    </a:cubicBezTo>
                    <a:cubicBezTo>
                      <a:pt x="170" y="133"/>
                      <a:pt x="168" y="133"/>
                      <a:pt x="168" y="134"/>
                    </a:cubicBezTo>
                    <a:cubicBezTo>
                      <a:pt x="168" y="134"/>
                      <a:pt x="168" y="137"/>
                      <a:pt x="168" y="137"/>
                    </a:cubicBezTo>
                    <a:cubicBezTo>
                      <a:pt x="164" y="142"/>
                      <a:pt x="164" y="142"/>
                      <a:pt x="164" y="142"/>
                    </a:cubicBezTo>
                    <a:cubicBezTo>
                      <a:pt x="160" y="146"/>
                      <a:pt x="160" y="146"/>
                      <a:pt x="160" y="146"/>
                    </a:cubicBezTo>
                    <a:cubicBezTo>
                      <a:pt x="160" y="146"/>
                      <a:pt x="160" y="149"/>
                      <a:pt x="159" y="149"/>
                    </a:cubicBezTo>
                    <a:cubicBezTo>
                      <a:pt x="158" y="149"/>
                      <a:pt x="153" y="151"/>
                      <a:pt x="152" y="152"/>
                    </a:cubicBezTo>
                    <a:cubicBezTo>
                      <a:pt x="152" y="152"/>
                      <a:pt x="148" y="154"/>
                      <a:pt x="147" y="154"/>
                    </a:cubicBezTo>
                    <a:cubicBezTo>
                      <a:pt x="146" y="154"/>
                      <a:pt x="148" y="157"/>
                      <a:pt x="146" y="154"/>
                    </a:cubicBezTo>
                    <a:cubicBezTo>
                      <a:pt x="144" y="151"/>
                      <a:pt x="145" y="153"/>
                      <a:pt x="144" y="149"/>
                    </a:cubicBezTo>
                    <a:cubicBezTo>
                      <a:pt x="142" y="145"/>
                      <a:pt x="142" y="148"/>
                      <a:pt x="142" y="145"/>
                    </a:cubicBezTo>
                    <a:cubicBezTo>
                      <a:pt x="142" y="143"/>
                      <a:pt x="142" y="145"/>
                      <a:pt x="142" y="143"/>
                    </a:cubicBezTo>
                    <a:cubicBezTo>
                      <a:pt x="142" y="140"/>
                      <a:pt x="143" y="142"/>
                      <a:pt x="141" y="139"/>
                    </a:cubicBezTo>
                    <a:cubicBezTo>
                      <a:pt x="140" y="136"/>
                      <a:pt x="140" y="137"/>
                      <a:pt x="138" y="135"/>
                    </a:cubicBezTo>
                    <a:cubicBezTo>
                      <a:pt x="136" y="133"/>
                      <a:pt x="135" y="135"/>
                      <a:pt x="136" y="132"/>
                    </a:cubicBezTo>
                    <a:cubicBezTo>
                      <a:pt x="137" y="129"/>
                      <a:pt x="137" y="132"/>
                      <a:pt x="137" y="129"/>
                    </a:cubicBezTo>
                    <a:cubicBezTo>
                      <a:pt x="138" y="126"/>
                      <a:pt x="137" y="125"/>
                      <a:pt x="139" y="124"/>
                    </a:cubicBezTo>
                    <a:cubicBezTo>
                      <a:pt x="141" y="123"/>
                      <a:pt x="142" y="122"/>
                      <a:pt x="142" y="121"/>
                    </a:cubicBezTo>
                    <a:cubicBezTo>
                      <a:pt x="142" y="119"/>
                      <a:pt x="142" y="118"/>
                      <a:pt x="142" y="117"/>
                    </a:cubicBezTo>
                    <a:cubicBezTo>
                      <a:pt x="141" y="116"/>
                      <a:pt x="139" y="114"/>
                      <a:pt x="139" y="113"/>
                    </a:cubicBezTo>
                    <a:cubicBezTo>
                      <a:pt x="139" y="112"/>
                      <a:pt x="139" y="113"/>
                      <a:pt x="137" y="111"/>
                    </a:cubicBezTo>
                    <a:cubicBezTo>
                      <a:pt x="136" y="109"/>
                      <a:pt x="135" y="108"/>
                      <a:pt x="135" y="108"/>
                    </a:cubicBezTo>
                    <a:cubicBezTo>
                      <a:pt x="135" y="108"/>
                      <a:pt x="135" y="103"/>
                      <a:pt x="135" y="101"/>
                    </a:cubicBezTo>
                    <a:cubicBezTo>
                      <a:pt x="135" y="99"/>
                      <a:pt x="134" y="102"/>
                      <a:pt x="135" y="99"/>
                    </a:cubicBezTo>
                    <a:cubicBezTo>
                      <a:pt x="135" y="96"/>
                      <a:pt x="135" y="94"/>
                      <a:pt x="135" y="94"/>
                    </a:cubicBezTo>
                    <a:cubicBezTo>
                      <a:pt x="135" y="94"/>
                      <a:pt x="132" y="92"/>
                      <a:pt x="131" y="92"/>
                    </a:cubicBezTo>
                    <a:cubicBezTo>
                      <a:pt x="129" y="92"/>
                      <a:pt x="129" y="94"/>
                      <a:pt x="127" y="93"/>
                    </a:cubicBezTo>
                    <a:cubicBezTo>
                      <a:pt x="125" y="91"/>
                      <a:pt x="126" y="90"/>
                      <a:pt x="125" y="89"/>
                    </a:cubicBezTo>
                    <a:cubicBezTo>
                      <a:pt x="124" y="89"/>
                      <a:pt x="123" y="89"/>
                      <a:pt x="122" y="90"/>
                    </a:cubicBezTo>
                    <a:cubicBezTo>
                      <a:pt x="121" y="91"/>
                      <a:pt x="118" y="91"/>
                      <a:pt x="116" y="91"/>
                    </a:cubicBezTo>
                    <a:cubicBezTo>
                      <a:pt x="114" y="92"/>
                      <a:pt x="113" y="92"/>
                      <a:pt x="110" y="92"/>
                    </a:cubicBezTo>
                    <a:cubicBezTo>
                      <a:pt x="108" y="92"/>
                      <a:pt x="104" y="93"/>
                      <a:pt x="102" y="92"/>
                    </a:cubicBezTo>
                    <a:cubicBezTo>
                      <a:pt x="100" y="91"/>
                      <a:pt x="100" y="92"/>
                      <a:pt x="99" y="90"/>
                    </a:cubicBezTo>
                    <a:cubicBezTo>
                      <a:pt x="98" y="88"/>
                      <a:pt x="99" y="88"/>
                      <a:pt x="97" y="87"/>
                    </a:cubicBezTo>
                    <a:cubicBezTo>
                      <a:pt x="95" y="86"/>
                      <a:pt x="94" y="87"/>
                      <a:pt x="94" y="85"/>
                    </a:cubicBezTo>
                    <a:cubicBezTo>
                      <a:pt x="94" y="82"/>
                      <a:pt x="95" y="83"/>
                      <a:pt x="93" y="81"/>
                    </a:cubicBezTo>
                    <a:cubicBezTo>
                      <a:pt x="92" y="79"/>
                      <a:pt x="94" y="82"/>
                      <a:pt x="92" y="79"/>
                    </a:cubicBezTo>
                    <a:cubicBezTo>
                      <a:pt x="89" y="76"/>
                      <a:pt x="88" y="79"/>
                      <a:pt x="89" y="76"/>
                    </a:cubicBezTo>
                    <a:cubicBezTo>
                      <a:pt x="90" y="74"/>
                      <a:pt x="91" y="75"/>
                      <a:pt x="91" y="73"/>
                    </a:cubicBezTo>
                    <a:cubicBezTo>
                      <a:pt x="91" y="70"/>
                      <a:pt x="95" y="74"/>
                      <a:pt x="92" y="68"/>
                    </a:cubicBezTo>
                    <a:cubicBezTo>
                      <a:pt x="90" y="63"/>
                      <a:pt x="89" y="64"/>
                      <a:pt x="92" y="60"/>
                    </a:cubicBezTo>
                    <a:cubicBezTo>
                      <a:pt x="94" y="55"/>
                      <a:pt x="97" y="54"/>
                      <a:pt x="98" y="53"/>
                    </a:cubicBezTo>
                    <a:cubicBezTo>
                      <a:pt x="98" y="52"/>
                      <a:pt x="99" y="50"/>
                      <a:pt x="100" y="49"/>
                    </a:cubicBezTo>
                    <a:cubicBezTo>
                      <a:pt x="101" y="48"/>
                      <a:pt x="100" y="48"/>
                      <a:pt x="102" y="48"/>
                    </a:cubicBezTo>
                    <a:cubicBezTo>
                      <a:pt x="104" y="48"/>
                      <a:pt x="107" y="47"/>
                      <a:pt x="108" y="46"/>
                    </a:cubicBezTo>
                    <a:cubicBezTo>
                      <a:pt x="109" y="45"/>
                      <a:pt x="111" y="42"/>
                      <a:pt x="112" y="42"/>
                    </a:cubicBezTo>
                    <a:cubicBezTo>
                      <a:pt x="113" y="42"/>
                      <a:pt x="113" y="42"/>
                      <a:pt x="115" y="42"/>
                    </a:cubicBezTo>
                    <a:cubicBezTo>
                      <a:pt x="117" y="41"/>
                      <a:pt x="117" y="41"/>
                      <a:pt x="119" y="41"/>
                    </a:cubicBezTo>
                    <a:cubicBezTo>
                      <a:pt x="120" y="41"/>
                      <a:pt x="117" y="42"/>
                      <a:pt x="121" y="41"/>
                    </a:cubicBezTo>
                    <a:cubicBezTo>
                      <a:pt x="125" y="40"/>
                      <a:pt x="124" y="40"/>
                      <a:pt x="125" y="40"/>
                    </a:cubicBezTo>
                    <a:cubicBezTo>
                      <a:pt x="126" y="40"/>
                      <a:pt x="126" y="41"/>
                      <a:pt x="127" y="41"/>
                    </a:cubicBezTo>
                    <a:cubicBezTo>
                      <a:pt x="129" y="41"/>
                      <a:pt x="129" y="38"/>
                      <a:pt x="129" y="41"/>
                    </a:cubicBezTo>
                    <a:cubicBezTo>
                      <a:pt x="129" y="45"/>
                      <a:pt x="128" y="46"/>
                      <a:pt x="130" y="46"/>
                    </a:cubicBezTo>
                    <a:cubicBezTo>
                      <a:pt x="133" y="47"/>
                      <a:pt x="130" y="47"/>
                      <a:pt x="133" y="47"/>
                    </a:cubicBezTo>
                    <a:cubicBezTo>
                      <a:pt x="136" y="47"/>
                      <a:pt x="135" y="47"/>
                      <a:pt x="137" y="48"/>
                    </a:cubicBezTo>
                    <a:cubicBezTo>
                      <a:pt x="138" y="48"/>
                      <a:pt x="139" y="49"/>
                      <a:pt x="141" y="49"/>
                    </a:cubicBezTo>
                    <a:cubicBezTo>
                      <a:pt x="143" y="49"/>
                      <a:pt x="140" y="52"/>
                      <a:pt x="143" y="49"/>
                    </a:cubicBezTo>
                    <a:cubicBezTo>
                      <a:pt x="146" y="46"/>
                      <a:pt x="141" y="46"/>
                      <a:pt x="146" y="46"/>
                    </a:cubicBezTo>
                    <a:cubicBezTo>
                      <a:pt x="151" y="47"/>
                      <a:pt x="152" y="48"/>
                      <a:pt x="153" y="48"/>
                    </a:cubicBezTo>
                    <a:cubicBezTo>
                      <a:pt x="154" y="47"/>
                      <a:pt x="154" y="48"/>
                      <a:pt x="156" y="47"/>
                    </a:cubicBezTo>
                    <a:cubicBezTo>
                      <a:pt x="159" y="46"/>
                      <a:pt x="159" y="46"/>
                      <a:pt x="160" y="46"/>
                    </a:cubicBezTo>
                    <a:cubicBezTo>
                      <a:pt x="161" y="47"/>
                      <a:pt x="161" y="49"/>
                      <a:pt x="162" y="47"/>
                    </a:cubicBezTo>
                    <a:cubicBezTo>
                      <a:pt x="163" y="45"/>
                      <a:pt x="165" y="45"/>
                      <a:pt x="162" y="44"/>
                    </a:cubicBezTo>
                    <a:cubicBezTo>
                      <a:pt x="159" y="42"/>
                      <a:pt x="158" y="44"/>
                      <a:pt x="158" y="42"/>
                    </a:cubicBezTo>
                    <a:cubicBezTo>
                      <a:pt x="157" y="40"/>
                      <a:pt x="160" y="41"/>
                      <a:pt x="157" y="40"/>
                    </a:cubicBezTo>
                    <a:cubicBezTo>
                      <a:pt x="154" y="40"/>
                      <a:pt x="155" y="40"/>
                      <a:pt x="153" y="39"/>
                    </a:cubicBezTo>
                    <a:cubicBezTo>
                      <a:pt x="151" y="38"/>
                      <a:pt x="149" y="41"/>
                      <a:pt x="148" y="39"/>
                    </a:cubicBezTo>
                    <a:cubicBezTo>
                      <a:pt x="147" y="37"/>
                      <a:pt x="143" y="41"/>
                      <a:pt x="147" y="37"/>
                    </a:cubicBezTo>
                    <a:cubicBezTo>
                      <a:pt x="151" y="34"/>
                      <a:pt x="149" y="32"/>
                      <a:pt x="152" y="33"/>
                    </a:cubicBezTo>
                    <a:cubicBezTo>
                      <a:pt x="155" y="34"/>
                      <a:pt x="154" y="36"/>
                      <a:pt x="155" y="35"/>
                    </a:cubicBezTo>
                    <a:cubicBezTo>
                      <a:pt x="157" y="33"/>
                      <a:pt x="160" y="32"/>
                      <a:pt x="157" y="30"/>
                    </a:cubicBezTo>
                    <a:cubicBezTo>
                      <a:pt x="154" y="28"/>
                      <a:pt x="156" y="29"/>
                      <a:pt x="153" y="28"/>
                    </a:cubicBezTo>
                    <a:cubicBezTo>
                      <a:pt x="150" y="26"/>
                      <a:pt x="147" y="33"/>
                      <a:pt x="146" y="32"/>
                    </a:cubicBezTo>
                    <a:cubicBezTo>
                      <a:pt x="145" y="31"/>
                      <a:pt x="144" y="30"/>
                      <a:pt x="143" y="31"/>
                    </a:cubicBezTo>
                    <a:cubicBezTo>
                      <a:pt x="142" y="31"/>
                      <a:pt x="142" y="34"/>
                      <a:pt x="142" y="36"/>
                    </a:cubicBezTo>
                    <a:cubicBezTo>
                      <a:pt x="142" y="38"/>
                      <a:pt x="143" y="38"/>
                      <a:pt x="140" y="37"/>
                    </a:cubicBezTo>
                    <a:cubicBezTo>
                      <a:pt x="137" y="35"/>
                      <a:pt x="144" y="36"/>
                      <a:pt x="137" y="33"/>
                    </a:cubicBezTo>
                    <a:cubicBezTo>
                      <a:pt x="130" y="31"/>
                      <a:pt x="128" y="31"/>
                      <a:pt x="127" y="32"/>
                    </a:cubicBezTo>
                    <a:cubicBezTo>
                      <a:pt x="126" y="33"/>
                      <a:pt x="125" y="33"/>
                      <a:pt x="124" y="34"/>
                    </a:cubicBezTo>
                    <a:cubicBezTo>
                      <a:pt x="123" y="35"/>
                      <a:pt x="126" y="36"/>
                      <a:pt x="123" y="35"/>
                    </a:cubicBezTo>
                    <a:cubicBezTo>
                      <a:pt x="120" y="33"/>
                      <a:pt x="118" y="35"/>
                      <a:pt x="118" y="35"/>
                    </a:cubicBezTo>
                    <a:cubicBezTo>
                      <a:pt x="118" y="35"/>
                      <a:pt x="117" y="35"/>
                      <a:pt x="116" y="36"/>
                    </a:cubicBezTo>
                    <a:cubicBezTo>
                      <a:pt x="114" y="37"/>
                      <a:pt x="112" y="38"/>
                      <a:pt x="111" y="37"/>
                    </a:cubicBezTo>
                    <a:cubicBezTo>
                      <a:pt x="109" y="37"/>
                      <a:pt x="106" y="38"/>
                      <a:pt x="109" y="34"/>
                    </a:cubicBezTo>
                    <a:cubicBezTo>
                      <a:pt x="111" y="31"/>
                      <a:pt x="109" y="33"/>
                      <a:pt x="113" y="31"/>
                    </a:cubicBezTo>
                    <a:cubicBezTo>
                      <a:pt x="117" y="30"/>
                      <a:pt x="123" y="29"/>
                      <a:pt x="118" y="28"/>
                    </a:cubicBezTo>
                    <a:cubicBezTo>
                      <a:pt x="113" y="27"/>
                      <a:pt x="121" y="27"/>
                      <a:pt x="114" y="24"/>
                    </a:cubicBezTo>
                    <a:cubicBezTo>
                      <a:pt x="107" y="21"/>
                      <a:pt x="107" y="25"/>
                      <a:pt x="107" y="21"/>
                    </a:cubicBezTo>
                    <a:cubicBezTo>
                      <a:pt x="108" y="16"/>
                      <a:pt x="107" y="16"/>
                      <a:pt x="106" y="16"/>
                    </a:cubicBezTo>
                    <a:cubicBezTo>
                      <a:pt x="104" y="16"/>
                      <a:pt x="100" y="17"/>
                      <a:pt x="98" y="18"/>
                    </a:cubicBezTo>
                    <a:cubicBezTo>
                      <a:pt x="97" y="18"/>
                      <a:pt x="99" y="19"/>
                      <a:pt x="96" y="17"/>
                    </a:cubicBezTo>
                    <a:cubicBezTo>
                      <a:pt x="92" y="15"/>
                      <a:pt x="91" y="18"/>
                      <a:pt x="92" y="15"/>
                    </a:cubicBezTo>
                    <a:cubicBezTo>
                      <a:pt x="94" y="13"/>
                      <a:pt x="94" y="12"/>
                      <a:pt x="96" y="11"/>
                    </a:cubicBezTo>
                    <a:cubicBezTo>
                      <a:pt x="98" y="9"/>
                      <a:pt x="97" y="3"/>
                      <a:pt x="102" y="5"/>
                    </a:cubicBezTo>
                    <a:cubicBezTo>
                      <a:pt x="106" y="8"/>
                      <a:pt x="105" y="7"/>
                      <a:pt x="108" y="7"/>
                    </a:cubicBezTo>
                    <a:cubicBezTo>
                      <a:pt x="112" y="7"/>
                      <a:pt x="114" y="7"/>
                      <a:pt x="114" y="6"/>
                    </a:cubicBezTo>
                    <a:cubicBezTo>
                      <a:pt x="114" y="5"/>
                      <a:pt x="109" y="3"/>
                      <a:pt x="109" y="3"/>
                    </a:cubicBezTo>
                    <a:cubicBezTo>
                      <a:pt x="109" y="3"/>
                      <a:pt x="108" y="4"/>
                      <a:pt x="109" y="3"/>
                    </a:cubicBezTo>
                    <a:cubicBezTo>
                      <a:pt x="109" y="2"/>
                      <a:pt x="110" y="1"/>
                      <a:pt x="110" y="1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09" y="0"/>
                      <a:pt x="96" y="0"/>
                      <a:pt x="9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53" name="淘宝店chenying0907出品 41"/>
            <p:cNvSpPr>
              <a:spLocks noEditPoints="1"/>
            </p:cNvSpPr>
            <p:nvPr/>
          </p:nvSpPr>
          <p:spPr bwMode="auto">
            <a:xfrm>
              <a:off x="2436106" y="2699880"/>
              <a:ext cx="321385" cy="292894"/>
            </a:xfrm>
            <a:custGeom>
              <a:avLst/>
              <a:gdLst>
                <a:gd name="T0" fmla="*/ 116 w 196"/>
                <a:gd name="T1" fmla="*/ 2 h 179"/>
                <a:gd name="T2" fmla="*/ 98 w 196"/>
                <a:gd name="T3" fmla="*/ 0 h 179"/>
                <a:gd name="T4" fmla="*/ 98 w 196"/>
                <a:gd name="T5" fmla="*/ 17 h 179"/>
                <a:gd name="T6" fmla="*/ 113 w 196"/>
                <a:gd name="T7" fmla="*/ 18 h 179"/>
                <a:gd name="T8" fmla="*/ 169 w 196"/>
                <a:gd name="T9" fmla="*/ 105 h 179"/>
                <a:gd name="T10" fmla="*/ 98 w 196"/>
                <a:gd name="T11" fmla="*/ 163 h 179"/>
                <a:gd name="T12" fmla="*/ 98 w 196"/>
                <a:gd name="T13" fmla="*/ 179 h 179"/>
                <a:gd name="T14" fmla="*/ 185 w 196"/>
                <a:gd name="T15" fmla="*/ 108 h 179"/>
                <a:gd name="T16" fmla="*/ 116 w 196"/>
                <a:gd name="T17" fmla="*/ 2 h 179"/>
                <a:gd name="T18" fmla="*/ 98 w 196"/>
                <a:gd name="T19" fmla="*/ 0 h 179"/>
                <a:gd name="T20" fmla="*/ 10 w 196"/>
                <a:gd name="T21" fmla="*/ 71 h 179"/>
                <a:gd name="T22" fmla="*/ 79 w 196"/>
                <a:gd name="T23" fmla="*/ 177 h 179"/>
                <a:gd name="T24" fmla="*/ 98 w 196"/>
                <a:gd name="T25" fmla="*/ 179 h 179"/>
                <a:gd name="T26" fmla="*/ 98 w 196"/>
                <a:gd name="T27" fmla="*/ 163 h 179"/>
                <a:gd name="T28" fmla="*/ 83 w 196"/>
                <a:gd name="T29" fmla="*/ 161 h 179"/>
                <a:gd name="T30" fmla="*/ 83 w 196"/>
                <a:gd name="T31" fmla="*/ 161 h 179"/>
                <a:gd name="T32" fmla="*/ 26 w 196"/>
                <a:gd name="T33" fmla="*/ 75 h 179"/>
                <a:gd name="T34" fmla="*/ 98 w 196"/>
                <a:gd name="T35" fmla="*/ 17 h 179"/>
                <a:gd name="T36" fmla="*/ 98 w 196"/>
                <a:gd name="T37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6" h="179">
                  <a:moveTo>
                    <a:pt x="116" y="2"/>
                  </a:moveTo>
                  <a:cubicBezTo>
                    <a:pt x="110" y="1"/>
                    <a:pt x="104" y="0"/>
                    <a:pt x="98" y="0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103" y="17"/>
                    <a:pt x="108" y="17"/>
                    <a:pt x="113" y="18"/>
                  </a:cubicBezTo>
                  <a:cubicBezTo>
                    <a:pt x="152" y="27"/>
                    <a:pt x="177" y="65"/>
                    <a:pt x="169" y="105"/>
                  </a:cubicBezTo>
                  <a:cubicBezTo>
                    <a:pt x="162" y="139"/>
                    <a:pt x="131" y="163"/>
                    <a:pt x="98" y="163"/>
                  </a:cubicBezTo>
                  <a:cubicBezTo>
                    <a:pt x="98" y="179"/>
                    <a:pt x="98" y="179"/>
                    <a:pt x="98" y="179"/>
                  </a:cubicBezTo>
                  <a:cubicBezTo>
                    <a:pt x="139" y="179"/>
                    <a:pt x="177" y="150"/>
                    <a:pt x="185" y="108"/>
                  </a:cubicBezTo>
                  <a:cubicBezTo>
                    <a:pt x="196" y="60"/>
                    <a:pt x="165" y="12"/>
                    <a:pt x="116" y="2"/>
                  </a:cubicBezTo>
                  <a:close/>
                  <a:moveTo>
                    <a:pt x="98" y="0"/>
                  </a:moveTo>
                  <a:cubicBezTo>
                    <a:pt x="56" y="0"/>
                    <a:pt x="19" y="29"/>
                    <a:pt x="10" y="71"/>
                  </a:cubicBezTo>
                  <a:cubicBezTo>
                    <a:pt x="0" y="120"/>
                    <a:pt x="31" y="167"/>
                    <a:pt x="79" y="177"/>
                  </a:cubicBezTo>
                  <a:cubicBezTo>
                    <a:pt x="85" y="179"/>
                    <a:pt x="92" y="179"/>
                    <a:pt x="98" y="179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93" y="163"/>
                    <a:pt x="88" y="162"/>
                    <a:pt x="83" y="161"/>
                  </a:cubicBezTo>
                  <a:cubicBezTo>
                    <a:pt x="83" y="161"/>
                    <a:pt x="83" y="161"/>
                    <a:pt x="83" y="161"/>
                  </a:cubicBezTo>
                  <a:cubicBezTo>
                    <a:pt x="43" y="153"/>
                    <a:pt x="18" y="114"/>
                    <a:pt x="26" y="75"/>
                  </a:cubicBezTo>
                  <a:cubicBezTo>
                    <a:pt x="33" y="40"/>
                    <a:pt x="64" y="17"/>
                    <a:pt x="98" y="17"/>
                  </a:cubicBezTo>
                  <a:lnTo>
                    <a:pt x="98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4" name="淘宝店chenying0907出品 42"/>
            <p:cNvSpPr>
              <a:spLocks/>
            </p:cNvSpPr>
            <p:nvPr/>
          </p:nvSpPr>
          <p:spPr bwMode="auto">
            <a:xfrm>
              <a:off x="2519429" y="2970152"/>
              <a:ext cx="69038" cy="148829"/>
            </a:xfrm>
            <a:custGeom>
              <a:avLst/>
              <a:gdLst>
                <a:gd name="T0" fmla="*/ 33 w 58"/>
                <a:gd name="T1" fmla="*/ 125 h 125"/>
                <a:gd name="T2" fmla="*/ 0 w 58"/>
                <a:gd name="T3" fmla="*/ 118 h 125"/>
                <a:gd name="T4" fmla="*/ 25 w 58"/>
                <a:gd name="T5" fmla="*/ 0 h 125"/>
                <a:gd name="T6" fmla="*/ 58 w 58"/>
                <a:gd name="T7" fmla="*/ 7 h 125"/>
                <a:gd name="T8" fmla="*/ 33 w 58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25">
                  <a:moveTo>
                    <a:pt x="33" y="125"/>
                  </a:moveTo>
                  <a:lnTo>
                    <a:pt x="0" y="118"/>
                  </a:lnTo>
                  <a:lnTo>
                    <a:pt x="25" y="0"/>
                  </a:lnTo>
                  <a:lnTo>
                    <a:pt x="58" y="7"/>
                  </a:lnTo>
                  <a:lnTo>
                    <a:pt x="33" y="125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5" name="淘宝店chenying0907出品 43"/>
            <p:cNvSpPr>
              <a:spLocks/>
            </p:cNvSpPr>
            <p:nvPr/>
          </p:nvSpPr>
          <p:spPr bwMode="auto">
            <a:xfrm>
              <a:off x="2490861" y="3015396"/>
              <a:ext cx="97606" cy="201216"/>
            </a:xfrm>
            <a:custGeom>
              <a:avLst/>
              <a:gdLst>
                <a:gd name="T0" fmla="*/ 40 w 60"/>
                <a:gd name="T1" fmla="*/ 106 h 123"/>
                <a:gd name="T2" fmla="*/ 18 w 60"/>
                <a:gd name="T3" fmla="*/ 121 h 123"/>
                <a:gd name="T4" fmla="*/ 3 w 60"/>
                <a:gd name="T5" fmla="*/ 98 h 123"/>
                <a:gd name="T6" fmla="*/ 20 w 60"/>
                <a:gd name="T7" fmla="*/ 17 h 123"/>
                <a:gd name="T8" fmla="*/ 42 w 60"/>
                <a:gd name="T9" fmla="*/ 2 h 123"/>
                <a:gd name="T10" fmla="*/ 57 w 60"/>
                <a:gd name="T11" fmla="*/ 25 h 123"/>
                <a:gd name="T12" fmla="*/ 40 w 60"/>
                <a:gd name="T13" fmla="*/ 10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3">
                  <a:moveTo>
                    <a:pt x="40" y="106"/>
                  </a:moveTo>
                  <a:cubicBezTo>
                    <a:pt x="38" y="116"/>
                    <a:pt x="28" y="123"/>
                    <a:pt x="18" y="121"/>
                  </a:cubicBezTo>
                  <a:cubicBezTo>
                    <a:pt x="7" y="118"/>
                    <a:pt x="0" y="108"/>
                    <a:pt x="3" y="98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2" y="6"/>
                    <a:pt x="32" y="0"/>
                    <a:pt x="42" y="2"/>
                  </a:cubicBezTo>
                  <a:cubicBezTo>
                    <a:pt x="53" y="4"/>
                    <a:pt x="60" y="14"/>
                    <a:pt x="57" y="25"/>
                  </a:cubicBezTo>
                  <a:lnTo>
                    <a:pt x="40" y="10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6" name="淘宝店chenying0907出品 44"/>
            <p:cNvSpPr>
              <a:spLocks/>
            </p:cNvSpPr>
            <p:nvPr/>
          </p:nvSpPr>
          <p:spPr bwMode="auto">
            <a:xfrm>
              <a:off x="1599315" y="761543"/>
              <a:ext cx="392804" cy="359569"/>
            </a:xfrm>
            <a:custGeom>
              <a:avLst/>
              <a:gdLst>
                <a:gd name="T0" fmla="*/ 117 w 240"/>
                <a:gd name="T1" fmla="*/ 220 h 220"/>
                <a:gd name="T2" fmla="*/ 0 w 240"/>
                <a:gd name="T3" fmla="*/ 219 h 220"/>
                <a:gd name="T4" fmla="*/ 0 w 240"/>
                <a:gd name="T5" fmla="*/ 44 h 220"/>
                <a:gd name="T6" fmla="*/ 120 w 240"/>
                <a:gd name="T7" fmla="*/ 44 h 220"/>
                <a:gd name="T8" fmla="*/ 240 w 240"/>
                <a:gd name="T9" fmla="*/ 44 h 220"/>
                <a:gd name="T10" fmla="*/ 240 w 240"/>
                <a:gd name="T11" fmla="*/ 219 h 220"/>
                <a:gd name="T12" fmla="*/ 117 w 240"/>
                <a:gd name="T13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220">
                  <a:moveTo>
                    <a:pt x="117" y="220"/>
                  </a:moveTo>
                  <a:cubicBezTo>
                    <a:pt x="117" y="220"/>
                    <a:pt x="76" y="179"/>
                    <a:pt x="0" y="21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78" y="0"/>
                    <a:pt x="120" y="44"/>
                  </a:cubicBezTo>
                  <a:cubicBezTo>
                    <a:pt x="240" y="44"/>
                    <a:pt x="240" y="44"/>
                    <a:pt x="240" y="44"/>
                  </a:cubicBezTo>
                  <a:cubicBezTo>
                    <a:pt x="240" y="219"/>
                    <a:pt x="240" y="219"/>
                    <a:pt x="240" y="219"/>
                  </a:cubicBezTo>
                  <a:lnTo>
                    <a:pt x="117" y="22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7" name="淘宝店chenying0907出品 45"/>
            <p:cNvSpPr>
              <a:spLocks noEditPoints="1"/>
            </p:cNvSpPr>
            <p:nvPr/>
          </p:nvSpPr>
          <p:spPr bwMode="auto">
            <a:xfrm>
              <a:off x="1482663" y="2757030"/>
              <a:ext cx="478507" cy="396479"/>
            </a:xfrm>
            <a:custGeom>
              <a:avLst/>
              <a:gdLst>
                <a:gd name="T0" fmla="*/ 199 w 293"/>
                <a:gd name="T1" fmla="*/ 192 h 242"/>
                <a:gd name="T2" fmla="*/ 219 w 293"/>
                <a:gd name="T3" fmla="*/ 205 h 242"/>
                <a:gd name="T4" fmla="*/ 219 w 293"/>
                <a:gd name="T5" fmla="*/ 214 h 242"/>
                <a:gd name="T6" fmla="*/ 199 w 293"/>
                <a:gd name="T7" fmla="*/ 214 h 242"/>
                <a:gd name="T8" fmla="*/ 219 w 293"/>
                <a:gd name="T9" fmla="*/ 242 h 242"/>
                <a:gd name="T10" fmla="*/ 242 w 293"/>
                <a:gd name="T11" fmla="*/ 216 h 242"/>
                <a:gd name="T12" fmla="*/ 199 w 293"/>
                <a:gd name="T13" fmla="*/ 170 h 242"/>
                <a:gd name="T14" fmla="*/ 293 w 293"/>
                <a:gd name="T15" fmla="*/ 147 h 242"/>
                <a:gd name="T16" fmla="*/ 269 w 293"/>
                <a:gd name="T17" fmla="*/ 0 h 242"/>
                <a:gd name="T18" fmla="*/ 199 w 293"/>
                <a:gd name="T19" fmla="*/ 16 h 242"/>
                <a:gd name="T20" fmla="*/ 275 w 293"/>
                <a:gd name="T21" fmla="*/ 35 h 242"/>
                <a:gd name="T22" fmla="*/ 256 w 293"/>
                <a:gd name="T23" fmla="*/ 154 h 242"/>
                <a:gd name="T24" fmla="*/ 199 w 293"/>
                <a:gd name="T25" fmla="*/ 170 h 242"/>
                <a:gd name="T26" fmla="*/ 175 w 293"/>
                <a:gd name="T27" fmla="*/ 192 h 242"/>
                <a:gd name="T28" fmla="*/ 199 w 293"/>
                <a:gd name="T29" fmla="*/ 170 h 242"/>
                <a:gd name="T30" fmla="*/ 146 w 293"/>
                <a:gd name="T31" fmla="*/ 154 h 242"/>
                <a:gd name="T32" fmla="*/ 199 w 293"/>
                <a:gd name="T33" fmla="*/ 242 h 242"/>
                <a:gd name="T34" fmla="*/ 179 w 293"/>
                <a:gd name="T35" fmla="*/ 214 h 242"/>
                <a:gd name="T36" fmla="*/ 179 w 293"/>
                <a:gd name="T37" fmla="*/ 205 h 242"/>
                <a:gd name="T38" fmla="*/ 199 w 293"/>
                <a:gd name="T39" fmla="*/ 192 h 242"/>
                <a:gd name="T40" fmla="*/ 146 w 293"/>
                <a:gd name="T41" fmla="*/ 0 h 242"/>
                <a:gd name="T42" fmla="*/ 199 w 293"/>
                <a:gd name="T43" fmla="*/ 16 h 242"/>
                <a:gd name="T44" fmla="*/ 146 w 293"/>
                <a:gd name="T45" fmla="*/ 0 h 242"/>
                <a:gd name="T46" fmla="*/ 0 w 293"/>
                <a:gd name="T47" fmla="*/ 24 h 242"/>
                <a:gd name="T48" fmla="*/ 23 w 293"/>
                <a:gd name="T49" fmla="*/ 170 h 242"/>
                <a:gd name="T50" fmla="*/ 117 w 293"/>
                <a:gd name="T51" fmla="*/ 192 h 242"/>
                <a:gd name="T52" fmla="*/ 52 w 293"/>
                <a:gd name="T53" fmla="*/ 216 h 242"/>
                <a:gd name="T54" fmla="*/ 75 w 293"/>
                <a:gd name="T55" fmla="*/ 242 h 242"/>
                <a:gd name="T56" fmla="*/ 146 w 293"/>
                <a:gd name="T57" fmla="*/ 154 h 242"/>
                <a:gd name="T58" fmla="*/ 37 w 293"/>
                <a:gd name="T59" fmla="*/ 154 h 242"/>
                <a:gd name="T60" fmla="*/ 17 w 293"/>
                <a:gd name="T61" fmla="*/ 35 h 242"/>
                <a:gd name="T62" fmla="*/ 146 w 293"/>
                <a:gd name="T63" fmla="*/ 1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3" h="242">
                  <a:moveTo>
                    <a:pt x="219" y="192"/>
                  </a:moveTo>
                  <a:cubicBezTo>
                    <a:pt x="199" y="192"/>
                    <a:pt x="199" y="192"/>
                    <a:pt x="199" y="192"/>
                  </a:cubicBezTo>
                  <a:cubicBezTo>
                    <a:pt x="199" y="205"/>
                    <a:pt x="199" y="205"/>
                    <a:pt x="199" y="205"/>
                  </a:cubicBezTo>
                  <a:cubicBezTo>
                    <a:pt x="219" y="205"/>
                    <a:pt x="219" y="205"/>
                    <a:pt x="219" y="205"/>
                  </a:cubicBezTo>
                  <a:cubicBezTo>
                    <a:pt x="221" y="205"/>
                    <a:pt x="223" y="207"/>
                    <a:pt x="223" y="209"/>
                  </a:cubicBezTo>
                  <a:cubicBezTo>
                    <a:pt x="223" y="212"/>
                    <a:pt x="221" y="214"/>
                    <a:pt x="219" y="214"/>
                  </a:cubicBezTo>
                  <a:cubicBezTo>
                    <a:pt x="219" y="214"/>
                    <a:pt x="219" y="214"/>
                    <a:pt x="219" y="214"/>
                  </a:cubicBezTo>
                  <a:cubicBezTo>
                    <a:pt x="199" y="214"/>
                    <a:pt x="199" y="214"/>
                    <a:pt x="199" y="214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219" y="242"/>
                    <a:pt x="219" y="242"/>
                    <a:pt x="219" y="242"/>
                  </a:cubicBezTo>
                  <a:cubicBezTo>
                    <a:pt x="232" y="242"/>
                    <a:pt x="242" y="232"/>
                    <a:pt x="242" y="219"/>
                  </a:cubicBezTo>
                  <a:cubicBezTo>
                    <a:pt x="242" y="216"/>
                    <a:pt x="242" y="216"/>
                    <a:pt x="242" y="216"/>
                  </a:cubicBezTo>
                  <a:cubicBezTo>
                    <a:pt x="242" y="203"/>
                    <a:pt x="232" y="192"/>
                    <a:pt x="219" y="192"/>
                  </a:cubicBezTo>
                  <a:close/>
                  <a:moveTo>
                    <a:pt x="199" y="170"/>
                  </a:moveTo>
                  <a:cubicBezTo>
                    <a:pt x="269" y="170"/>
                    <a:pt x="269" y="170"/>
                    <a:pt x="269" y="170"/>
                  </a:cubicBezTo>
                  <a:cubicBezTo>
                    <a:pt x="282" y="170"/>
                    <a:pt x="293" y="160"/>
                    <a:pt x="293" y="147"/>
                  </a:cubicBezTo>
                  <a:cubicBezTo>
                    <a:pt x="293" y="24"/>
                    <a:pt x="293" y="24"/>
                    <a:pt x="293" y="24"/>
                  </a:cubicBezTo>
                  <a:cubicBezTo>
                    <a:pt x="293" y="11"/>
                    <a:pt x="282" y="0"/>
                    <a:pt x="26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16"/>
                    <a:pt x="199" y="16"/>
                    <a:pt x="199" y="16"/>
                  </a:cubicBezTo>
                  <a:cubicBezTo>
                    <a:pt x="256" y="16"/>
                    <a:pt x="256" y="16"/>
                    <a:pt x="256" y="16"/>
                  </a:cubicBezTo>
                  <a:cubicBezTo>
                    <a:pt x="267" y="16"/>
                    <a:pt x="275" y="24"/>
                    <a:pt x="275" y="35"/>
                  </a:cubicBezTo>
                  <a:cubicBezTo>
                    <a:pt x="275" y="135"/>
                    <a:pt x="275" y="135"/>
                    <a:pt x="275" y="135"/>
                  </a:cubicBezTo>
                  <a:cubicBezTo>
                    <a:pt x="275" y="146"/>
                    <a:pt x="267" y="154"/>
                    <a:pt x="256" y="154"/>
                  </a:cubicBezTo>
                  <a:cubicBezTo>
                    <a:pt x="199" y="154"/>
                    <a:pt x="199" y="154"/>
                    <a:pt x="199" y="154"/>
                  </a:cubicBezTo>
                  <a:lnTo>
                    <a:pt x="199" y="170"/>
                  </a:lnTo>
                  <a:close/>
                  <a:moveTo>
                    <a:pt x="199" y="192"/>
                  </a:moveTo>
                  <a:cubicBezTo>
                    <a:pt x="175" y="192"/>
                    <a:pt x="175" y="192"/>
                    <a:pt x="175" y="192"/>
                  </a:cubicBezTo>
                  <a:cubicBezTo>
                    <a:pt x="175" y="170"/>
                    <a:pt x="175" y="170"/>
                    <a:pt x="175" y="170"/>
                  </a:cubicBezTo>
                  <a:cubicBezTo>
                    <a:pt x="199" y="170"/>
                    <a:pt x="199" y="170"/>
                    <a:pt x="199" y="170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46" y="154"/>
                    <a:pt x="146" y="154"/>
                    <a:pt x="146" y="154"/>
                  </a:cubicBezTo>
                  <a:cubicBezTo>
                    <a:pt x="146" y="242"/>
                    <a:pt x="146" y="242"/>
                    <a:pt x="146" y="242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9" y="214"/>
                    <a:pt x="199" y="214"/>
                    <a:pt x="199" y="214"/>
                  </a:cubicBezTo>
                  <a:cubicBezTo>
                    <a:pt x="179" y="214"/>
                    <a:pt x="179" y="214"/>
                    <a:pt x="179" y="214"/>
                  </a:cubicBezTo>
                  <a:cubicBezTo>
                    <a:pt x="177" y="214"/>
                    <a:pt x="175" y="212"/>
                    <a:pt x="175" y="209"/>
                  </a:cubicBezTo>
                  <a:cubicBezTo>
                    <a:pt x="175" y="207"/>
                    <a:pt x="177" y="205"/>
                    <a:pt x="179" y="205"/>
                  </a:cubicBezTo>
                  <a:cubicBezTo>
                    <a:pt x="199" y="205"/>
                    <a:pt x="199" y="205"/>
                    <a:pt x="199" y="205"/>
                  </a:cubicBezTo>
                  <a:cubicBezTo>
                    <a:pt x="199" y="192"/>
                    <a:pt x="199" y="192"/>
                    <a:pt x="199" y="192"/>
                  </a:cubicBezTo>
                  <a:close/>
                  <a:moveTo>
                    <a:pt x="199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99" y="16"/>
                    <a:pt x="199" y="16"/>
                    <a:pt x="199" y="16"/>
                  </a:cubicBezTo>
                  <a:lnTo>
                    <a:pt x="199" y="0"/>
                  </a:lnTo>
                  <a:close/>
                  <a:moveTo>
                    <a:pt x="146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60"/>
                    <a:pt x="10" y="170"/>
                    <a:pt x="23" y="170"/>
                  </a:cubicBezTo>
                  <a:cubicBezTo>
                    <a:pt x="117" y="170"/>
                    <a:pt x="117" y="170"/>
                    <a:pt x="117" y="170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75" y="192"/>
                    <a:pt x="75" y="192"/>
                    <a:pt x="75" y="192"/>
                  </a:cubicBezTo>
                  <a:cubicBezTo>
                    <a:pt x="62" y="192"/>
                    <a:pt x="52" y="203"/>
                    <a:pt x="52" y="216"/>
                  </a:cubicBezTo>
                  <a:cubicBezTo>
                    <a:pt x="52" y="219"/>
                    <a:pt x="52" y="219"/>
                    <a:pt x="52" y="219"/>
                  </a:cubicBezTo>
                  <a:cubicBezTo>
                    <a:pt x="52" y="232"/>
                    <a:pt x="62" y="242"/>
                    <a:pt x="75" y="242"/>
                  </a:cubicBezTo>
                  <a:cubicBezTo>
                    <a:pt x="146" y="242"/>
                    <a:pt x="146" y="242"/>
                    <a:pt x="146" y="242"/>
                  </a:cubicBezTo>
                  <a:cubicBezTo>
                    <a:pt x="146" y="154"/>
                    <a:pt x="146" y="154"/>
                    <a:pt x="146" y="154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26" y="154"/>
                    <a:pt x="17" y="146"/>
                    <a:pt x="17" y="1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24"/>
                    <a:pt x="26" y="16"/>
                    <a:pt x="37" y="16"/>
                  </a:cubicBezTo>
                  <a:cubicBezTo>
                    <a:pt x="146" y="16"/>
                    <a:pt x="146" y="16"/>
                    <a:pt x="146" y="16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8" name="淘宝店chenying0907出品 46"/>
            <p:cNvSpPr>
              <a:spLocks noEditPoints="1"/>
            </p:cNvSpPr>
            <p:nvPr/>
          </p:nvSpPr>
          <p:spPr bwMode="auto">
            <a:xfrm>
              <a:off x="2328977" y="1967647"/>
              <a:ext cx="614203" cy="716756"/>
            </a:xfrm>
            <a:custGeom>
              <a:avLst/>
              <a:gdLst>
                <a:gd name="T0" fmla="*/ 376 w 376"/>
                <a:gd name="T1" fmla="*/ 43 h 438"/>
                <a:gd name="T2" fmla="*/ 324 w 376"/>
                <a:gd name="T3" fmla="*/ 32 h 438"/>
                <a:gd name="T4" fmla="*/ 334 w 376"/>
                <a:gd name="T5" fmla="*/ 54 h 438"/>
                <a:gd name="T6" fmla="*/ 324 w 376"/>
                <a:gd name="T7" fmla="*/ 59 h 438"/>
                <a:gd name="T8" fmla="*/ 272 w 376"/>
                <a:gd name="T9" fmla="*/ 63 h 438"/>
                <a:gd name="T10" fmla="*/ 304 w 376"/>
                <a:gd name="T11" fmla="*/ 98 h 438"/>
                <a:gd name="T12" fmla="*/ 256 w 376"/>
                <a:gd name="T13" fmla="*/ 81 h 438"/>
                <a:gd name="T14" fmla="*/ 271 w 376"/>
                <a:gd name="T15" fmla="*/ 103 h 438"/>
                <a:gd name="T16" fmla="*/ 241 w 376"/>
                <a:gd name="T17" fmla="*/ 100 h 438"/>
                <a:gd name="T18" fmla="*/ 256 w 376"/>
                <a:gd name="T19" fmla="*/ 122 h 438"/>
                <a:gd name="T20" fmla="*/ 226 w 376"/>
                <a:gd name="T21" fmla="*/ 119 h 438"/>
                <a:gd name="T22" fmla="*/ 240 w 376"/>
                <a:gd name="T23" fmla="*/ 140 h 438"/>
                <a:gd name="T24" fmla="*/ 210 w 376"/>
                <a:gd name="T25" fmla="*/ 138 h 438"/>
                <a:gd name="T26" fmla="*/ 242 w 376"/>
                <a:gd name="T27" fmla="*/ 173 h 438"/>
                <a:gd name="T28" fmla="*/ 195 w 376"/>
                <a:gd name="T29" fmla="*/ 156 h 438"/>
                <a:gd name="T30" fmla="*/ 210 w 376"/>
                <a:gd name="T31" fmla="*/ 178 h 438"/>
                <a:gd name="T32" fmla="*/ 180 w 376"/>
                <a:gd name="T33" fmla="*/ 175 h 438"/>
                <a:gd name="T34" fmla="*/ 194 w 376"/>
                <a:gd name="T35" fmla="*/ 197 h 438"/>
                <a:gd name="T36" fmla="*/ 164 w 376"/>
                <a:gd name="T37" fmla="*/ 194 h 438"/>
                <a:gd name="T38" fmla="*/ 179 w 376"/>
                <a:gd name="T39" fmla="*/ 215 h 438"/>
                <a:gd name="T40" fmla="*/ 149 w 376"/>
                <a:gd name="T41" fmla="*/ 213 h 438"/>
                <a:gd name="T42" fmla="*/ 181 w 376"/>
                <a:gd name="T43" fmla="*/ 248 h 438"/>
                <a:gd name="T44" fmla="*/ 134 w 376"/>
                <a:gd name="T45" fmla="*/ 232 h 438"/>
                <a:gd name="T46" fmla="*/ 148 w 376"/>
                <a:gd name="T47" fmla="*/ 253 h 438"/>
                <a:gd name="T48" fmla="*/ 118 w 376"/>
                <a:gd name="T49" fmla="*/ 250 h 438"/>
                <a:gd name="T50" fmla="*/ 133 w 376"/>
                <a:gd name="T51" fmla="*/ 272 h 438"/>
                <a:gd name="T52" fmla="*/ 103 w 376"/>
                <a:gd name="T53" fmla="*/ 269 h 438"/>
                <a:gd name="T54" fmla="*/ 117 w 376"/>
                <a:gd name="T55" fmla="*/ 290 h 438"/>
                <a:gd name="T56" fmla="*/ 88 w 376"/>
                <a:gd name="T57" fmla="*/ 288 h 438"/>
                <a:gd name="T58" fmla="*/ 119 w 376"/>
                <a:gd name="T59" fmla="*/ 323 h 438"/>
                <a:gd name="T60" fmla="*/ 72 w 376"/>
                <a:gd name="T61" fmla="*/ 307 h 438"/>
                <a:gd name="T62" fmla="*/ 87 w 376"/>
                <a:gd name="T63" fmla="*/ 328 h 438"/>
                <a:gd name="T64" fmla="*/ 57 w 376"/>
                <a:gd name="T65" fmla="*/ 325 h 438"/>
                <a:gd name="T66" fmla="*/ 71 w 376"/>
                <a:gd name="T67" fmla="*/ 347 h 438"/>
                <a:gd name="T68" fmla="*/ 42 w 376"/>
                <a:gd name="T69" fmla="*/ 344 h 438"/>
                <a:gd name="T70" fmla="*/ 56 w 376"/>
                <a:gd name="T71" fmla="*/ 366 h 438"/>
                <a:gd name="T72" fmla="*/ 26 w 376"/>
                <a:gd name="T73" fmla="*/ 363 h 438"/>
                <a:gd name="T74" fmla="*/ 58 w 376"/>
                <a:gd name="T75" fmla="*/ 398 h 438"/>
                <a:gd name="T76" fmla="*/ 0 w 376"/>
                <a:gd name="T77" fmla="*/ 395 h 438"/>
                <a:gd name="T78" fmla="*/ 324 w 376"/>
                <a:gd name="T79" fmla="*/ 106 h 438"/>
                <a:gd name="T80" fmla="*/ 316 w 376"/>
                <a:gd name="T81" fmla="*/ 56 h 438"/>
                <a:gd name="T82" fmla="*/ 324 w 376"/>
                <a:gd name="T83" fmla="*/ 32 h 438"/>
                <a:gd name="T84" fmla="*/ 323 w 376"/>
                <a:gd name="T85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6" h="438">
                  <a:moveTo>
                    <a:pt x="324" y="106"/>
                  </a:moveTo>
                  <a:cubicBezTo>
                    <a:pt x="376" y="43"/>
                    <a:pt x="376" y="43"/>
                    <a:pt x="376" y="43"/>
                  </a:cubicBezTo>
                  <a:cubicBezTo>
                    <a:pt x="324" y="1"/>
                    <a:pt x="324" y="1"/>
                    <a:pt x="324" y="1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27" y="32"/>
                    <a:pt x="330" y="33"/>
                    <a:pt x="332" y="35"/>
                  </a:cubicBezTo>
                  <a:cubicBezTo>
                    <a:pt x="338" y="40"/>
                    <a:pt x="339" y="49"/>
                    <a:pt x="334" y="54"/>
                  </a:cubicBezTo>
                  <a:cubicBezTo>
                    <a:pt x="334" y="54"/>
                    <a:pt x="334" y="54"/>
                    <a:pt x="334" y="54"/>
                  </a:cubicBezTo>
                  <a:cubicBezTo>
                    <a:pt x="332" y="57"/>
                    <a:pt x="328" y="59"/>
                    <a:pt x="324" y="59"/>
                  </a:cubicBezTo>
                  <a:lnTo>
                    <a:pt x="324" y="106"/>
                  </a:lnTo>
                  <a:close/>
                  <a:moveTo>
                    <a:pt x="272" y="63"/>
                  </a:moveTo>
                  <a:cubicBezTo>
                    <a:pt x="308" y="92"/>
                    <a:pt x="308" y="92"/>
                    <a:pt x="308" y="92"/>
                  </a:cubicBezTo>
                  <a:cubicBezTo>
                    <a:pt x="304" y="98"/>
                    <a:pt x="304" y="98"/>
                    <a:pt x="304" y="98"/>
                  </a:cubicBezTo>
                  <a:cubicBezTo>
                    <a:pt x="267" y="68"/>
                    <a:pt x="267" y="68"/>
                    <a:pt x="267" y="68"/>
                  </a:cubicBezTo>
                  <a:cubicBezTo>
                    <a:pt x="256" y="81"/>
                    <a:pt x="256" y="81"/>
                    <a:pt x="256" y="81"/>
                  </a:cubicBezTo>
                  <a:cubicBezTo>
                    <a:pt x="276" y="97"/>
                    <a:pt x="276" y="97"/>
                    <a:pt x="276" y="97"/>
                  </a:cubicBezTo>
                  <a:cubicBezTo>
                    <a:pt x="271" y="103"/>
                    <a:pt x="271" y="103"/>
                    <a:pt x="271" y="103"/>
                  </a:cubicBezTo>
                  <a:cubicBezTo>
                    <a:pt x="252" y="87"/>
                    <a:pt x="252" y="87"/>
                    <a:pt x="252" y="87"/>
                  </a:cubicBezTo>
                  <a:cubicBezTo>
                    <a:pt x="241" y="100"/>
                    <a:pt x="241" y="100"/>
                    <a:pt x="241" y="100"/>
                  </a:cubicBezTo>
                  <a:cubicBezTo>
                    <a:pt x="260" y="116"/>
                    <a:pt x="260" y="116"/>
                    <a:pt x="260" y="116"/>
                  </a:cubicBezTo>
                  <a:cubicBezTo>
                    <a:pt x="256" y="122"/>
                    <a:pt x="256" y="122"/>
                    <a:pt x="256" y="122"/>
                  </a:cubicBezTo>
                  <a:cubicBezTo>
                    <a:pt x="236" y="106"/>
                    <a:pt x="236" y="106"/>
                    <a:pt x="236" y="106"/>
                  </a:cubicBezTo>
                  <a:cubicBezTo>
                    <a:pt x="226" y="119"/>
                    <a:pt x="226" y="119"/>
                    <a:pt x="226" y="119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40" y="140"/>
                    <a:pt x="240" y="140"/>
                    <a:pt x="240" y="140"/>
                  </a:cubicBezTo>
                  <a:cubicBezTo>
                    <a:pt x="221" y="125"/>
                    <a:pt x="221" y="125"/>
                    <a:pt x="221" y="125"/>
                  </a:cubicBezTo>
                  <a:cubicBezTo>
                    <a:pt x="210" y="138"/>
                    <a:pt x="210" y="138"/>
                    <a:pt x="210" y="138"/>
                  </a:cubicBezTo>
                  <a:cubicBezTo>
                    <a:pt x="247" y="167"/>
                    <a:pt x="247" y="167"/>
                    <a:pt x="247" y="167"/>
                  </a:cubicBezTo>
                  <a:cubicBezTo>
                    <a:pt x="242" y="173"/>
                    <a:pt x="242" y="173"/>
                    <a:pt x="242" y="173"/>
                  </a:cubicBezTo>
                  <a:cubicBezTo>
                    <a:pt x="206" y="143"/>
                    <a:pt x="206" y="143"/>
                    <a:pt x="206" y="143"/>
                  </a:cubicBezTo>
                  <a:cubicBezTo>
                    <a:pt x="195" y="156"/>
                    <a:pt x="195" y="156"/>
                    <a:pt x="195" y="156"/>
                  </a:cubicBezTo>
                  <a:cubicBezTo>
                    <a:pt x="214" y="172"/>
                    <a:pt x="214" y="172"/>
                    <a:pt x="214" y="172"/>
                  </a:cubicBezTo>
                  <a:cubicBezTo>
                    <a:pt x="210" y="178"/>
                    <a:pt x="210" y="178"/>
                    <a:pt x="210" y="178"/>
                  </a:cubicBezTo>
                  <a:cubicBezTo>
                    <a:pt x="190" y="162"/>
                    <a:pt x="190" y="162"/>
                    <a:pt x="190" y="162"/>
                  </a:cubicBezTo>
                  <a:cubicBezTo>
                    <a:pt x="180" y="175"/>
                    <a:pt x="180" y="175"/>
                    <a:pt x="180" y="175"/>
                  </a:cubicBezTo>
                  <a:cubicBezTo>
                    <a:pt x="199" y="191"/>
                    <a:pt x="199" y="191"/>
                    <a:pt x="199" y="191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75" y="181"/>
                    <a:pt x="175" y="181"/>
                    <a:pt x="175" y="181"/>
                  </a:cubicBezTo>
                  <a:cubicBezTo>
                    <a:pt x="164" y="194"/>
                    <a:pt x="164" y="194"/>
                    <a:pt x="164" y="194"/>
                  </a:cubicBezTo>
                  <a:cubicBezTo>
                    <a:pt x="184" y="210"/>
                    <a:pt x="184" y="210"/>
                    <a:pt x="184" y="210"/>
                  </a:cubicBezTo>
                  <a:cubicBezTo>
                    <a:pt x="179" y="215"/>
                    <a:pt x="179" y="215"/>
                    <a:pt x="179" y="215"/>
                  </a:cubicBezTo>
                  <a:cubicBezTo>
                    <a:pt x="160" y="200"/>
                    <a:pt x="160" y="200"/>
                    <a:pt x="160" y="200"/>
                  </a:cubicBezTo>
                  <a:cubicBezTo>
                    <a:pt x="149" y="213"/>
                    <a:pt x="149" y="213"/>
                    <a:pt x="149" y="213"/>
                  </a:cubicBezTo>
                  <a:cubicBezTo>
                    <a:pt x="185" y="243"/>
                    <a:pt x="185" y="243"/>
                    <a:pt x="185" y="243"/>
                  </a:cubicBezTo>
                  <a:cubicBezTo>
                    <a:pt x="181" y="248"/>
                    <a:pt x="181" y="248"/>
                    <a:pt x="181" y="248"/>
                  </a:cubicBezTo>
                  <a:cubicBezTo>
                    <a:pt x="144" y="218"/>
                    <a:pt x="144" y="218"/>
                    <a:pt x="144" y="218"/>
                  </a:cubicBezTo>
                  <a:cubicBezTo>
                    <a:pt x="134" y="232"/>
                    <a:pt x="134" y="232"/>
                    <a:pt x="134" y="232"/>
                  </a:cubicBezTo>
                  <a:cubicBezTo>
                    <a:pt x="153" y="247"/>
                    <a:pt x="153" y="247"/>
                    <a:pt x="153" y="247"/>
                  </a:cubicBezTo>
                  <a:cubicBezTo>
                    <a:pt x="148" y="253"/>
                    <a:pt x="148" y="253"/>
                    <a:pt x="148" y="253"/>
                  </a:cubicBezTo>
                  <a:cubicBezTo>
                    <a:pt x="129" y="237"/>
                    <a:pt x="129" y="237"/>
                    <a:pt x="129" y="237"/>
                  </a:cubicBezTo>
                  <a:cubicBezTo>
                    <a:pt x="118" y="250"/>
                    <a:pt x="118" y="250"/>
                    <a:pt x="118" y="250"/>
                  </a:cubicBezTo>
                  <a:cubicBezTo>
                    <a:pt x="137" y="266"/>
                    <a:pt x="137" y="266"/>
                    <a:pt x="137" y="266"/>
                  </a:cubicBezTo>
                  <a:cubicBezTo>
                    <a:pt x="133" y="272"/>
                    <a:pt x="133" y="272"/>
                    <a:pt x="133" y="272"/>
                  </a:cubicBezTo>
                  <a:cubicBezTo>
                    <a:pt x="114" y="256"/>
                    <a:pt x="114" y="256"/>
                    <a:pt x="114" y="256"/>
                  </a:cubicBezTo>
                  <a:cubicBezTo>
                    <a:pt x="103" y="269"/>
                    <a:pt x="103" y="269"/>
                    <a:pt x="103" y="269"/>
                  </a:cubicBezTo>
                  <a:cubicBezTo>
                    <a:pt x="122" y="285"/>
                    <a:pt x="122" y="285"/>
                    <a:pt x="122" y="285"/>
                  </a:cubicBezTo>
                  <a:cubicBezTo>
                    <a:pt x="117" y="290"/>
                    <a:pt x="117" y="290"/>
                    <a:pt x="117" y="290"/>
                  </a:cubicBezTo>
                  <a:cubicBezTo>
                    <a:pt x="98" y="275"/>
                    <a:pt x="98" y="275"/>
                    <a:pt x="98" y="275"/>
                  </a:cubicBezTo>
                  <a:cubicBezTo>
                    <a:pt x="88" y="288"/>
                    <a:pt x="88" y="288"/>
                    <a:pt x="88" y="288"/>
                  </a:cubicBezTo>
                  <a:cubicBezTo>
                    <a:pt x="124" y="318"/>
                    <a:pt x="124" y="318"/>
                    <a:pt x="124" y="318"/>
                  </a:cubicBezTo>
                  <a:cubicBezTo>
                    <a:pt x="119" y="323"/>
                    <a:pt x="119" y="323"/>
                    <a:pt x="119" y="323"/>
                  </a:cubicBezTo>
                  <a:cubicBezTo>
                    <a:pt x="83" y="294"/>
                    <a:pt x="83" y="294"/>
                    <a:pt x="83" y="294"/>
                  </a:cubicBezTo>
                  <a:cubicBezTo>
                    <a:pt x="72" y="307"/>
                    <a:pt x="72" y="307"/>
                    <a:pt x="72" y="307"/>
                  </a:cubicBezTo>
                  <a:cubicBezTo>
                    <a:pt x="91" y="322"/>
                    <a:pt x="91" y="322"/>
                    <a:pt x="91" y="322"/>
                  </a:cubicBezTo>
                  <a:cubicBezTo>
                    <a:pt x="87" y="328"/>
                    <a:pt x="87" y="328"/>
                    <a:pt x="87" y="328"/>
                  </a:cubicBezTo>
                  <a:cubicBezTo>
                    <a:pt x="68" y="312"/>
                    <a:pt x="68" y="312"/>
                    <a:pt x="68" y="312"/>
                  </a:cubicBezTo>
                  <a:cubicBezTo>
                    <a:pt x="57" y="325"/>
                    <a:pt x="57" y="325"/>
                    <a:pt x="57" y="325"/>
                  </a:cubicBezTo>
                  <a:cubicBezTo>
                    <a:pt x="76" y="341"/>
                    <a:pt x="76" y="341"/>
                    <a:pt x="76" y="341"/>
                  </a:cubicBezTo>
                  <a:cubicBezTo>
                    <a:pt x="71" y="347"/>
                    <a:pt x="71" y="347"/>
                    <a:pt x="71" y="347"/>
                  </a:cubicBezTo>
                  <a:cubicBezTo>
                    <a:pt x="52" y="331"/>
                    <a:pt x="52" y="331"/>
                    <a:pt x="52" y="331"/>
                  </a:cubicBezTo>
                  <a:cubicBezTo>
                    <a:pt x="42" y="344"/>
                    <a:pt x="42" y="344"/>
                    <a:pt x="42" y="344"/>
                  </a:cubicBezTo>
                  <a:cubicBezTo>
                    <a:pt x="61" y="360"/>
                    <a:pt x="61" y="360"/>
                    <a:pt x="61" y="360"/>
                  </a:cubicBezTo>
                  <a:cubicBezTo>
                    <a:pt x="56" y="366"/>
                    <a:pt x="56" y="366"/>
                    <a:pt x="56" y="366"/>
                  </a:cubicBezTo>
                  <a:cubicBezTo>
                    <a:pt x="37" y="350"/>
                    <a:pt x="37" y="350"/>
                    <a:pt x="37" y="350"/>
                  </a:cubicBezTo>
                  <a:cubicBezTo>
                    <a:pt x="26" y="363"/>
                    <a:pt x="26" y="363"/>
                    <a:pt x="26" y="363"/>
                  </a:cubicBezTo>
                  <a:cubicBezTo>
                    <a:pt x="63" y="393"/>
                    <a:pt x="63" y="393"/>
                    <a:pt x="63" y="393"/>
                  </a:cubicBezTo>
                  <a:cubicBezTo>
                    <a:pt x="58" y="398"/>
                    <a:pt x="58" y="398"/>
                    <a:pt x="58" y="398"/>
                  </a:cubicBezTo>
                  <a:cubicBezTo>
                    <a:pt x="22" y="369"/>
                    <a:pt x="22" y="369"/>
                    <a:pt x="22" y="369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53" y="438"/>
                    <a:pt x="53" y="438"/>
                    <a:pt x="53" y="438"/>
                  </a:cubicBezTo>
                  <a:cubicBezTo>
                    <a:pt x="324" y="106"/>
                    <a:pt x="324" y="106"/>
                    <a:pt x="324" y="106"/>
                  </a:cubicBezTo>
                  <a:cubicBezTo>
                    <a:pt x="324" y="59"/>
                    <a:pt x="324" y="59"/>
                    <a:pt x="324" y="59"/>
                  </a:cubicBezTo>
                  <a:cubicBezTo>
                    <a:pt x="321" y="59"/>
                    <a:pt x="318" y="58"/>
                    <a:pt x="316" y="56"/>
                  </a:cubicBezTo>
                  <a:cubicBezTo>
                    <a:pt x="310" y="51"/>
                    <a:pt x="309" y="43"/>
                    <a:pt x="314" y="37"/>
                  </a:cubicBezTo>
                  <a:cubicBezTo>
                    <a:pt x="316" y="34"/>
                    <a:pt x="320" y="32"/>
                    <a:pt x="324" y="32"/>
                  </a:cubicBezTo>
                  <a:cubicBezTo>
                    <a:pt x="324" y="1"/>
                    <a:pt x="324" y="1"/>
                    <a:pt x="324" y="1"/>
                  </a:cubicBezTo>
                  <a:cubicBezTo>
                    <a:pt x="323" y="0"/>
                    <a:pt x="323" y="0"/>
                    <a:pt x="323" y="0"/>
                  </a:cubicBezTo>
                  <a:lnTo>
                    <a:pt x="272" y="6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9" name="淘宝店chenying0907出品 47"/>
            <p:cNvSpPr>
              <a:spLocks noEditPoints="1"/>
            </p:cNvSpPr>
            <p:nvPr/>
          </p:nvSpPr>
          <p:spPr bwMode="auto">
            <a:xfrm>
              <a:off x="2794391" y="2177196"/>
              <a:ext cx="265441" cy="521494"/>
            </a:xfrm>
            <a:custGeom>
              <a:avLst/>
              <a:gdLst>
                <a:gd name="T0" fmla="*/ 121 w 162"/>
                <a:gd name="T1" fmla="*/ 144 h 319"/>
                <a:gd name="T2" fmla="*/ 128 w 162"/>
                <a:gd name="T3" fmla="*/ 138 h 319"/>
                <a:gd name="T4" fmla="*/ 150 w 162"/>
                <a:gd name="T5" fmla="*/ 80 h 319"/>
                <a:gd name="T6" fmla="*/ 147 w 162"/>
                <a:gd name="T7" fmla="*/ 69 h 319"/>
                <a:gd name="T8" fmla="*/ 156 w 162"/>
                <a:gd name="T9" fmla="*/ 46 h 319"/>
                <a:gd name="T10" fmla="*/ 137 w 162"/>
                <a:gd name="T11" fmla="*/ 3 h 319"/>
                <a:gd name="T12" fmla="*/ 121 w 162"/>
                <a:gd name="T13" fmla="*/ 1 h 319"/>
                <a:gd name="T14" fmla="*/ 121 w 162"/>
                <a:gd name="T15" fmla="*/ 58 h 319"/>
                <a:gd name="T16" fmla="*/ 126 w 162"/>
                <a:gd name="T17" fmla="*/ 61 h 319"/>
                <a:gd name="T18" fmla="*/ 121 w 162"/>
                <a:gd name="T19" fmla="*/ 59 h 319"/>
                <a:gd name="T20" fmla="*/ 121 w 162"/>
                <a:gd name="T21" fmla="*/ 85 h 319"/>
                <a:gd name="T22" fmla="*/ 125 w 162"/>
                <a:gd name="T23" fmla="*/ 75 h 319"/>
                <a:gd name="T24" fmla="*/ 123 w 162"/>
                <a:gd name="T25" fmla="*/ 66 h 319"/>
                <a:gd name="T26" fmla="*/ 139 w 162"/>
                <a:gd name="T27" fmla="*/ 72 h 319"/>
                <a:gd name="T28" fmla="*/ 144 w 162"/>
                <a:gd name="T29" fmla="*/ 83 h 319"/>
                <a:gd name="T30" fmla="*/ 125 w 162"/>
                <a:gd name="T31" fmla="*/ 132 h 319"/>
                <a:gd name="T32" fmla="*/ 121 w 162"/>
                <a:gd name="T33" fmla="*/ 136 h 319"/>
                <a:gd name="T34" fmla="*/ 121 w 162"/>
                <a:gd name="T35" fmla="*/ 144 h 319"/>
                <a:gd name="T36" fmla="*/ 66 w 162"/>
                <a:gd name="T37" fmla="*/ 284 h 319"/>
                <a:gd name="T38" fmla="*/ 121 w 162"/>
                <a:gd name="T39" fmla="*/ 144 h 319"/>
                <a:gd name="T40" fmla="*/ 121 w 162"/>
                <a:gd name="T41" fmla="*/ 144 h 319"/>
                <a:gd name="T42" fmla="*/ 121 w 162"/>
                <a:gd name="T43" fmla="*/ 136 h 319"/>
                <a:gd name="T44" fmla="*/ 114 w 162"/>
                <a:gd name="T45" fmla="*/ 137 h 319"/>
                <a:gd name="T46" fmla="*/ 98 w 162"/>
                <a:gd name="T47" fmla="*/ 130 h 319"/>
                <a:gd name="T48" fmla="*/ 98 w 162"/>
                <a:gd name="T49" fmla="*/ 130 h 319"/>
                <a:gd name="T50" fmla="*/ 106 w 162"/>
                <a:gd name="T51" fmla="*/ 125 h 319"/>
                <a:gd name="T52" fmla="*/ 121 w 162"/>
                <a:gd name="T53" fmla="*/ 85 h 319"/>
                <a:gd name="T54" fmla="*/ 121 w 162"/>
                <a:gd name="T55" fmla="*/ 59 h 319"/>
                <a:gd name="T56" fmla="*/ 85 w 162"/>
                <a:gd name="T57" fmla="*/ 45 h 319"/>
                <a:gd name="T58" fmla="*/ 74 w 162"/>
                <a:gd name="T59" fmla="*/ 51 h 319"/>
                <a:gd name="T60" fmla="*/ 52 w 162"/>
                <a:gd name="T61" fmla="*/ 108 h 319"/>
                <a:gd name="T62" fmla="*/ 54 w 162"/>
                <a:gd name="T63" fmla="*/ 118 h 319"/>
                <a:gd name="T64" fmla="*/ 35 w 162"/>
                <a:gd name="T65" fmla="*/ 168 h 319"/>
                <a:gd name="T66" fmla="*/ 35 w 162"/>
                <a:gd name="T67" fmla="*/ 256 h 319"/>
                <a:gd name="T68" fmla="*/ 39 w 162"/>
                <a:gd name="T69" fmla="*/ 257 h 319"/>
                <a:gd name="T70" fmla="*/ 45 w 162"/>
                <a:gd name="T71" fmla="*/ 268 h 319"/>
                <a:gd name="T72" fmla="*/ 58 w 162"/>
                <a:gd name="T73" fmla="*/ 264 h 319"/>
                <a:gd name="T74" fmla="*/ 64 w 162"/>
                <a:gd name="T75" fmla="*/ 278 h 319"/>
                <a:gd name="T76" fmla="*/ 63 w 162"/>
                <a:gd name="T77" fmla="*/ 281 h 319"/>
                <a:gd name="T78" fmla="*/ 35 w 162"/>
                <a:gd name="T79" fmla="*/ 300 h 319"/>
                <a:gd name="T80" fmla="*/ 35 w 162"/>
                <a:gd name="T81" fmla="*/ 306 h 319"/>
                <a:gd name="T82" fmla="*/ 66 w 162"/>
                <a:gd name="T83" fmla="*/ 284 h 319"/>
                <a:gd name="T84" fmla="*/ 121 w 162"/>
                <a:gd name="T85" fmla="*/ 1 h 319"/>
                <a:gd name="T86" fmla="*/ 121 w 162"/>
                <a:gd name="T87" fmla="*/ 58 h 319"/>
                <a:gd name="T88" fmla="*/ 88 w 162"/>
                <a:gd name="T89" fmla="*/ 36 h 319"/>
                <a:gd name="T90" fmla="*/ 94 w 162"/>
                <a:gd name="T91" fmla="*/ 22 h 319"/>
                <a:gd name="T92" fmla="*/ 121 w 162"/>
                <a:gd name="T93" fmla="*/ 1 h 319"/>
                <a:gd name="T94" fmla="*/ 35 w 162"/>
                <a:gd name="T95" fmla="*/ 168 h 319"/>
                <a:gd name="T96" fmla="*/ 0 w 162"/>
                <a:gd name="T97" fmla="*/ 258 h 319"/>
                <a:gd name="T98" fmla="*/ 15 w 162"/>
                <a:gd name="T99" fmla="*/ 319 h 319"/>
                <a:gd name="T100" fmla="*/ 35 w 162"/>
                <a:gd name="T101" fmla="*/ 306 h 319"/>
                <a:gd name="T102" fmla="*/ 35 w 162"/>
                <a:gd name="T103" fmla="*/ 300 h 319"/>
                <a:gd name="T104" fmla="*/ 33 w 162"/>
                <a:gd name="T105" fmla="*/ 301 h 319"/>
                <a:gd name="T106" fmla="*/ 13 w 162"/>
                <a:gd name="T107" fmla="*/ 294 h 319"/>
                <a:gd name="T108" fmla="*/ 5 w 162"/>
                <a:gd name="T109" fmla="*/ 259 h 319"/>
                <a:gd name="T110" fmla="*/ 5 w 162"/>
                <a:gd name="T111" fmla="*/ 259 h 319"/>
                <a:gd name="T112" fmla="*/ 6 w 162"/>
                <a:gd name="T113" fmla="*/ 256 h 319"/>
                <a:gd name="T114" fmla="*/ 19 w 162"/>
                <a:gd name="T115" fmla="*/ 250 h 319"/>
                <a:gd name="T116" fmla="*/ 26 w 162"/>
                <a:gd name="T117" fmla="*/ 261 h 319"/>
                <a:gd name="T118" fmla="*/ 35 w 162"/>
                <a:gd name="T119" fmla="*/ 256 h 319"/>
                <a:gd name="T120" fmla="*/ 35 w 162"/>
                <a:gd name="T121" fmla="*/ 16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319">
                  <a:moveTo>
                    <a:pt x="121" y="144"/>
                  </a:moveTo>
                  <a:cubicBezTo>
                    <a:pt x="124" y="143"/>
                    <a:pt x="127" y="141"/>
                    <a:pt x="128" y="138"/>
                  </a:cubicBezTo>
                  <a:cubicBezTo>
                    <a:pt x="150" y="80"/>
                    <a:pt x="150" y="80"/>
                    <a:pt x="150" y="80"/>
                  </a:cubicBezTo>
                  <a:cubicBezTo>
                    <a:pt x="152" y="76"/>
                    <a:pt x="150" y="71"/>
                    <a:pt x="147" y="69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62" y="29"/>
                    <a:pt x="154" y="9"/>
                    <a:pt x="137" y="3"/>
                  </a:cubicBezTo>
                  <a:cubicBezTo>
                    <a:pt x="132" y="1"/>
                    <a:pt x="126" y="0"/>
                    <a:pt x="121" y="1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121" y="85"/>
                    <a:pt x="121" y="85"/>
                    <a:pt x="121" y="85"/>
                  </a:cubicBezTo>
                  <a:cubicBezTo>
                    <a:pt x="125" y="75"/>
                    <a:pt x="125" y="75"/>
                    <a:pt x="125" y="75"/>
                  </a:cubicBezTo>
                  <a:cubicBezTo>
                    <a:pt x="126" y="72"/>
                    <a:pt x="126" y="68"/>
                    <a:pt x="123" y="66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43" y="73"/>
                    <a:pt x="146" y="78"/>
                    <a:pt x="144" y="83"/>
                  </a:cubicBezTo>
                  <a:cubicBezTo>
                    <a:pt x="125" y="132"/>
                    <a:pt x="125" y="132"/>
                    <a:pt x="125" y="132"/>
                  </a:cubicBezTo>
                  <a:cubicBezTo>
                    <a:pt x="124" y="134"/>
                    <a:pt x="123" y="135"/>
                    <a:pt x="121" y="136"/>
                  </a:cubicBezTo>
                  <a:lnTo>
                    <a:pt x="121" y="144"/>
                  </a:lnTo>
                  <a:close/>
                  <a:moveTo>
                    <a:pt x="66" y="284"/>
                  </a:moveTo>
                  <a:cubicBezTo>
                    <a:pt x="121" y="144"/>
                    <a:pt x="121" y="144"/>
                    <a:pt x="121" y="144"/>
                  </a:cubicBezTo>
                  <a:cubicBezTo>
                    <a:pt x="121" y="144"/>
                    <a:pt x="121" y="144"/>
                    <a:pt x="121" y="144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19" y="137"/>
                    <a:pt x="117" y="137"/>
                    <a:pt x="114" y="137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102" y="130"/>
                    <a:pt x="105" y="128"/>
                    <a:pt x="106" y="125"/>
                  </a:cubicBezTo>
                  <a:cubicBezTo>
                    <a:pt x="121" y="85"/>
                    <a:pt x="121" y="85"/>
                    <a:pt x="121" y="85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0" y="44"/>
                    <a:pt x="76" y="47"/>
                    <a:pt x="74" y="51"/>
                  </a:cubicBezTo>
                  <a:cubicBezTo>
                    <a:pt x="52" y="108"/>
                    <a:pt x="52" y="108"/>
                    <a:pt x="52" y="108"/>
                  </a:cubicBezTo>
                  <a:cubicBezTo>
                    <a:pt x="51" y="112"/>
                    <a:pt x="52" y="115"/>
                    <a:pt x="54" y="11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256"/>
                    <a:pt x="35" y="256"/>
                    <a:pt x="35" y="256"/>
                  </a:cubicBezTo>
                  <a:cubicBezTo>
                    <a:pt x="36" y="256"/>
                    <a:pt x="37" y="257"/>
                    <a:pt x="39" y="257"/>
                  </a:cubicBezTo>
                  <a:cubicBezTo>
                    <a:pt x="43" y="259"/>
                    <a:pt x="46" y="264"/>
                    <a:pt x="45" y="268"/>
                  </a:cubicBezTo>
                  <a:cubicBezTo>
                    <a:pt x="48" y="264"/>
                    <a:pt x="53" y="263"/>
                    <a:pt x="58" y="264"/>
                  </a:cubicBezTo>
                  <a:cubicBezTo>
                    <a:pt x="63" y="267"/>
                    <a:pt x="66" y="273"/>
                    <a:pt x="64" y="278"/>
                  </a:cubicBezTo>
                  <a:cubicBezTo>
                    <a:pt x="63" y="281"/>
                    <a:pt x="63" y="281"/>
                    <a:pt x="63" y="281"/>
                  </a:cubicBezTo>
                  <a:cubicBezTo>
                    <a:pt x="35" y="300"/>
                    <a:pt x="35" y="300"/>
                    <a:pt x="35" y="300"/>
                  </a:cubicBezTo>
                  <a:cubicBezTo>
                    <a:pt x="35" y="306"/>
                    <a:pt x="35" y="306"/>
                    <a:pt x="35" y="306"/>
                  </a:cubicBezTo>
                  <a:cubicBezTo>
                    <a:pt x="66" y="284"/>
                    <a:pt x="66" y="284"/>
                    <a:pt x="66" y="284"/>
                  </a:cubicBezTo>
                  <a:close/>
                  <a:moveTo>
                    <a:pt x="121" y="1"/>
                  </a:moveTo>
                  <a:cubicBezTo>
                    <a:pt x="121" y="58"/>
                    <a:pt x="121" y="58"/>
                    <a:pt x="121" y="58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8" y="10"/>
                    <a:pt x="109" y="2"/>
                    <a:pt x="121" y="1"/>
                  </a:cubicBezTo>
                  <a:close/>
                  <a:moveTo>
                    <a:pt x="35" y="168"/>
                  </a:moveTo>
                  <a:cubicBezTo>
                    <a:pt x="0" y="258"/>
                    <a:pt x="0" y="258"/>
                    <a:pt x="0" y="258"/>
                  </a:cubicBezTo>
                  <a:cubicBezTo>
                    <a:pt x="15" y="319"/>
                    <a:pt x="15" y="319"/>
                    <a:pt x="15" y="319"/>
                  </a:cubicBezTo>
                  <a:cubicBezTo>
                    <a:pt x="35" y="306"/>
                    <a:pt x="35" y="306"/>
                    <a:pt x="35" y="306"/>
                  </a:cubicBezTo>
                  <a:cubicBezTo>
                    <a:pt x="35" y="300"/>
                    <a:pt x="35" y="300"/>
                    <a:pt x="35" y="300"/>
                  </a:cubicBezTo>
                  <a:cubicBezTo>
                    <a:pt x="33" y="301"/>
                    <a:pt x="33" y="301"/>
                    <a:pt x="33" y="301"/>
                  </a:cubicBezTo>
                  <a:cubicBezTo>
                    <a:pt x="13" y="294"/>
                    <a:pt x="13" y="294"/>
                    <a:pt x="13" y="294"/>
                  </a:cubicBezTo>
                  <a:cubicBezTo>
                    <a:pt x="5" y="259"/>
                    <a:pt x="5" y="259"/>
                    <a:pt x="5" y="259"/>
                  </a:cubicBezTo>
                  <a:cubicBezTo>
                    <a:pt x="5" y="259"/>
                    <a:pt x="5" y="259"/>
                    <a:pt x="5" y="259"/>
                  </a:cubicBezTo>
                  <a:cubicBezTo>
                    <a:pt x="6" y="256"/>
                    <a:pt x="6" y="256"/>
                    <a:pt x="6" y="256"/>
                  </a:cubicBezTo>
                  <a:cubicBezTo>
                    <a:pt x="8" y="250"/>
                    <a:pt x="14" y="248"/>
                    <a:pt x="19" y="250"/>
                  </a:cubicBezTo>
                  <a:cubicBezTo>
                    <a:pt x="24" y="251"/>
                    <a:pt x="27" y="256"/>
                    <a:pt x="26" y="261"/>
                  </a:cubicBezTo>
                  <a:cubicBezTo>
                    <a:pt x="28" y="258"/>
                    <a:pt x="31" y="256"/>
                    <a:pt x="35" y="256"/>
                  </a:cubicBezTo>
                  <a:lnTo>
                    <a:pt x="35" y="16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0" name="淘宝店chenying0907出品 48"/>
            <p:cNvSpPr>
              <a:spLocks noEditPoints="1"/>
            </p:cNvSpPr>
            <p:nvPr/>
          </p:nvSpPr>
          <p:spPr bwMode="auto">
            <a:xfrm>
              <a:off x="1868326" y="2243871"/>
              <a:ext cx="434465" cy="434579"/>
            </a:xfrm>
            <a:custGeom>
              <a:avLst/>
              <a:gdLst>
                <a:gd name="T0" fmla="*/ 133 w 266"/>
                <a:gd name="T1" fmla="*/ 0 h 266"/>
                <a:gd name="T2" fmla="*/ 133 w 266"/>
                <a:gd name="T3" fmla="*/ 0 h 266"/>
                <a:gd name="T4" fmla="*/ 133 w 266"/>
                <a:gd name="T5" fmla="*/ 35 h 266"/>
                <a:gd name="T6" fmla="*/ 150 w 266"/>
                <a:gd name="T7" fmla="*/ 24 h 266"/>
                <a:gd name="T8" fmla="*/ 242 w 266"/>
                <a:gd name="T9" fmla="*/ 117 h 266"/>
                <a:gd name="T10" fmla="*/ 231 w 266"/>
                <a:gd name="T11" fmla="*/ 133 h 266"/>
                <a:gd name="T12" fmla="*/ 242 w 266"/>
                <a:gd name="T13" fmla="*/ 149 h 266"/>
                <a:gd name="T14" fmla="*/ 150 w 266"/>
                <a:gd name="T15" fmla="*/ 242 h 266"/>
                <a:gd name="T16" fmla="*/ 150 w 266"/>
                <a:gd name="T17" fmla="*/ 242 h 266"/>
                <a:gd name="T18" fmla="*/ 133 w 266"/>
                <a:gd name="T19" fmla="*/ 231 h 266"/>
                <a:gd name="T20" fmla="*/ 133 w 266"/>
                <a:gd name="T21" fmla="*/ 266 h 266"/>
                <a:gd name="T22" fmla="*/ 133 w 266"/>
                <a:gd name="T23" fmla="*/ 266 h 266"/>
                <a:gd name="T24" fmla="*/ 266 w 266"/>
                <a:gd name="T25" fmla="*/ 133 h 266"/>
                <a:gd name="T26" fmla="*/ 133 w 266"/>
                <a:gd name="T27" fmla="*/ 0 h 266"/>
                <a:gd name="T28" fmla="*/ 133 w 266"/>
                <a:gd name="T29" fmla="*/ 0 h 266"/>
                <a:gd name="T30" fmla="*/ 133 w 266"/>
                <a:gd name="T31" fmla="*/ 0 h 266"/>
                <a:gd name="T32" fmla="*/ 0 w 266"/>
                <a:gd name="T33" fmla="*/ 133 h 266"/>
                <a:gd name="T34" fmla="*/ 133 w 266"/>
                <a:gd name="T35" fmla="*/ 266 h 266"/>
                <a:gd name="T36" fmla="*/ 133 w 266"/>
                <a:gd name="T37" fmla="*/ 266 h 266"/>
                <a:gd name="T38" fmla="*/ 133 w 266"/>
                <a:gd name="T39" fmla="*/ 231 h 266"/>
                <a:gd name="T40" fmla="*/ 133 w 266"/>
                <a:gd name="T41" fmla="*/ 231 h 266"/>
                <a:gd name="T42" fmla="*/ 117 w 266"/>
                <a:gd name="T43" fmla="*/ 242 h 266"/>
                <a:gd name="T44" fmla="*/ 24 w 266"/>
                <a:gd name="T45" fmla="*/ 149 h 266"/>
                <a:gd name="T46" fmla="*/ 35 w 266"/>
                <a:gd name="T47" fmla="*/ 133 h 266"/>
                <a:gd name="T48" fmla="*/ 24 w 266"/>
                <a:gd name="T49" fmla="*/ 117 h 266"/>
                <a:gd name="T50" fmla="*/ 117 w 266"/>
                <a:gd name="T51" fmla="*/ 24 h 266"/>
                <a:gd name="T52" fmla="*/ 133 w 266"/>
                <a:gd name="T53" fmla="*/ 35 h 266"/>
                <a:gd name="T54" fmla="*/ 133 w 266"/>
                <a:gd name="T55" fmla="*/ 35 h 266"/>
                <a:gd name="T56" fmla="*/ 133 w 266"/>
                <a:gd name="T57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6" h="266">
                  <a:moveTo>
                    <a:pt x="133" y="0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41" y="35"/>
                    <a:pt x="147" y="30"/>
                    <a:pt x="150" y="24"/>
                  </a:cubicBezTo>
                  <a:cubicBezTo>
                    <a:pt x="197" y="31"/>
                    <a:pt x="235" y="69"/>
                    <a:pt x="242" y="117"/>
                  </a:cubicBezTo>
                  <a:cubicBezTo>
                    <a:pt x="236" y="119"/>
                    <a:pt x="231" y="125"/>
                    <a:pt x="231" y="133"/>
                  </a:cubicBezTo>
                  <a:cubicBezTo>
                    <a:pt x="231" y="140"/>
                    <a:pt x="236" y="147"/>
                    <a:pt x="242" y="149"/>
                  </a:cubicBezTo>
                  <a:cubicBezTo>
                    <a:pt x="235" y="197"/>
                    <a:pt x="197" y="235"/>
                    <a:pt x="150" y="242"/>
                  </a:cubicBezTo>
                  <a:cubicBezTo>
                    <a:pt x="150" y="242"/>
                    <a:pt x="150" y="242"/>
                    <a:pt x="150" y="242"/>
                  </a:cubicBezTo>
                  <a:cubicBezTo>
                    <a:pt x="147" y="236"/>
                    <a:pt x="141" y="231"/>
                    <a:pt x="133" y="231"/>
                  </a:cubicBezTo>
                  <a:cubicBezTo>
                    <a:pt x="133" y="266"/>
                    <a:pt x="133" y="266"/>
                    <a:pt x="133" y="266"/>
                  </a:cubicBezTo>
                  <a:cubicBezTo>
                    <a:pt x="133" y="266"/>
                    <a:pt x="133" y="266"/>
                    <a:pt x="133" y="266"/>
                  </a:cubicBezTo>
                  <a:cubicBezTo>
                    <a:pt x="207" y="266"/>
                    <a:pt x="266" y="206"/>
                    <a:pt x="266" y="133"/>
                  </a:cubicBezTo>
                  <a:cubicBezTo>
                    <a:pt x="266" y="59"/>
                    <a:pt x="207" y="0"/>
                    <a:pt x="133" y="0"/>
                  </a:cubicBezTo>
                  <a:close/>
                  <a:moveTo>
                    <a:pt x="133" y="0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60" y="0"/>
                    <a:pt x="0" y="59"/>
                    <a:pt x="0" y="133"/>
                  </a:cubicBezTo>
                  <a:cubicBezTo>
                    <a:pt x="0" y="206"/>
                    <a:pt x="60" y="266"/>
                    <a:pt x="133" y="266"/>
                  </a:cubicBezTo>
                  <a:cubicBezTo>
                    <a:pt x="133" y="266"/>
                    <a:pt x="133" y="266"/>
                    <a:pt x="133" y="266"/>
                  </a:cubicBezTo>
                  <a:cubicBezTo>
                    <a:pt x="133" y="231"/>
                    <a:pt x="133" y="231"/>
                    <a:pt x="133" y="231"/>
                  </a:cubicBezTo>
                  <a:cubicBezTo>
                    <a:pt x="133" y="231"/>
                    <a:pt x="133" y="231"/>
                    <a:pt x="133" y="231"/>
                  </a:cubicBezTo>
                  <a:cubicBezTo>
                    <a:pt x="126" y="231"/>
                    <a:pt x="120" y="236"/>
                    <a:pt x="117" y="242"/>
                  </a:cubicBezTo>
                  <a:cubicBezTo>
                    <a:pt x="69" y="235"/>
                    <a:pt x="31" y="197"/>
                    <a:pt x="24" y="149"/>
                  </a:cubicBezTo>
                  <a:cubicBezTo>
                    <a:pt x="31" y="147"/>
                    <a:pt x="35" y="140"/>
                    <a:pt x="35" y="133"/>
                  </a:cubicBezTo>
                  <a:cubicBezTo>
                    <a:pt x="35" y="125"/>
                    <a:pt x="31" y="119"/>
                    <a:pt x="24" y="117"/>
                  </a:cubicBezTo>
                  <a:cubicBezTo>
                    <a:pt x="31" y="69"/>
                    <a:pt x="69" y="31"/>
                    <a:pt x="117" y="24"/>
                  </a:cubicBezTo>
                  <a:cubicBezTo>
                    <a:pt x="120" y="30"/>
                    <a:pt x="126" y="35"/>
                    <a:pt x="133" y="35"/>
                  </a:cubicBezTo>
                  <a:cubicBezTo>
                    <a:pt x="133" y="35"/>
                    <a:pt x="133" y="35"/>
                    <a:pt x="133" y="35"/>
                  </a:cubicBezTo>
                  <a:lnTo>
                    <a:pt x="133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" name="淘宝店chenying0907出品 49"/>
            <p:cNvSpPr>
              <a:spLocks/>
            </p:cNvSpPr>
            <p:nvPr/>
          </p:nvSpPr>
          <p:spPr bwMode="auto">
            <a:xfrm>
              <a:off x="1948077" y="2381984"/>
              <a:ext cx="216637" cy="114300"/>
            </a:xfrm>
            <a:custGeom>
              <a:avLst/>
              <a:gdLst>
                <a:gd name="T0" fmla="*/ 124 w 133"/>
                <a:gd name="T1" fmla="*/ 0 h 70"/>
                <a:gd name="T2" fmla="*/ 93 w 133"/>
                <a:gd name="T3" fmla="*/ 30 h 70"/>
                <a:gd name="T4" fmla="*/ 84 w 133"/>
                <a:gd name="T5" fmla="*/ 28 h 70"/>
                <a:gd name="T6" fmla="*/ 65 w 133"/>
                <a:gd name="T7" fmla="*/ 42 h 70"/>
                <a:gd name="T8" fmla="*/ 0 w 133"/>
                <a:gd name="T9" fmla="*/ 42 h 70"/>
                <a:gd name="T10" fmla="*/ 0 w 133"/>
                <a:gd name="T11" fmla="*/ 56 h 70"/>
                <a:gd name="T12" fmla="*/ 65 w 133"/>
                <a:gd name="T13" fmla="*/ 56 h 70"/>
                <a:gd name="T14" fmla="*/ 84 w 133"/>
                <a:gd name="T15" fmla="*/ 70 h 70"/>
                <a:gd name="T16" fmla="*/ 105 w 133"/>
                <a:gd name="T17" fmla="*/ 49 h 70"/>
                <a:gd name="T18" fmla="*/ 103 w 133"/>
                <a:gd name="T19" fmla="*/ 40 h 70"/>
                <a:gd name="T20" fmla="*/ 133 w 133"/>
                <a:gd name="T21" fmla="*/ 9 h 70"/>
                <a:gd name="T22" fmla="*/ 124 w 133"/>
                <a:gd name="T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3" h="70">
                  <a:moveTo>
                    <a:pt x="124" y="0"/>
                  </a:moveTo>
                  <a:cubicBezTo>
                    <a:pt x="93" y="30"/>
                    <a:pt x="93" y="30"/>
                    <a:pt x="93" y="30"/>
                  </a:cubicBezTo>
                  <a:cubicBezTo>
                    <a:pt x="91" y="29"/>
                    <a:pt x="88" y="28"/>
                    <a:pt x="84" y="28"/>
                  </a:cubicBezTo>
                  <a:cubicBezTo>
                    <a:pt x="75" y="28"/>
                    <a:pt x="67" y="34"/>
                    <a:pt x="65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7" y="64"/>
                    <a:pt x="75" y="70"/>
                    <a:pt x="84" y="70"/>
                  </a:cubicBezTo>
                  <a:cubicBezTo>
                    <a:pt x="96" y="70"/>
                    <a:pt x="105" y="60"/>
                    <a:pt x="105" y="49"/>
                  </a:cubicBezTo>
                  <a:cubicBezTo>
                    <a:pt x="105" y="46"/>
                    <a:pt x="104" y="43"/>
                    <a:pt x="103" y="40"/>
                  </a:cubicBezTo>
                  <a:cubicBezTo>
                    <a:pt x="133" y="9"/>
                    <a:pt x="133" y="9"/>
                    <a:pt x="133" y="9"/>
                  </a:cubicBezTo>
                  <a:lnTo>
                    <a:pt x="124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62" name="Group 126"/>
            <p:cNvGrpSpPr/>
            <p:nvPr/>
          </p:nvGrpSpPr>
          <p:grpSpPr>
            <a:xfrm>
              <a:off x="2042112" y="2803465"/>
              <a:ext cx="340430" cy="323850"/>
              <a:chOff x="8505825" y="3605213"/>
              <a:chExt cx="454025" cy="431800"/>
            </a:xfrm>
          </p:grpSpPr>
          <p:sp>
            <p:nvSpPr>
              <p:cNvPr id="63" name="淘宝店chenying0907出品 50"/>
              <p:cNvSpPr>
                <a:spLocks/>
              </p:cNvSpPr>
              <p:nvPr/>
            </p:nvSpPr>
            <p:spPr bwMode="auto">
              <a:xfrm>
                <a:off x="8505825" y="3694113"/>
                <a:ext cx="454025" cy="342900"/>
              </a:xfrm>
              <a:custGeom>
                <a:avLst/>
                <a:gdLst>
                  <a:gd name="T0" fmla="*/ 146 w 208"/>
                  <a:gd name="T1" fmla="*/ 0 h 157"/>
                  <a:gd name="T2" fmla="*/ 104 w 208"/>
                  <a:gd name="T3" fmla="*/ 15 h 157"/>
                  <a:gd name="T4" fmla="*/ 62 w 208"/>
                  <a:gd name="T5" fmla="*/ 0 h 157"/>
                  <a:gd name="T6" fmla="*/ 0 w 208"/>
                  <a:gd name="T7" fmla="*/ 60 h 157"/>
                  <a:gd name="T8" fmla="*/ 107 w 208"/>
                  <a:gd name="T9" fmla="*/ 157 h 157"/>
                  <a:gd name="T10" fmla="*/ 208 w 208"/>
                  <a:gd name="T11" fmla="*/ 60 h 157"/>
                  <a:gd name="T12" fmla="*/ 146 w 208"/>
                  <a:gd name="T13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157">
                    <a:moveTo>
                      <a:pt x="146" y="0"/>
                    </a:moveTo>
                    <a:cubicBezTo>
                      <a:pt x="130" y="0"/>
                      <a:pt x="115" y="6"/>
                      <a:pt x="104" y="15"/>
                    </a:cubicBezTo>
                    <a:cubicBezTo>
                      <a:pt x="93" y="6"/>
                      <a:pt x="78" y="0"/>
                      <a:pt x="62" y="0"/>
                    </a:cubicBezTo>
                    <a:cubicBezTo>
                      <a:pt x="28" y="0"/>
                      <a:pt x="0" y="27"/>
                      <a:pt x="0" y="60"/>
                    </a:cubicBezTo>
                    <a:cubicBezTo>
                      <a:pt x="0" y="98"/>
                      <a:pt x="31" y="157"/>
                      <a:pt x="107" y="157"/>
                    </a:cubicBezTo>
                    <a:cubicBezTo>
                      <a:pt x="185" y="157"/>
                      <a:pt x="208" y="95"/>
                      <a:pt x="208" y="60"/>
                    </a:cubicBezTo>
                    <a:cubicBezTo>
                      <a:pt x="208" y="27"/>
                      <a:pt x="180" y="0"/>
                      <a:pt x="146" y="0"/>
                    </a:cubicBezTo>
                    <a:close/>
                  </a:path>
                </a:pathLst>
              </a:custGeom>
              <a:solidFill>
                <a:srgbClr val="C5C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4" name="淘宝店chenying0907出品 51"/>
              <p:cNvSpPr>
                <a:spLocks/>
              </p:cNvSpPr>
              <p:nvPr/>
            </p:nvSpPr>
            <p:spPr bwMode="auto">
              <a:xfrm>
                <a:off x="8709025" y="3605213"/>
                <a:ext cx="123825" cy="157163"/>
              </a:xfrm>
              <a:custGeom>
                <a:avLst/>
                <a:gdLst>
                  <a:gd name="T0" fmla="*/ 12 w 57"/>
                  <a:gd name="T1" fmla="*/ 72 h 72"/>
                  <a:gd name="T2" fmla="*/ 27 w 57"/>
                  <a:gd name="T3" fmla="*/ 0 h 72"/>
                  <a:gd name="T4" fmla="*/ 57 w 57"/>
                  <a:gd name="T5" fmla="*/ 6 h 72"/>
                  <a:gd name="T6" fmla="*/ 12 w 57"/>
                  <a:gd name="T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72">
                    <a:moveTo>
                      <a:pt x="12" y="72"/>
                    </a:moveTo>
                    <a:cubicBezTo>
                      <a:pt x="0" y="48"/>
                      <a:pt x="7" y="20"/>
                      <a:pt x="27" y="0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29" y="21"/>
                      <a:pt x="12" y="37"/>
                      <a:pt x="12" y="72"/>
                    </a:cubicBezTo>
                    <a:close/>
                  </a:path>
                </a:pathLst>
              </a:custGeom>
              <a:solidFill>
                <a:srgbClr val="C5C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5" name="淘宝店chenying0907出品 52"/>
            <p:cNvSpPr>
              <a:spLocks/>
            </p:cNvSpPr>
            <p:nvPr/>
          </p:nvSpPr>
          <p:spPr bwMode="auto">
            <a:xfrm>
              <a:off x="992253" y="875842"/>
              <a:ext cx="509455" cy="414338"/>
            </a:xfrm>
            <a:custGeom>
              <a:avLst/>
              <a:gdLst>
                <a:gd name="T0" fmla="*/ 312 w 312"/>
                <a:gd name="T1" fmla="*/ 86 h 253"/>
                <a:gd name="T2" fmla="*/ 305 w 312"/>
                <a:gd name="T3" fmla="*/ 75 h 253"/>
                <a:gd name="T4" fmla="*/ 79 w 312"/>
                <a:gd name="T5" fmla="*/ 226 h 253"/>
                <a:gd name="T6" fmla="*/ 28 w 312"/>
                <a:gd name="T7" fmla="*/ 214 h 253"/>
                <a:gd name="T8" fmla="*/ 35 w 312"/>
                <a:gd name="T9" fmla="*/ 162 h 253"/>
                <a:gd name="T10" fmla="*/ 262 w 312"/>
                <a:gd name="T11" fmla="*/ 11 h 253"/>
                <a:gd name="T12" fmla="*/ 254 w 312"/>
                <a:gd name="T13" fmla="*/ 0 h 253"/>
                <a:gd name="T14" fmla="*/ 26 w 312"/>
                <a:gd name="T15" fmla="*/ 153 h 253"/>
                <a:gd name="T16" fmla="*/ 15 w 312"/>
                <a:gd name="T17" fmla="*/ 222 h 253"/>
                <a:gd name="T18" fmla="*/ 83 w 312"/>
                <a:gd name="T19" fmla="*/ 239 h 253"/>
                <a:gd name="T20" fmla="*/ 312 w 312"/>
                <a:gd name="T21" fmla="*/ 8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2" h="253">
                  <a:moveTo>
                    <a:pt x="312" y="86"/>
                  </a:moveTo>
                  <a:cubicBezTo>
                    <a:pt x="305" y="75"/>
                    <a:pt x="305" y="75"/>
                    <a:pt x="305" y="75"/>
                  </a:cubicBezTo>
                  <a:cubicBezTo>
                    <a:pt x="79" y="226"/>
                    <a:pt x="79" y="226"/>
                    <a:pt x="79" y="226"/>
                  </a:cubicBezTo>
                  <a:cubicBezTo>
                    <a:pt x="63" y="237"/>
                    <a:pt x="40" y="231"/>
                    <a:pt x="28" y="214"/>
                  </a:cubicBezTo>
                  <a:cubicBezTo>
                    <a:pt x="16" y="196"/>
                    <a:pt x="19" y="173"/>
                    <a:pt x="35" y="162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4" y="167"/>
                    <a:pt x="0" y="198"/>
                    <a:pt x="15" y="222"/>
                  </a:cubicBezTo>
                  <a:cubicBezTo>
                    <a:pt x="31" y="246"/>
                    <a:pt x="62" y="253"/>
                    <a:pt x="83" y="239"/>
                  </a:cubicBezTo>
                  <a:lnTo>
                    <a:pt x="312" y="8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6" name="淘宝店chenying0907出品 53"/>
            <p:cNvSpPr>
              <a:spLocks/>
            </p:cNvSpPr>
            <p:nvPr/>
          </p:nvSpPr>
          <p:spPr bwMode="auto">
            <a:xfrm>
              <a:off x="1379107" y="853222"/>
              <a:ext cx="140457" cy="192881"/>
            </a:xfrm>
            <a:custGeom>
              <a:avLst/>
              <a:gdLst>
                <a:gd name="T0" fmla="*/ 80 w 86"/>
                <a:gd name="T1" fmla="*/ 115 h 118"/>
                <a:gd name="T2" fmla="*/ 68 w 86"/>
                <a:gd name="T3" fmla="*/ 113 h 118"/>
                <a:gd name="T4" fmla="*/ 3 w 86"/>
                <a:gd name="T5" fmla="*/ 16 h 118"/>
                <a:gd name="T6" fmla="*/ 6 w 86"/>
                <a:gd name="T7" fmla="*/ 3 h 118"/>
                <a:gd name="T8" fmla="*/ 19 w 86"/>
                <a:gd name="T9" fmla="*/ 6 h 118"/>
                <a:gd name="T10" fmla="*/ 83 w 86"/>
                <a:gd name="T11" fmla="*/ 102 h 118"/>
                <a:gd name="T12" fmla="*/ 80 w 86"/>
                <a:gd name="T13" fmla="*/ 11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8">
                  <a:moveTo>
                    <a:pt x="80" y="115"/>
                  </a:moveTo>
                  <a:cubicBezTo>
                    <a:pt x="76" y="118"/>
                    <a:pt x="70" y="117"/>
                    <a:pt x="68" y="1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2"/>
                    <a:pt x="1" y="6"/>
                    <a:pt x="6" y="3"/>
                  </a:cubicBezTo>
                  <a:cubicBezTo>
                    <a:pt x="10" y="0"/>
                    <a:pt x="16" y="2"/>
                    <a:pt x="19" y="6"/>
                  </a:cubicBezTo>
                  <a:cubicBezTo>
                    <a:pt x="83" y="102"/>
                    <a:pt x="83" y="102"/>
                    <a:pt x="83" y="102"/>
                  </a:cubicBezTo>
                  <a:cubicBezTo>
                    <a:pt x="86" y="107"/>
                    <a:pt x="85" y="112"/>
                    <a:pt x="80" y="115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7" name="淘宝店chenying0907出品 54"/>
            <p:cNvSpPr>
              <a:spLocks/>
            </p:cNvSpPr>
            <p:nvPr/>
          </p:nvSpPr>
          <p:spPr bwMode="auto">
            <a:xfrm>
              <a:off x="1058911" y="985380"/>
              <a:ext cx="385662" cy="252413"/>
            </a:xfrm>
            <a:custGeom>
              <a:avLst/>
              <a:gdLst>
                <a:gd name="T0" fmla="*/ 236 w 236"/>
                <a:gd name="T1" fmla="*/ 13 h 154"/>
                <a:gd name="T2" fmla="*/ 227 w 236"/>
                <a:gd name="T3" fmla="*/ 0 h 154"/>
                <a:gd name="T4" fmla="*/ 25 w 236"/>
                <a:gd name="T5" fmla="*/ 135 h 154"/>
                <a:gd name="T6" fmla="*/ 0 w 236"/>
                <a:gd name="T7" fmla="*/ 136 h 154"/>
                <a:gd name="T8" fmla="*/ 1 w 236"/>
                <a:gd name="T9" fmla="*/ 138 h 154"/>
                <a:gd name="T10" fmla="*/ 36 w 236"/>
                <a:gd name="T11" fmla="*/ 146 h 154"/>
                <a:gd name="T12" fmla="*/ 236 w 236"/>
                <a:gd name="T13" fmla="*/ 1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154">
                  <a:moveTo>
                    <a:pt x="236" y="13"/>
                  </a:moveTo>
                  <a:cubicBezTo>
                    <a:pt x="227" y="0"/>
                    <a:pt x="227" y="0"/>
                    <a:pt x="227" y="0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17" y="140"/>
                    <a:pt x="8" y="140"/>
                    <a:pt x="0" y="136"/>
                  </a:cubicBezTo>
                  <a:cubicBezTo>
                    <a:pt x="0" y="137"/>
                    <a:pt x="0" y="137"/>
                    <a:pt x="1" y="138"/>
                  </a:cubicBezTo>
                  <a:cubicBezTo>
                    <a:pt x="9" y="150"/>
                    <a:pt x="25" y="154"/>
                    <a:pt x="36" y="146"/>
                  </a:cubicBezTo>
                  <a:lnTo>
                    <a:pt x="236" y="13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8" name="淘宝店chenying0907出品 55"/>
            <p:cNvSpPr>
              <a:spLocks noEditPoints="1"/>
            </p:cNvSpPr>
            <p:nvPr/>
          </p:nvSpPr>
          <p:spPr bwMode="auto">
            <a:xfrm>
              <a:off x="744668" y="1206836"/>
              <a:ext cx="222589" cy="390525"/>
            </a:xfrm>
            <a:custGeom>
              <a:avLst/>
              <a:gdLst>
                <a:gd name="T0" fmla="*/ 59 w 136"/>
                <a:gd name="T1" fmla="*/ 203 h 239"/>
                <a:gd name="T2" fmla="*/ 54 w 136"/>
                <a:gd name="T3" fmla="*/ 203 h 239"/>
                <a:gd name="T4" fmla="*/ 54 w 136"/>
                <a:gd name="T5" fmla="*/ 239 h 239"/>
                <a:gd name="T6" fmla="*/ 72 w 136"/>
                <a:gd name="T7" fmla="*/ 226 h 239"/>
                <a:gd name="T8" fmla="*/ 59 w 136"/>
                <a:gd name="T9" fmla="*/ 203 h 239"/>
                <a:gd name="T10" fmla="*/ 54 w 136"/>
                <a:gd name="T11" fmla="*/ 187 h 239"/>
                <a:gd name="T12" fmla="*/ 54 w 136"/>
                <a:gd name="T13" fmla="*/ 82 h 239"/>
                <a:gd name="T14" fmla="*/ 81 w 136"/>
                <a:gd name="T15" fmla="*/ 74 h 239"/>
                <a:gd name="T16" fmla="*/ 97 w 136"/>
                <a:gd name="T17" fmla="*/ 13 h 239"/>
                <a:gd name="T18" fmla="*/ 114 w 136"/>
                <a:gd name="T19" fmla="*/ 2 h 239"/>
                <a:gd name="T20" fmla="*/ 124 w 136"/>
                <a:gd name="T21" fmla="*/ 20 h 239"/>
                <a:gd name="T22" fmla="*/ 109 w 136"/>
                <a:gd name="T23" fmla="*/ 81 h 239"/>
                <a:gd name="T24" fmla="*/ 130 w 136"/>
                <a:gd name="T25" fmla="*/ 134 h 239"/>
                <a:gd name="T26" fmla="*/ 122 w 136"/>
                <a:gd name="T27" fmla="*/ 164 h 239"/>
                <a:gd name="T28" fmla="*/ 122 w 136"/>
                <a:gd name="T29" fmla="*/ 164 h 239"/>
                <a:gd name="T30" fmla="*/ 136 w 136"/>
                <a:gd name="T31" fmla="*/ 187 h 239"/>
                <a:gd name="T32" fmla="*/ 131 w 136"/>
                <a:gd name="T33" fmla="*/ 207 h 239"/>
                <a:gd name="T34" fmla="*/ 54 w 136"/>
                <a:gd name="T35" fmla="*/ 187 h 239"/>
                <a:gd name="T36" fmla="*/ 54 w 136"/>
                <a:gd name="T37" fmla="*/ 203 h 239"/>
                <a:gd name="T38" fmla="*/ 36 w 136"/>
                <a:gd name="T39" fmla="*/ 216 h 239"/>
                <a:gd name="T40" fmla="*/ 50 w 136"/>
                <a:gd name="T41" fmla="*/ 239 h 239"/>
                <a:gd name="T42" fmla="*/ 54 w 136"/>
                <a:gd name="T43" fmla="*/ 239 h 239"/>
                <a:gd name="T44" fmla="*/ 54 w 136"/>
                <a:gd name="T45" fmla="*/ 203 h 239"/>
                <a:gd name="T46" fmla="*/ 54 w 136"/>
                <a:gd name="T47" fmla="*/ 82 h 239"/>
                <a:gd name="T48" fmla="*/ 54 w 136"/>
                <a:gd name="T49" fmla="*/ 187 h 239"/>
                <a:gd name="T50" fmla="*/ 0 w 136"/>
                <a:gd name="T51" fmla="*/ 173 h 239"/>
                <a:gd name="T52" fmla="*/ 5 w 136"/>
                <a:gd name="T53" fmla="*/ 152 h 239"/>
                <a:gd name="T54" fmla="*/ 29 w 136"/>
                <a:gd name="T55" fmla="*/ 140 h 239"/>
                <a:gd name="T56" fmla="*/ 37 w 136"/>
                <a:gd name="T57" fmla="*/ 109 h 239"/>
                <a:gd name="T58" fmla="*/ 54 w 136"/>
                <a:gd name="T59" fmla="*/ 8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6" h="239">
                  <a:moveTo>
                    <a:pt x="59" y="203"/>
                  </a:moveTo>
                  <a:cubicBezTo>
                    <a:pt x="57" y="203"/>
                    <a:pt x="56" y="203"/>
                    <a:pt x="54" y="203"/>
                  </a:cubicBezTo>
                  <a:cubicBezTo>
                    <a:pt x="54" y="239"/>
                    <a:pt x="54" y="239"/>
                    <a:pt x="54" y="239"/>
                  </a:cubicBezTo>
                  <a:cubicBezTo>
                    <a:pt x="62" y="239"/>
                    <a:pt x="70" y="234"/>
                    <a:pt x="72" y="226"/>
                  </a:cubicBezTo>
                  <a:cubicBezTo>
                    <a:pt x="74" y="216"/>
                    <a:pt x="69" y="206"/>
                    <a:pt x="59" y="203"/>
                  </a:cubicBezTo>
                  <a:close/>
                  <a:moveTo>
                    <a:pt x="54" y="187"/>
                  </a:moveTo>
                  <a:cubicBezTo>
                    <a:pt x="54" y="82"/>
                    <a:pt x="54" y="82"/>
                    <a:pt x="54" y="82"/>
                  </a:cubicBezTo>
                  <a:cubicBezTo>
                    <a:pt x="62" y="76"/>
                    <a:pt x="71" y="74"/>
                    <a:pt x="81" y="74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9" y="5"/>
                    <a:pt x="107" y="0"/>
                    <a:pt x="114" y="2"/>
                  </a:cubicBezTo>
                  <a:cubicBezTo>
                    <a:pt x="122" y="4"/>
                    <a:pt x="126" y="12"/>
                    <a:pt x="124" y="20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25" y="90"/>
                    <a:pt x="136" y="109"/>
                    <a:pt x="130" y="134"/>
                  </a:cubicBezTo>
                  <a:cubicBezTo>
                    <a:pt x="130" y="134"/>
                    <a:pt x="125" y="154"/>
                    <a:pt x="122" y="164"/>
                  </a:cubicBezTo>
                  <a:cubicBezTo>
                    <a:pt x="122" y="164"/>
                    <a:pt x="122" y="164"/>
                    <a:pt x="122" y="164"/>
                  </a:cubicBezTo>
                  <a:cubicBezTo>
                    <a:pt x="118" y="178"/>
                    <a:pt x="136" y="187"/>
                    <a:pt x="136" y="187"/>
                  </a:cubicBezTo>
                  <a:cubicBezTo>
                    <a:pt x="131" y="207"/>
                    <a:pt x="131" y="207"/>
                    <a:pt x="131" y="207"/>
                  </a:cubicBezTo>
                  <a:lnTo>
                    <a:pt x="54" y="187"/>
                  </a:lnTo>
                  <a:close/>
                  <a:moveTo>
                    <a:pt x="54" y="203"/>
                  </a:moveTo>
                  <a:cubicBezTo>
                    <a:pt x="46" y="203"/>
                    <a:pt x="38" y="208"/>
                    <a:pt x="36" y="216"/>
                  </a:cubicBezTo>
                  <a:cubicBezTo>
                    <a:pt x="34" y="226"/>
                    <a:pt x="40" y="236"/>
                    <a:pt x="50" y="239"/>
                  </a:cubicBezTo>
                  <a:cubicBezTo>
                    <a:pt x="51" y="239"/>
                    <a:pt x="53" y="239"/>
                    <a:pt x="54" y="239"/>
                  </a:cubicBezTo>
                  <a:cubicBezTo>
                    <a:pt x="54" y="203"/>
                    <a:pt x="54" y="203"/>
                    <a:pt x="54" y="203"/>
                  </a:cubicBezTo>
                  <a:close/>
                  <a:moveTo>
                    <a:pt x="54" y="82"/>
                  </a:moveTo>
                  <a:cubicBezTo>
                    <a:pt x="54" y="187"/>
                    <a:pt x="54" y="187"/>
                    <a:pt x="54" y="187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25" y="154"/>
                    <a:pt x="29" y="140"/>
                  </a:cubicBezTo>
                  <a:cubicBezTo>
                    <a:pt x="32" y="128"/>
                    <a:pt x="37" y="109"/>
                    <a:pt x="37" y="109"/>
                  </a:cubicBezTo>
                  <a:cubicBezTo>
                    <a:pt x="40" y="97"/>
                    <a:pt x="46" y="88"/>
                    <a:pt x="54" y="8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9" name="淘宝店chenying0907出品 56"/>
            <p:cNvSpPr>
              <a:spLocks noEditPoints="1"/>
            </p:cNvSpPr>
            <p:nvPr/>
          </p:nvSpPr>
          <p:spPr bwMode="auto">
            <a:xfrm>
              <a:off x="542315" y="2024796"/>
              <a:ext cx="416610" cy="453629"/>
            </a:xfrm>
            <a:custGeom>
              <a:avLst/>
              <a:gdLst>
                <a:gd name="T0" fmla="*/ 198 w 255"/>
                <a:gd name="T1" fmla="*/ 128 h 277"/>
                <a:gd name="T2" fmla="*/ 191 w 255"/>
                <a:gd name="T3" fmla="*/ 158 h 277"/>
                <a:gd name="T4" fmla="*/ 191 w 255"/>
                <a:gd name="T5" fmla="*/ 185 h 277"/>
                <a:gd name="T6" fmla="*/ 196 w 255"/>
                <a:gd name="T7" fmla="*/ 187 h 277"/>
                <a:gd name="T8" fmla="*/ 218 w 255"/>
                <a:gd name="T9" fmla="*/ 218 h 277"/>
                <a:gd name="T10" fmla="*/ 191 w 255"/>
                <a:gd name="T11" fmla="*/ 201 h 277"/>
                <a:gd name="T12" fmla="*/ 191 w 255"/>
                <a:gd name="T13" fmla="*/ 55 h 277"/>
                <a:gd name="T14" fmla="*/ 218 w 255"/>
                <a:gd name="T15" fmla="*/ 38 h 277"/>
                <a:gd name="T16" fmla="*/ 196 w 255"/>
                <a:gd name="T17" fmla="*/ 69 h 277"/>
                <a:gd name="T18" fmla="*/ 191 w 255"/>
                <a:gd name="T19" fmla="*/ 71 h 277"/>
                <a:gd name="T20" fmla="*/ 249 w 255"/>
                <a:gd name="T21" fmla="*/ 121 h 277"/>
                <a:gd name="T22" fmla="*/ 211 w 255"/>
                <a:gd name="T23" fmla="*/ 128 h 277"/>
                <a:gd name="T24" fmla="*/ 249 w 255"/>
                <a:gd name="T25" fmla="*/ 134 h 277"/>
                <a:gd name="T26" fmla="*/ 249 w 255"/>
                <a:gd name="T27" fmla="*/ 121 h 277"/>
                <a:gd name="T28" fmla="*/ 132 w 255"/>
                <a:gd name="T29" fmla="*/ 277 h 277"/>
                <a:gd name="T30" fmla="*/ 167 w 255"/>
                <a:gd name="T31" fmla="*/ 186 h 277"/>
                <a:gd name="T32" fmla="*/ 191 w 255"/>
                <a:gd name="T33" fmla="*/ 98 h 277"/>
                <a:gd name="T34" fmla="*/ 127 w 255"/>
                <a:gd name="T35" fmla="*/ 72 h 277"/>
                <a:gd name="T36" fmla="*/ 183 w 255"/>
                <a:gd name="T37" fmla="*/ 128 h 277"/>
                <a:gd name="T38" fmla="*/ 156 w 255"/>
                <a:gd name="T39" fmla="*/ 176 h 277"/>
                <a:gd name="T40" fmla="*/ 153 w 255"/>
                <a:gd name="T41" fmla="*/ 214 h 277"/>
                <a:gd name="T42" fmla="*/ 127 w 255"/>
                <a:gd name="T43" fmla="*/ 277 h 277"/>
                <a:gd name="T44" fmla="*/ 191 w 255"/>
                <a:gd name="T45" fmla="*/ 71 h 277"/>
                <a:gd name="T46" fmla="*/ 186 w 255"/>
                <a:gd name="T47" fmla="*/ 60 h 277"/>
                <a:gd name="T48" fmla="*/ 191 w 255"/>
                <a:gd name="T49" fmla="*/ 185 h 277"/>
                <a:gd name="T50" fmla="*/ 186 w 255"/>
                <a:gd name="T51" fmla="*/ 196 h 277"/>
                <a:gd name="T52" fmla="*/ 191 w 255"/>
                <a:gd name="T53" fmla="*/ 185 h 277"/>
                <a:gd name="T54" fmla="*/ 127 w 255"/>
                <a:gd name="T55" fmla="*/ 0 h 277"/>
                <a:gd name="T56" fmla="*/ 134 w 255"/>
                <a:gd name="T57" fmla="*/ 7 h 277"/>
                <a:gd name="T58" fmla="*/ 128 w 255"/>
                <a:gd name="T59" fmla="*/ 45 h 277"/>
                <a:gd name="T60" fmla="*/ 127 w 255"/>
                <a:gd name="T61" fmla="*/ 45 h 277"/>
                <a:gd name="T62" fmla="*/ 64 w 255"/>
                <a:gd name="T63" fmla="*/ 97 h 277"/>
                <a:gd name="T64" fmla="*/ 89 w 255"/>
                <a:gd name="T65" fmla="*/ 187 h 277"/>
                <a:gd name="T66" fmla="*/ 124 w 255"/>
                <a:gd name="T67" fmla="*/ 277 h 277"/>
                <a:gd name="T68" fmla="*/ 127 w 255"/>
                <a:gd name="T69" fmla="*/ 214 h 277"/>
                <a:gd name="T70" fmla="*/ 103 w 255"/>
                <a:gd name="T71" fmla="*/ 183 h 277"/>
                <a:gd name="T72" fmla="*/ 71 w 255"/>
                <a:gd name="T73" fmla="*/ 128 h 277"/>
                <a:gd name="T74" fmla="*/ 127 w 255"/>
                <a:gd name="T75" fmla="*/ 72 h 277"/>
                <a:gd name="T76" fmla="*/ 127 w 255"/>
                <a:gd name="T77" fmla="*/ 57 h 277"/>
                <a:gd name="T78" fmla="*/ 127 w 255"/>
                <a:gd name="T79" fmla="*/ 0 h 277"/>
                <a:gd name="T80" fmla="*/ 121 w 255"/>
                <a:gd name="T81" fmla="*/ 38 h 277"/>
                <a:gd name="T82" fmla="*/ 127 w 255"/>
                <a:gd name="T83" fmla="*/ 0 h 277"/>
                <a:gd name="T84" fmla="*/ 64 w 255"/>
                <a:gd name="T85" fmla="*/ 185 h 277"/>
                <a:gd name="T86" fmla="*/ 69 w 255"/>
                <a:gd name="T87" fmla="*/ 196 h 277"/>
                <a:gd name="T88" fmla="*/ 64 w 255"/>
                <a:gd name="T89" fmla="*/ 71 h 277"/>
                <a:gd name="T90" fmla="*/ 69 w 255"/>
                <a:gd name="T91" fmla="*/ 60 h 277"/>
                <a:gd name="T92" fmla="*/ 64 w 255"/>
                <a:gd name="T93" fmla="*/ 71 h 277"/>
                <a:gd name="T94" fmla="*/ 57 w 255"/>
                <a:gd name="T95" fmla="*/ 128 h 277"/>
                <a:gd name="T96" fmla="*/ 64 w 255"/>
                <a:gd name="T97" fmla="*/ 97 h 277"/>
                <a:gd name="T98" fmla="*/ 64 w 255"/>
                <a:gd name="T99" fmla="*/ 71 h 277"/>
                <a:gd name="T100" fmla="*/ 60 w 255"/>
                <a:gd name="T101" fmla="*/ 69 h 277"/>
                <a:gd name="T102" fmla="*/ 38 w 255"/>
                <a:gd name="T103" fmla="*/ 38 h 277"/>
                <a:gd name="T104" fmla="*/ 64 w 255"/>
                <a:gd name="T105" fmla="*/ 55 h 277"/>
                <a:gd name="T106" fmla="*/ 64 w 255"/>
                <a:gd name="T107" fmla="*/ 201 h 277"/>
                <a:gd name="T108" fmla="*/ 38 w 255"/>
                <a:gd name="T109" fmla="*/ 218 h 277"/>
                <a:gd name="T110" fmla="*/ 60 w 255"/>
                <a:gd name="T111" fmla="*/ 187 h 277"/>
                <a:gd name="T112" fmla="*/ 64 w 255"/>
                <a:gd name="T113" fmla="*/ 185 h 277"/>
                <a:gd name="T114" fmla="*/ 45 w 255"/>
                <a:gd name="T115" fmla="*/ 128 h 277"/>
                <a:gd name="T116" fmla="*/ 7 w 255"/>
                <a:gd name="T117" fmla="*/ 121 h 277"/>
                <a:gd name="T118" fmla="*/ 7 w 255"/>
                <a:gd name="T119" fmla="*/ 134 h 277"/>
                <a:gd name="T120" fmla="*/ 45 w 255"/>
                <a:gd name="T121" fmla="*/ 128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5" h="277">
                  <a:moveTo>
                    <a:pt x="191" y="158"/>
                  </a:moveTo>
                  <a:cubicBezTo>
                    <a:pt x="195" y="149"/>
                    <a:pt x="198" y="139"/>
                    <a:pt x="198" y="128"/>
                  </a:cubicBezTo>
                  <a:cubicBezTo>
                    <a:pt x="198" y="117"/>
                    <a:pt x="195" y="107"/>
                    <a:pt x="191" y="98"/>
                  </a:cubicBezTo>
                  <a:cubicBezTo>
                    <a:pt x="191" y="158"/>
                    <a:pt x="191" y="158"/>
                    <a:pt x="191" y="158"/>
                  </a:cubicBezTo>
                  <a:close/>
                  <a:moveTo>
                    <a:pt x="191" y="201"/>
                  </a:moveTo>
                  <a:cubicBezTo>
                    <a:pt x="191" y="185"/>
                    <a:pt x="191" y="185"/>
                    <a:pt x="191" y="185"/>
                  </a:cubicBezTo>
                  <a:cubicBezTo>
                    <a:pt x="193" y="185"/>
                    <a:pt x="194" y="185"/>
                    <a:pt x="196" y="187"/>
                  </a:cubicBezTo>
                  <a:cubicBezTo>
                    <a:pt x="196" y="187"/>
                    <a:pt x="196" y="187"/>
                    <a:pt x="196" y="187"/>
                  </a:cubicBezTo>
                  <a:cubicBezTo>
                    <a:pt x="218" y="209"/>
                    <a:pt x="218" y="209"/>
                    <a:pt x="218" y="209"/>
                  </a:cubicBezTo>
                  <a:cubicBezTo>
                    <a:pt x="220" y="211"/>
                    <a:pt x="220" y="216"/>
                    <a:pt x="218" y="218"/>
                  </a:cubicBezTo>
                  <a:cubicBezTo>
                    <a:pt x="215" y="221"/>
                    <a:pt x="211" y="221"/>
                    <a:pt x="209" y="218"/>
                  </a:cubicBezTo>
                  <a:cubicBezTo>
                    <a:pt x="191" y="201"/>
                    <a:pt x="191" y="201"/>
                    <a:pt x="191" y="201"/>
                  </a:cubicBezTo>
                  <a:close/>
                  <a:moveTo>
                    <a:pt x="191" y="71"/>
                  </a:moveTo>
                  <a:cubicBezTo>
                    <a:pt x="191" y="55"/>
                    <a:pt x="191" y="55"/>
                    <a:pt x="191" y="55"/>
                  </a:cubicBezTo>
                  <a:cubicBezTo>
                    <a:pt x="209" y="38"/>
                    <a:pt x="209" y="38"/>
                    <a:pt x="209" y="38"/>
                  </a:cubicBezTo>
                  <a:cubicBezTo>
                    <a:pt x="211" y="35"/>
                    <a:pt x="215" y="35"/>
                    <a:pt x="218" y="38"/>
                  </a:cubicBezTo>
                  <a:cubicBezTo>
                    <a:pt x="220" y="40"/>
                    <a:pt x="220" y="44"/>
                    <a:pt x="218" y="47"/>
                  </a:cubicBezTo>
                  <a:cubicBezTo>
                    <a:pt x="196" y="69"/>
                    <a:pt x="196" y="69"/>
                    <a:pt x="196" y="69"/>
                  </a:cubicBezTo>
                  <a:cubicBezTo>
                    <a:pt x="196" y="69"/>
                    <a:pt x="196" y="69"/>
                    <a:pt x="196" y="69"/>
                  </a:cubicBezTo>
                  <a:cubicBezTo>
                    <a:pt x="194" y="71"/>
                    <a:pt x="193" y="71"/>
                    <a:pt x="191" y="71"/>
                  </a:cubicBezTo>
                  <a:close/>
                  <a:moveTo>
                    <a:pt x="249" y="121"/>
                  </a:moveTo>
                  <a:cubicBezTo>
                    <a:pt x="249" y="121"/>
                    <a:pt x="249" y="121"/>
                    <a:pt x="249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4" y="121"/>
                    <a:pt x="211" y="124"/>
                    <a:pt x="211" y="128"/>
                  </a:cubicBezTo>
                  <a:cubicBezTo>
                    <a:pt x="211" y="132"/>
                    <a:pt x="214" y="134"/>
                    <a:pt x="217" y="134"/>
                  </a:cubicBezTo>
                  <a:cubicBezTo>
                    <a:pt x="249" y="134"/>
                    <a:pt x="249" y="134"/>
                    <a:pt x="249" y="134"/>
                  </a:cubicBezTo>
                  <a:cubicBezTo>
                    <a:pt x="252" y="134"/>
                    <a:pt x="255" y="132"/>
                    <a:pt x="255" y="128"/>
                  </a:cubicBezTo>
                  <a:cubicBezTo>
                    <a:pt x="255" y="124"/>
                    <a:pt x="252" y="121"/>
                    <a:pt x="249" y="121"/>
                  </a:cubicBezTo>
                  <a:close/>
                  <a:moveTo>
                    <a:pt x="127" y="277"/>
                  </a:moveTo>
                  <a:cubicBezTo>
                    <a:pt x="132" y="277"/>
                    <a:pt x="132" y="277"/>
                    <a:pt x="132" y="277"/>
                  </a:cubicBezTo>
                  <a:cubicBezTo>
                    <a:pt x="151" y="277"/>
                    <a:pt x="167" y="262"/>
                    <a:pt x="167" y="242"/>
                  </a:cubicBezTo>
                  <a:cubicBezTo>
                    <a:pt x="167" y="186"/>
                    <a:pt x="167" y="186"/>
                    <a:pt x="167" y="186"/>
                  </a:cubicBezTo>
                  <a:cubicBezTo>
                    <a:pt x="177" y="179"/>
                    <a:pt x="186" y="169"/>
                    <a:pt x="191" y="158"/>
                  </a:cubicBezTo>
                  <a:cubicBezTo>
                    <a:pt x="191" y="98"/>
                    <a:pt x="191" y="98"/>
                    <a:pt x="191" y="98"/>
                  </a:cubicBezTo>
                  <a:cubicBezTo>
                    <a:pt x="180" y="74"/>
                    <a:pt x="156" y="57"/>
                    <a:pt x="127" y="57"/>
                  </a:cubicBezTo>
                  <a:cubicBezTo>
                    <a:pt x="127" y="72"/>
                    <a:pt x="127" y="72"/>
                    <a:pt x="127" y="72"/>
                  </a:cubicBezTo>
                  <a:cubicBezTo>
                    <a:pt x="143" y="72"/>
                    <a:pt x="157" y="78"/>
                    <a:pt x="167" y="88"/>
                  </a:cubicBezTo>
                  <a:cubicBezTo>
                    <a:pt x="177" y="98"/>
                    <a:pt x="183" y="112"/>
                    <a:pt x="183" y="128"/>
                  </a:cubicBezTo>
                  <a:cubicBezTo>
                    <a:pt x="183" y="148"/>
                    <a:pt x="172" y="166"/>
                    <a:pt x="156" y="176"/>
                  </a:cubicBezTo>
                  <a:cubicBezTo>
                    <a:pt x="156" y="176"/>
                    <a:pt x="156" y="176"/>
                    <a:pt x="156" y="176"/>
                  </a:cubicBezTo>
                  <a:cubicBezTo>
                    <a:pt x="154" y="177"/>
                    <a:pt x="153" y="180"/>
                    <a:pt x="153" y="182"/>
                  </a:cubicBezTo>
                  <a:cubicBezTo>
                    <a:pt x="153" y="214"/>
                    <a:pt x="153" y="214"/>
                    <a:pt x="153" y="214"/>
                  </a:cubicBezTo>
                  <a:cubicBezTo>
                    <a:pt x="127" y="214"/>
                    <a:pt x="127" y="214"/>
                    <a:pt x="127" y="214"/>
                  </a:cubicBezTo>
                  <a:cubicBezTo>
                    <a:pt x="127" y="277"/>
                    <a:pt x="127" y="277"/>
                    <a:pt x="127" y="277"/>
                  </a:cubicBezTo>
                  <a:close/>
                  <a:moveTo>
                    <a:pt x="191" y="55"/>
                  </a:moveTo>
                  <a:cubicBezTo>
                    <a:pt x="191" y="71"/>
                    <a:pt x="191" y="71"/>
                    <a:pt x="191" y="71"/>
                  </a:cubicBezTo>
                  <a:cubicBezTo>
                    <a:pt x="189" y="71"/>
                    <a:pt x="188" y="71"/>
                    <a:pt x="186" y="69"/>
                  </a:cubicBezTo>
                  <a:cubicBezTo>
                    <a:pt x="184" y="67"/>
                    <a:pt x="184" y="63"/>
                    <a:pt x="186" y="60"/>
                  </a:cubicBezTo>
                  <a:cubicBezTo>
                    <a:pt x="191" y="55"/>
                    <a:pt x="191" y="55"/>
                    <a:pt x="191" y="55"/>
                  </a:cubicBezTo>
                  <a:close/>
                  <a:moveTo>
                    <a:pt x="191" y="185"/>
                  </a:moveTo>
                  <a:cubicBezTo>
                    <a:pt x="191" y="201"/>
                    <a:pt x="191" y="201"/>
                    <a:pt x="191" y="20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4" y="193"/>
                    <a:pt x="184" y="189"/>
                    <a:pt x="186" y="187"/>
                  </a:cubicBezTo>
                  <a:cubicBezTo>
                    <a:pt x="188" y="185"/>
                    <a:pt x="189" y="185"/>
                    <a:pt x="191" y="185"/>
                  </a:cubicBezTo>
                  <a:close/>
                  <a:moveTo>
                    <a:pt x="127" y="45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128" y="0"/>
                    <a:pt x="128" y="0"/>
                  </a:cubicBezTo>
                  <a:cubicBezTo>
                    <a:pt x="131" y="0"/>
                    <a:pt x="134" y="3"/>
                    <a:pt x="134" y="7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42"/>
                    <a:pt x="131" y="45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7" y="45"/>
                    <a:pt x="127" y="45"/>
                  </a:cubicBezTo>
                  <a:close/>
                  <a:moveTo>
                    <a:pt x="127" y="57"/>
                  </a:moveTo>
                  <a:cubicBezTo>
                    <a:pt x="99" y="57"/>
                    <a:pt x="75" y="74"/>
                    <a:pt x="64" y="97"/>
                  </a:cubicBezTo>
                  <a:cubicBezTo>
                    <a:pt x="64" y="159"/>
                    <a:pt x="64" y="159"/>
                    <a:pt x="64" y="159"/>
                  </a:cubicBezTo>
                  <a:cubicBezTo>
                    <a:pt x="70" y="170"/>
                    <a:pt x="78" y="180"/>
                    <a:pt x="89" y="187"/>
                  </a:cubicBezTo>
                  <a:cubicBezTo>
                    <a:pt x="89" y="242"/>
                    <a:pt x="89" y="242"/>
                    <a:pt x="89" y="242"/>
                  </a:cubicBezTo>
                  <a:cubicBezTo>
                    <a:pt x="89" y="262"/>
                    <a:pt x="104" y="277"/>
                    <a:pt x="124" y="277"/>
                  </a:cubicBezTo>
                  <a:cubicBezTo>
                    <a:pt x="127" y="277"/>
                    <a:pt x="127" y="277"/>
                    <a:pt x="127" y="277"/>
                  </a:cubicBezTo>
                  <a:cubicBezTo>
                    <a:pt x="127" y="214"/>
                    <a:pt x="127" y="214"/>
                    <a:pt x="127" y="214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03" y="183"/>
                    <a:pt x="103" y="183"/>
                    <a:pt x="103" y="183"/>
                  </a:cubicBezTo>
                  <a:cubicBezTo>
                    <a:pt x="103" y="180"/>
                    <a:pt x="102" y="178"/>
                    <a:pt x="100" y="176"/>
                  </a:cubicBezTo>
                  <a:cubicBezTo>
                    <a:pt x="83" y="167"/>
                    <a:pt x="71" y="149"/>
                    <a:pt x="71" y="128"/>
                  </a:cubicBezTo>
                  <a:cubicBezTo>
                    <a:pt x="71" y="112"/>
                    <a:pt x="78" y="98"/>
                    <a:pt x="88" y="88"/>
                  </a:cubicBezTo>
                  <a:cubicBezTo>
                    <a:pt x="98" y="78"/>
                    <a:pt x="112" y="72"/>
                    <a:pt x="127" y="72"/>
                  </a:cubicBezTo>
                  <a:cubicBezTo>
                    <a:pt x="127" y="72"/>
                    <a:pt x="127" y="72"/>
                    <a:pt x="127" y="72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7" y="57"/>
                    <a:pt x="127" y="57"/>
                    <a:pt x="127" y="57"/>
                  </a:cubicBezTo>
                  <a:close/>
                  <a:moveTo>
                    <a:pt x="127" y="0"/>
                  </a:moveTo>
                  <a:cubicBezTo>
                    <a:pt x="127" y="45"/>
                    <a:pt x="127" y="45"/>
                    <a:pt x="127" y="45"/>
                  </a:cubicBezTo>
                  <a:cubicBezTo>
                    <a:pt x="124" y="45"/>
                    <a:pt x="121" y="42"/>
                    <a:pt x="121" y="38"/>
                  </a:cubicBezTo>
                  <a:cubicBezTo>
                    <a:pt x="121" y="7"/>
                    <a:pt x="121" y="7"/>
                    <a:pt x="121" y="7"/>
                  </a:cubicBezTo>
                  <a:cubicBezTo>
                    <a:pt x="121" y="4"/>
                    <a:pt x="124" y="1"/>
                    <a:pt x="127" y="0"/>
                  </a:cubicBezTo>
                  <a:close/>
                  <a:moveTo>
                    <a:pt x="64" y="201"/>
                  </a:moveTo>
                  <a:cubicBezTo>
                    <a:pt x="64" y="185"/>
                    <a:pt x="64" y="185"/>
                    <a:pt x="64" y="185"/>
                  </a:cubicBezTo>
                  <a:cubicBezTo>
                    <a:pt x="66" y="185"/>
                    <a:pt x="68" y="185"/>
                    <a:pt x="69" y="187"/>
                  </a:cubicBezTo>
                  <a:cubicBezTo>
                    <a:pt x="72" y="189"/>
                    <a:pt x="72" y="193"/>
                    <a:pt x="69" y="196"/>
                  </a:cubicBezTo>
                  <a:cubicBezTo>
                    <a:pt x="64" y="201"/>
                    <a:pt x="64" y="201"/>
                    <a:pt x="64" y="201"/>
                  </a:cubicBezTo>
                  <a:close/>
                  <a:moveTo>
                    <a:pt x="64" y="71"/>
                  </a:moveTo>
                  <a:cubicBezTo>
                    <a:pt x="64" y="55"/>
                    <a:pt x="64" y="55"/>
                    <a:pt x="64" y="55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72" y="63"/>
                    <a:pt x="72" y="67"/>
                    <a:pt x="69" y="69"/>
                  </a:cubicBezTo>
                  <a:cubicBezTo>
                    <a:pt x="68" y="71"/>
                    <a:pt x="66" y="71"/>
                    <a:pt x="64" y="71"/>
                  </a:cubicBezTo>
                  <a:close/>
                  <a:moveTo>
                    <a:pt x="64" y="97"/>
                  </a:moveTo>
                  <a:cubicBezTo>
                    <a:pt x="59" y="106"/>
                    <a:pt x="57" y="117"/>
                    <a:pt x="57" y="128"/>
                  </a:cubicBezTo>
                  <a:cubicBezTo>
                    <a:pt x="57" y="139"/>
                    <a:pt x="59" y="149"/>
                    <a:pt x="64" y="159"/>
                  </a:cubicBezTo>
                  <a:cubicBezTo>
                    <a:pt x="64" y="97"/>
                    <a:pt x="64" y="97"/>
                    <a:pt x="64" y="97"/>
                  </a:cubicBezTo>
                  <a:close/>
                  <a:moveTo>
                    <a:pt x="64" y="55"/>
                  </a:moveTo>
                  <a:cubicBezTo>
                    <a:pt x="64" y="71"/>
                    <a:pt x="64" y="71"/>
                    <a:pt x="64" y="71"/>
                  </a:cubicBezTo>
                  <a:cubicBezTo>
                    <a:pt x="62" y="71"/>
                    <a:pt x="61" y="70"/>
                    <a:pt x="60" y="69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5" y="44"/>
                    <a:pt x="35" y="40"/>
                    <a:pt x="38" y="38"/>
                  </a:cubicBezTo>
                  <a:cubicBezTo>
                    <a:pt x="40" y="35"/>
                    <a:pt x="44" y="35"/>
                    <a:pt x="47" y="38"/>
                  </a:cubicBezTo>
                  <a:cubicBezTo>
                    <a:pt x="64" y="55"/>
                    <a:pt x="64" y="55"/>
                    <a:pt x="64" y="55"/>
                  </a:cubicBezTo>
                  <a:close/>
                  <a:moveTo>
                    <a:pt x="64" y="185"/>
                  </a:moveTo>
                  <a:cubicBezTo>
                    <a:pt x="64" y="201"/>
                    <a:pt x="64" y="201"/>
                    <a:pt x="64" y="201"/>
                  </a:cubicBezTo>
                  <a:cubicBezTo>
                    <a:pt x="47" y="218"/>
                    <a:pt x="47" y="218"/>
                    <a:pt x="47" y="218"/>
                  </a:cubicBezTo>
                  <a:cubicBezTo>
                    <a:pt x="44" y="221"/>
                    <a:pt x="40" y="221"/>
                    <a:pt x="38" y="218"/>
                  </a:cubicBezTo>
                  <a:cubicBezTo>
                    <a:pt x="35" y="216"/>
                    <a:pt x="35" y="211"/>
                    <a:pt x="38" y="209"/>
                  </a:cubicBezTo>
                  <a:cubicBezTo>
                    <a:pt x="60" y="187"/>
                    <a:pt x="60" y="187"/>
                    <a:pt x="60" y="187"/>
                  </a:cubicBezTo>
                  <a:cubicBezTo>
                    <a:pt x="60" y="187"/>
                    <a:pt x="60" y="187"/>
                    <a:pt x="60" y="187"/>
                  </a:cubicBezTo>
                  <a:cubicBezTo>
                    <a:pt x="61" y="185"/>
                    <a:pt x="62" y="185"/>
                    <a:pt x="64" y="185"/>
                  </a:cubicBezTo>
                  <a:close/>
                  <a:moveTo>
                    <a:pt x="45" y="128"/>
                  </a:moveTo>
                  <a:cubicBezTo>
                    <a:pt x="45" y="128"/>
                    <a:pt x="45" y="128"/>
                    <a:pt x="45" y="128"/>
                  </a:cubicBezTo>
                  <a:cubicBezTo>
                    <a:pt x="45" y="124"/>
                    <a:pt x="42" y="121"/>
                    <a:pt x="38" y="121"/>
                  </a:cubicBezTo>
                  <a:cubicBezTo>
                    <a:pt x="7" y="121"/>
                    <a:pt x="7" y="121"/>
                    <a:pt x="7" y="121"/>
                  </a:cubicBezTo>
                  <a:cubicBezTo>
                    <a:pt x="3" y="121"/>
                    <a:pt x="0" y="124"/>
                    <a:pt x="0" y="128"/>
                  </a:cubicBezTo>
                  <a:cubicBezTo>
                    <a:pt x="0" y="132"/>
                    <a:pt x="3" y="134"/>
                    <a:pt x="7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42" y="134"/>
                    <a:pt x="45" y="132"/>
                    <a:pt x="45" y="128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0" name="淘宝店chenying0907出品 57"/>
            <p:cNvSpPr>
              <a:spLocks noEditPoints="1"/>
            </p:cNvSpPr>
            <p:nvPr/>
          </p:nvSpPr>
          <p:spPr bwMode="auto">
            <a:xfrm>
              <a:off x="2079012" y="852030"/>
              <a:ext cx="396375" cy="389335"/>
            </a:xfrm>
            <a:custGeom>
              <a:avLst/>
              <a:gdLst>
                <a:gd name="T0" fmla="*/ 231 w 243"/>
                <a:gd name="T1" fmla="*/ 92 h 238"/>
                <a:gd name="T2" fmla="*/ 214 w 243"/>
                <a:gd name="T3" fmla="*/ 83 h 238"/>
                <a:gd name="T4" fmla="*/ 206 w 243"/>
                <a:gd name="T5" fmla="*/ 71 h 238"/>
                <a:gd name="T6" fmla="*/ 192 w 243"/>
                <a:gd name="T7" fmla="*/ 82 h 238"/>
                <a:gd name="T8" fmla="*/ 194 w 243"/>
                <a:gd name="T9" fmla="*/ 64 h 238"/>
                <a:gd name="T10" fmla="*/ 179 w 243"/>
                <a:gd name="T11" fmla="*/ 64 h 238"/>
                <a:gd name="T12" fmla="*/ 162 w 243"/>
                <a:gd name="T13" fmla="*/ 54 h 238"/>
                <a:gd name="T14" fmla="*/ 154 w 243"/>
                <a:gd name="T15" fmla="*/ 42 h 238"/>
                <a:gd name="T16" fmla="*/ 140 w 243"/>
                <a:gd name="T17" fmla="*/ 53 h 238"/>
                <a:gd name="T18" fmla="*/ 142 w 243"/>
                <a:gd name="T19" fmla="*/ 35 h 238"/>
                <a:gd name="T20" fmla="*/ 128 w 243"/>
                <a:gd name="T21" fmla="*/ 35 h 238"/>
                <a:gd name="T22" fmla="*/ 110 w 243"/>
                <a:gd name="T23" fmla="*/ 25 h 238"/>
                <a:gd name="T24" fmla="*/ 102 w 243"/>
                <a:gd name="T25" fmla="*/ 13 h 238"/>
                <a:gd name="T26" fmla="*/ 101 w 243"/>
                <a:gd name="T27" fmla="*/ 22 h 238"/>
                <a:gd name="T28" fmla="*/ 208 w 243"/>
                <a:gd name="T29" fmla="*/ 128 h 238"/>
                <a:gd name="T30" fmla="*/ 206 w 243"/>
                <a:gd name="T31" fmla="*/ 132 h 238"/>
                <a:gd name="T32" fmla="*/ 101 w 243"/>
                <a:gd name="T33" fmla="*/ 74 h 238"/>
                <a:gd name="T34" fmla="*/ 196 w 243"/>
                <a:gd name="T35" fmla="*/ 149 h 238"/>
                <a:gd name="T36" fmla="*/ 194 w 243"/>
                <a:gd name="T37" fmla="*/ 153 h 238"/>
                <a:gd name="T38" fmla="*/ 101 w 243"/>
                <a:gd name="T39" fmla="*/ 101 h 238"/>
                <a:gd name="T40" fmla="*/ 185 w 243"/>
                <a:gd name="T41" fmla="*/ 170 h 238"/>
                <a:gd name="T42" fmla="*/ 182 w 243"/>
                <a:gd name="T43" fmla="*/ 174 h 238"/>
                <a:gd name="T44" fmla="*/ 101 w 243"/>
                <a:gd name="T45" fmla="*/ 129 h 238"/>
                <a:gd name="T46" fmla="*/ 173 w 243"/>
                <a:gd name="T47" fmla="*/ 191 h 238"/>
                <a:gd name="T48" fmla="*/ 171 w 243"/>
                <a:gd name="T49" fmla="*/ 195 h 238"/>
                <a:gd name="T50" fmla="*/ 101 w 243"/>
                <a:gd name="T51" fmla="*/ 156 h 238"/>
                <a:gd name="T52" fmla="*/ 138 w 243"/>
                <a:gd name="T53" fmla="*/ 231 h 238"/>
                <a:gd name="T54" fmla="*/ 243 w 243"/>
                <a:gd name="T55" fmla="*/ 91 h 238"/>
                <a:gd name="T56" fmla="*/ 101 w 243"/>
                <a:gd name="T57" fmla="*/ 22 h 238"/>
                <a:gd name="T58" fmla="*/ 85 w 243"/>
                <a:gd name="T59" fmla="*/ 11 h 238"/>
                <a:gd name="T60" fmla="*/ 78 w 243"/>
                <a:gd name="T61" fmla="*/ 0 h 238"/>
                <a:gd name="T62" fmla="*/ 15 w 243"/>
                <a:gd name="T63" fmla="*/ 163 h 238"/>
                <a:gd name="T64" fmla="*/ 101 w 243"/>
                <a:gd name="T65" fmla="*/ 156 h 238"/>
                <a:gd name="T66" fmla="*/ 27 w 243"/>
                <a:gd name="T67" fmla="*/ 113 h 238"/>
                <a:gd name="T68" fmla="*/ 101 w 243"/>
                <a:gd name="T69" fmla="*/ 151 h 238"/>
                <a:gd name="T70" fmla="*/ 40 w 243"/>
                <a:gd name="T71" fmla="*/ 95 h 238"/>
                <a:gd name="T72" fmla="*/ 42 w 243"/>
                <a:gd name="T73" fmla="*/ 91 h 238"/>
                <a:gd name="T74" fmla="*/ 101 w 243"/>
                <a:gd name="T75" fmla="*/ 101 h 238"/>
                <a:gd name="T76" fmla="*/ 51 w 243"/>
                <a:gd name="T77" fmla="*/ 71 h 238"/>
                <a:gd name="T78" fmla="*/ 101 w 243"/>
                <a:gd name="T79" fmla="*/ 96 h 238"/>
                <a:gd name="T80" fmla="*/ 63 w 243"/>
                <a:gd name="T81" fmla="*/ 53 h 238"/>
                <a:gd name="T82" fmla="*/ 65 w 243"/>
                <a:gd name="T83" fmla="*/ 49 h 238"/>
                <a:gd name="T84" fmla="*/ 101 w 243"/>
                <a:gd name="T85" fmla="*/ 2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3" h="238">
                  <a:moveTo>
                    <a:pt x="232" y="85"/>
                  </a:moveTo>
                  <a:cubicBezTo>
                    <a:pt x="233" y="87"/>
                    <a:pt x="233" y="90"/>
                    <a:pt x="231" y="92"/>
                  </a:cubicBezTo>
                  <a:cubicBezTo>
                    <a:pt x="229" y="97"/>
                    <a:pt x="223" y="99"/>
                    <a:pt x="218" y="96"/>
                  </a:cubicBezTo>
                  <a:cubicBezTo>
                    <a:pt x="213" y="94"/>
                    <a:pt x="212" y="88"/>
                    <a:pt x="214" y="83"/>
                  </a:cubicBezTo>
                  <a:cubicBezTo>
                    <a:pt x="216" y="81"/>
                    <a:pt x="218" y="79"/>
                    <a:pt x="220" y="78"/>
                  </a:cubicBezTo>
                  <a:cubicBezTo>
                    <a:pt x="206" y="71"/>
                    <a:pt x="206" y="71"/>
                    <a:pt x="206" y="71"/>
                  </a:cubicBezTo>
                  <a:cubicBezTo>
                    <a:pt x="207" y="73"/>
                    <a:pt x="207" y="76"/>
                    <a:pt x="205" y="78"/>
                  </a:cubicBezTo>
                  <a:cubicBezTo>
                    <a:pt x="203" y="83"/>
                    <a:pt x="197" y="84"/>
                    <a:pt x="192" y="82"/>
                  </a:cubicBezTo>
                  <a:cubicBezTo>
                    <a:pt x="188" y="79"/>
                    <a:pt x="186" y="73"/>
                    <a:pt x="188" y="69"/>
                  </a:cubicBezTo>
                  <a:cubicBezTo>
                    <a:pt x="190" y="66"/>
                    <a:pt x="192" y="65"/>
                    <a:pt x="194" y="64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81" y="59"/>
                    <a:pt x="181" y="61"/>
                    <a:pt x="179" y="64"/>
                  </a:cubicBezTo>
                  <a:cubicBezTo>
                    <a:pt x="177" y="68"/>
                    <a:pt x="171" y="70"/>
                    <a:pt x="166" y="67"/>
                  </a:cubicBezTo>
                  <a:cubicBezTo>
                    <a:pt x="161" y="65"/>
                    <a:pt x="160" y="59"/>
                    <a:pt x="162" y="54"/>
                  </a:cubicBezTo>
                  <a:cubicBezTo>
                    <a:pt x="164" y="52"/>
                    <a:pt x="166" y="50"/>
                    <a:pt x="168" y="50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5" y="44"/>
                    <a:pt x="155" y="47"/>
                    <a:pt x="153" y="49"/>
                  </a:cubicBezTo>
                  <a:cubicBezTo>
                    <a:pt x="151" y="54"/>
                    <a:pt x="145" y="56"/>
                    <a:pt x="140" y="53"/>
                  </a:cubicBezTo>
                  <a:cubicBezTo>
                    <a:pt x="136" y="50"/>
                    <a:pt x="134" y="45"/>
                    <a:pt x="136" y="40"/>
                  </a:cubicBezTo>
                  <a:cubicBezTo>
                    <a:pt x="138" y="37"/>
                    <a:pt x="140" y="36"/>
                    <a:pt x="142" y="35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9" y="30"/>
                    <a:pt x="129" y="33"/>
                    <a:pt x="128" y="35"/>
                  </a:cubicBezTo>
                  <a:cubicBezTo>
                    <a:pt x="125" y="40"/>
                    <a:pt x="119" y="41"/>
                    <a:pt x="114" y="39"/>
                  </a:cubicBezTo>
                  <a:cubicBezTo>
                    <a:pt x="110" y="36"/>
                    <a:pt x="108" y="30"/>
                    <a:pt x="110" y="25"/>
                  </a:cubicBezTo>
                  <a:cubicBezTo>
                    <a:pt x="112" y="23"/>
                    <a:pt x="114" y="22"/>
                    <a:pt x="116" y="21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3" y="16"/>
                    <a:pt x="103" y="18"/>
                    <a:pt x="102" y="21"/>
                  </a:cubicBezTo>
                  <a:cubicBezTo>
                    <a:pt x="101" y="21"/>
                    <a:pt x="101" y="22"/>
                    <a:pt x="101" y="22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9" y="129"/>
                    <a:pt x="209" y="130"/>
                    <a:pt x="209" y="131"/>
                  </a:cubicBezTo>
                  <a:cubicBezTo>
                    <a:pt x="208" y="132"/>
                    <a:pt x="207" y="133"/>
                    <a:pt x="206" y="132"/>
                  </a:cubicBezTo>
                  <a:cubicBezTo>
                    <a:pt x="206" y="132"/>
                    <a:pt x="206" y="132"/>
                    <a:pt x="206" y="132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101" y="96"/>
                    <a:pt x="101" y="96"/>
                    <a:pt x="101" y="96"/>
                  </a:cubicBezTo>
                  <a:cubicBezTo>
                    <a:pt x="196" y="149"/>
                    <a:pt x="196" y="149"/>
                    <a:pt x="196" y="149"/>
                  </a:cubicBezTo>
                  <a:cubicBezTo>
                    <a:pt x="197" y="150"/>
                    <a:pt x="198" y="151"/>
                    <a:pt x="197" y="152"/>
                  </a:cubicBezTo>
                  <a:cubicBezTo>
                    <a:pt x="197" y="153"/>
                    <a:pt x="195" y="154"/>
                    <a:pt x="194" y="153"/>
                  </a:cubicBezTo>
                  <a:cubicBezTo>
                    <a:pt x="194" y="153"/>
                    <a:pt x="194" y="153"/>
                    <a:pt x="194" y="153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185" y="170"/>
                    <a:pt x="185" y="170"/>
                    <a:pt x="185" y="170"/>
                  </a:cubicBezTo>
                  <a:cubicBezTo>
                    <a:pt x="186" y="171"/>
                    <a:pt x="186" y="172"/>
                    <a:pt x="186" y="173"/>
                  </a:cubicBezTo>
                  <a:cubicBezTo>
                    <a:pt x="185" y="174"/>
                    <a:pt x="184" y="175"/>
                    <a:pt x="182" y="174"/>
                  </a:cubicBezTo>
                  <a:cubicBezTo>
                    <a:pt x="182" y="174"/>
                    <a:pt x="182" y="174"/>
                    <a:pt x="182" y="174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173" y="191"/>
                    <a:pt x="173" y="191"/>
                    <a:pt x="173" y="191"/>
                  </a:cubicBezTo>
                  <a:cubicBezTo>
                    <a:pt x="174" y="192"/>
                    <a:pt x="174" y="193"/>
                    <a:pt x="174" y="194"/>
                  </a:cubicBezTo>
                  <a:cubicBezTo>
                    <a:pt x="173" y="196"/>
                    <a:pt x="172" y="196"/>
                    <a:pt x="171" y="195"/>
                  </a:cubicBezTo>
                  <a:cubicBezTo>
                    <a:pt x="171" y="195"/>
                    <a:pt x="171" y="195"/>
                    <a:pt x="171" y="195"/>
                  </a:cubicBezTo>
                  <a:cubicBezTo>
                    <a:pt x="101" y="156"/>
                    <a:pt x="101" y="156"/>
                    <a:pt x="101" y="156"/>
                  </a:cubicBezTo>
                  <a:cubicBezTo>
                    <a:pt x="101" y="210"/>
                    <a:pt x="101" y="210"/>
                    <a:pt x="101" y="210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50" y="238"/>
                    <a:pt x="164" y="233"/>
                    <a:pt x="171" y="222"/>
                  </a:cubicBezTo>
                  <a:cubicBezTo>
                    <a:pt x="243" y="91"/>
                    <a:pt x="243" y="91"/>
                    <a:pt x="243" y="91"/>
                  </a:cubicBezTo>
                  <a:lnTo>
                    <a:pt x="232" y="85"/>
                  </a:lnTo>
                  <a:close/>
                  <a:moveTo>
                    <a:pt x="101" y="22"/>
                  </a:moveTo>
                  <a:cubicBezTo>
                    <a:pt x="98" y="26"/>
                    <a:pt x="93" y="27"/>
                    <a:pt x="88" y="24"/>
                  </a:cubicBezTo>
                  <a:cubicBezTo>
                    <a:pt x="84" y="22"/>
                    <a:pt x="82" y="16"/>
                    <a:pt x="85" y="11"/>
                  </a:cubicBezTo>
                  <a:cubicBezTo>
                    <a:pt x="86" y="9"/>
                    <a:pt x="88" y="7"/>
                    <a:pt x="90" y="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6" y="130"/>
                    <a:pt x="6" y="130"/>
                    <a:pt x="6" y="130"/>
                  </a:cubicBezTo>
                  <a:cubicBezTo>
                    <a:pt x="0" y="142"/>
                    <a:pt x="4" y="157"/>
                    <a:pt x="15" y="163"/>
                  </a:cubicBezTo>
                  <a:cubicBezTo>
                    <a:pt x="101" y="210"/>
                    <a:pt x="101" y="210"/>
                    <a:pt x="101" y="210"/>
                  </a:cubicBezTo>
                  <a:cubicBezTo>
                    <a:pt x="101" y="156"/>
                    <a:pt x="101" y="156"/>
                    <a:pt x="101" y="156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27" y="116"/>
                    <a:pt x="27" y="114"/>
                    <a:pt x="27" y="113"/>
                  </a:cubicBezTo>
                  <a:cubicBezTo>
                    <a:pt x="28" y="112"/>
                    <a:pt x="29" y="112"/>
                    <a:pt x="30" y="112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39" y="95"/>
                    <a:pt x="38" y="93"/>
                    <a:pt x="39" y="92"/>
                  </a:cubicBezTo>
                  <a:cubicBezTo>
                    <a:pt x="40" y="91"/>
                    <a:pt x="41" y="91"/>
                    <a:pt x="42" y="91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0" y="74"/>
                    <a:pt x="50" y="72"/>
                    <a:pt x="51" y="71"/>
                  </a:cubicBezTo>
                  <a:cubicBezTo>
                    <a:pt x="51" y="70"/>
                    <a:pt x="53" y="70"/>
                    <a:pt x="54" y="70"/>
                  </a:cubicBezTo>
                  <a:cubicBezTo>
                    <a:pt x="101" y="96"/>
                    <a:pt x="101" y="96"/>
                    <a:pt x="101" y="96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62" y="53"/>
                    <a:pt x="62" y="51"/>
                    <a:pt x="62" y="50"/>
                  </a:cubicBezTo>
                  <a:cubicBezTo>
                    <a:pt x="63" y="49"/>
                    <a:pt x="64" y="49"/>
                    <a:pt x="65" y="49"/>
                  </a:cubicBezTo>
                  <a:cubicBezTo>
                    <a:pt x="101" y="69"/>
                    <a:pt x="101" y="69"/>
                    <a:pt x="101" y="69"/>
                  </a:cubicBezTo>
                  <a:lnTo>
                    <a:pt x="101" y="22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1" name="淘宝店chenying0907出品 58"/>
            <p:cNvSpPr>
              <a:spLocks noEditPoints="1"/>
            </p:cNvSpPr>
            <p:nvPr/>
          </p:nvSpPr>
          <p:spPr bwMode="auto">
            <a:xfrm>
              <a:off x="678820" y="2476248"/>
              <a:ext cx="385662" cy="390525"/>
            </a:xfrm>
            <a:custGeom>
              <a:avLst/>
              <a:gdLst>
                <a:gd name="T0" fmla="*/ 189 w 236"/>
                <a:gd name="T1" fmla="*/ 60 h 239"/>
                <a:gd name="T2" fmla="*/ 196 w 236"/>
                <a:gd name="T3" fmla="*/ 122 h 239"/>
                <a:gd name="T4" fmla="*/ 198 w 236"/>
                <a:gd name="T5" fmla="*/ 136 h 239"/>
                <a:gd name="T6" fmla="*/ 208 w 236"/>
                <a:gd name="T7" fmla="*/ 157 h 239"/>
                <a:gd name="T8" fmla="*/ 189 w 236"/>
                <a:gd name="T9" fmla="*/ 195 h 239"/>
                <a:gd name="T10" fmla="*/ 168 w 236"/>
                <a:gd name="T11" fmla="*/ 156 h 239"/>
                <a:gd name="T12" fmla="*/ 168 w 236"/>
                <a:gd name="T13" fmla="*/ 78 h 239"/>
                <a:gd name="T14" fmla="*/ 182 w 236"/>
                <a:gd name="T15" fmla="*/ 92 h 239"/>
                <a:gd name="T16" fmla="*/ 185 w 236"/>
                <a:gd name="T17" fmla="*/ 107 h 239"/>
                <a:gd name="T18" fmla="*/ 189 w 236"/>
                <a:gd name="T19" fmla="*/ 141 h 239"/>
                <a:gd name="T20" fmla="*/ 189 w 236"/>
                <a:gd name="T21" fmla="*/ 130 h 239"/>
                <a:gd name="T22" fmla="*/ 168 w 236"/>
                <a:gd name="T23" fmla="*/ 155 h 239"/>
                <a:gd name="T24" fmla="*/ 160 w 236"/>
                <a:gd name="T25" fmla="*/ 138 h 239"/>
                <a:gd name="T26" fmla="*/ 165 w 236"/>
                <a:gd name="T27" fmla="*/ 172 h 239"/>
                <a:gd name="T28" fmla="*/ 168 w 236"/>
                <a:gd name="T29" fmla="*/ 16 h 239"/>
                <a:gd name="T30" fmla="*/ 163 w 236"/>
                <a:gd name="T31" fmla="*/ 49 h 239"/>
                <a:gd name="T32" fmla="*/ 168 w 236"/>
                <a:gd name="T33" fmla="*/ 78 h 239"/>
                <a:gd name="T34" fmla="*/ 159 w 236"/>
                <a:gd name="T35" fmla="*/ 118 h 239"/>
                <a:gd name="T36" fmla="*/ 159 w 236"/>
                <a:gd name="T37" fmla="*/ 209 h 239"/>
                <a:gd name="T38" fmla="*/ 159 w 236"/>
                <a:gd name="T39" fmla="*/ 5 h 239"/>
                <a:gd name="T40" fmla="*/ 159 w 236"/>
                <a:gd name="T41" fmla="*/ 40 h 239"/>
                <a:gd name="T42" fmla="*/ 144 w 236"/>
                <a:gd name="T43" fmla="*/ 89 h 239"/>
                <a:gd name="T44" fmla="*/ 159 w 236"/>
                <a:gd name="T45" fmla="*/ 108 h 239"/>
                <a:gd name="T46" fmla="*/ 159 w 236"/>
                <a:gd name="T47" fmla="*/ 136 h 239"/>
                <a:gd name="T48" fmla="*/ 144 w 236"/>
                <a:gd name="T49" fmla="*/ 162 h 239"/>
                <a:gd name="T50" fmla="*/ 151 w 236"/>
                <a:gd name="T51" fmla="*/ 143 h 239"/>
                <a:gd name="T52" fmla="*/ 146 w 236"/>
                <a:gd name="T53" fmla="*/ 109 h 239"/>
                <a:gd name="T54" fmla="*/ 123 w 236"/>
                <a:gd name="T55" fmla="*/ 7 h 239"/>
                <a:gd name="T56" fmla="*/ 144 w 236"/>
                <a:gd name="T57" fmla="*/ 0 h 239"/>
                <a:gd name="T58" fmla="*/ 144 w 236"/>
                <a:gd name="T59" fmla="*/ 187 h 239"/>
                <a:gd name="T60" fmla="*/ 123 w 236"/>
                <a:gd name="T61" fmla="*/ 225 h 239"/>
                <a:gd name="T62" fmla="*/ 140 w 236"/>
                <a:gd name="T63" fmla="*/ 96 h 239"/>
                <a:gd name="T64" fmla="*/ 123 w 236"/>
                <a:gd name="T65" fmla="*/ 135 h 239"/>
                <a:gd name="T66" fmla="*/ 137 w 236"/>
                <a:gd name="T67" fmla="*/ 113 h 239"/>
                <a:gd name="T68" fmla="*/ 123 w 236"/>
                <a:gd name="T69" fmla="*/ 82 h 239"/>
                <a:gd name="T70" fmla="*/ 125 w 236"/>
                <a:gd name="T71" fmla="*/ 171 h 239"/>
                <a:gd name="T72" fmla="*/ 123 w 236"/>
                <a:gd name="T73" fmla="*/ 7 h 239"/>
                <a:gd name="T74" fmla="*/ 123 w 236"/>
                <a:gd name="T75" fmla="*/ 7 h 239"/>
                <a:gd name="T76" fmla="*/ 123 w 236"/>
                <a:gd name="T77" fmla="*/ 177 h 239"/>
                <a:gd name="T78" fmla="*/ 121 w 236"/>
                <a:gd name="T79" fmla="*/ 162 h 239"/>
                <a:gd name="T80" fmla="*/ 123 w 236"/>
                <a:gd name="T81" fmla="*/ 135 h 239"/>
                <a:gd name="T82" fmla="*/ 99 w 236"/>
                <a:gd name="T83" fmla="*/ 124 h 239"/>
                <a:gd name="T84" fmla="*/ 106 w 236"/>
                <a:gd name="T85" fmla="*/ 164 h 239"/>
                <a:gd name="T86" fmla="*/ 108 w 236"/>
                <a:gd name="T87" fmla="*/ 179 h 239"/>
                <a:gd name="T88" fmla="*/ 118 w 236"/>
                <a:gd name="T89" fmla="*/ 199 h 239"/>
                <a:gd name="T90" fmla="*/ 123 w 236"/>
                <a:gd name="T91" fmla="*/ 99 h 239"/>
                <a:gd name="T92" fmla="*/ 99 w 236"/>
                <a:gd name="T93" fmla="*/ 18 h 239"/>
                <a:gd name="T94" fmla="*/ 99 w 236"/>
                <a:gd name="T95" fmla="*/ 18 h 239"/>
                <a:gd name="T96" fmla="*/ 89 w 236"/>
                <a:gd name="T97" fmla="*/ 212 h 239"/>
                <a:gd name="T98" fmla="*/ 99 w 236"/>
                <a:gd name="T99" fmla="*/ 183 h 239"/>
                <a:gd name="T100" fmla="*/ 71 w 236"/>
                <a:gd name="T101" fmla="*/ 227 h 239"/>
                <a:gd name="T102" fmla="*/ 95 w 236"/>
                <a:gd name="T103" fmla="*/ 117 h 239"/>
                <a:gd name="T104" fmla="*/ 71 w 236"/>
                <a:gd name="T105" fmla="*/ 160 h 239"/>
                <a:gd name="T106" fmla="*/ 92 w 236"/>
                <a:gd name="T107" fmla="*/ 134 h 239"/>
                <a:gd name="T108" fmla="*/ 71 w 236"/>
                <a:gd name="T109" fmla="*/ 107 h 239"/>
                <a:gd name="T110" fmla="*/ 7 w 236"/>
                <a:gd name="T111" fmla="*/ 91 h 239"/>
                <a:gd name="T112" fmla="*/ 70 w 236"/>
                <a:gd name="T113" fmla="*/ 181 h 239"/>
                <a:gd name="T114" fmla="*/ 71 w 236"/>
                <a:gd name="T115" fmla="*/ 149 h 239"/>
                <a:gd name="T116" fmla="*/ 52 w 236"/>
                <a:gd name="T117" fmla="*/ 133 h 239"/>
                <a:gd name="T118" fmla="*/ 35 w 236"/>
                <a:gd name="T119" fmla="*/ 109 h 239"/>
                <a:gd name="T120" fmla="*/ 71 w 236"/>
                <a:gd name="T121" fmla="*/ 3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6" h="239">
                  <a:moveTo>
                    <a:pt x="189" y="195"/>
                  </a:moveTo>
                  <a:cubicBezTo>
                    <a:pt x="216" y="182"/>
                    <a:pt x="216" y="182"/>
                    <a:pt x="216" y="182"/>
                  </a:cubicBezTo>
                  <a:cubicBezTo>
                    <a:pt x="230" y="176"/>
                    <a:pt x="236" y="159"/>
                    <a:pt x="229" y="146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9" y="107"/>
                    <a:pt x="189" y="107"/>
                    <a:pt x="189" y="107"/>
                  </a:cubicBezTo>
                  <a:cubicBezTo>
                    <a:pt x="190" y="108"/>
                    <a:pt x="190" y="108"/>
                    <a:pt x="190" y="109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7" y="124"/>
                    <a:pt x="196" y="126"/>
                    <a:pt x="194" y="127"/>
                  </a:cubicBezTo>
                  <a:cubicBezTo>
                    <a:pt x="189" y="130"/>
                    <a:pt x="189" y="130"/>
                    <a:pt x="189" y="130"/>
                  </a:cubicBezTo>
                  <a:cubicBezTo>
                    <a:pt x="189" y="141"/>
                    <a:pt x="189" y="141"/>
                    <a:pt x="189" y="141"/>
                  </a:cubicBezTo>
                  <a:cubicBezTo>
                    <a:pt x="198" y="136"/>
                    <a:pt x="198" y="136"/>
                    <a:pt x="198" y="136"/>
                  </a:cubicBezTo>
                  <a:cubicBezTo>
                    <a:pt x="201" y="135"/>
                    <a:pt x="203" y="136"/>
                    <a:pt x="204" y="138"/>
                  </a:cubicBezTo>
                  <a:cubicBezTo>
                    <a:pt x="210" y="151"/>
                    <a:pt x="210" y="151"/>
                    <a:pt x="210" y="151"/>
                  </a:cubicBezTo>
                  <a:cubicBezTo>
                    <a:pt x="210" y="151"/>
                    <a:pt x="210" y="151"/>
                    <a:pt x="210" y="151"/>
                  </a:cubicBezTo>
                  <a:cubicBezTo>
                    <a:pt x="211" y="153"/>
                    <a:pt x="210" y="156"/>
                    <a:pt x="208" y="157"/>
                  </a:cubicBezTo>
                  <a:cubicBezTo>
                    <a:pt x="189" y="166"/>
                    <a:pt x="189" y="166"/>
                    <a:pt x="189" y="166"/>
                  </a:cubicBezTo>
                  <a:lnTo>
                    <a:pt x="189" y="195"/>
                  </a:lnTo>
                  <a:close/>
                  <a:moveTo>
                    <a:pt x="168" y="204"/>
                  </a:moveTo>
                  <a:cubicBezTo>
                    <a:pt x="189" y="195"/>
                    <a:pt x="189" y="195"/>
                    <a:pt x="189" y="195"/>
                  </a:cubicBezTo>
                  <a:cubicBezTo>
                    <a:pt x="189" y="166"/>
                    <a:pt x="189" y="166"/>
                    <a:pt x="189" y="166"/>
                  </a:cubicBezTo>
                  <a:cubicBezTo>
                    <a:pt x="180" y="170"/>
                    <a:pt x="180" y="170"/>
                    <a:pt x="180" y="170"/>
                  </a:cubicBezTo>
                  <a:cubicBezTo>
                    <a:pt x="178" y="171"/>
                    <a:pt x="175" y="170"/>
                    <a:pt x="174" y="168"/>
                  </a:cubicBezTo>
                  <a:cubicBezTo>
                    <a:pt x="168" y="156"/>
                    <a:pt x="168" y="156"/>
                    <a:pt x="168" y="156"/>
                  </a:cubicBezTo>
                  <a:cubicBezTo>
                    <a:pt x="168" y="204"/>
                    <a:pt x="168" y="204"/>
                    <a:pt x="168" y="204"/>
                  </a:cubicBezTo>
                  <a:close/>
                  <a:moveTo>
                    <a:pt x="189" y="60"/>
                  </a:moveTo>
                  <a:cubicBezTo>
                    <a:pt x="168" y="16"/>
                    <a:pt x="168" y="16"/>
                    <a:pt x="168" y="16"/>
                  </a:cubicBezTo>
                  <a:cubicBezTo>
                    <a:pt x="168" y="78"/>
                    <a:pt x="168" y="78"/>
                    <a:pt x="168" y="78"/>
                  </a:cubicBezTo>
                  <a:cubicBezTo>
                    <a:pt x="171" y="77"/>
                    <a:pt x="171" y="77"/>
                    <a:pt x="171" y="77"/>
                  </a:cubicBezTo>
                  <a:cubicBezTo>
                    <a:pt x="173" y="76"/>
                    <a:pt x="175" y="77"/>
                    <a:pt x="176" y="79"/>
                  </a:cubicBezTo>
                  <a:cubicBezTo>
                    <a:pt x="182" y="92"/>
                    <a:pt x="182" y="92"/>
                    <a:pt x="182" y="92"/>
                  </a:cubicBezTo>
                  <a:cubicBezTo>
                    <a:pt x="182" y="92"/>
                    <a:pt x="182" y="92"/>
                    <a:pt x="182" y="92"/>
                  </a:cubicBezTo>
                  <a:cubicBezTo>
                    <a:pt x="183" y="94"/>
                    <a:pt x="182" y="97"/>
                    <a:pt x="180" y="98"/>
                  </a:cubicBezTo>
                  <a:cubicBezTo>
                    <a:pt x="168" y="103"/>
                    <a:pt x="168" y="103"/>
                    <a:pt x="168" y="103"/>
                  </a:cubicBezTo>
                  <a:cubicBezTo>
                    <a:pt x="168" y="114"/>
                    <a:pt x="168" y="114"/>
                    <a:pt x="168" y="114"/>
                  </a:cubicBezTo>
                  <a:cubicBezTo>
                    <a:pt x="185" y="107"/>
                    <a:pt x="185" y="107"/>
                    <a:pt x="185" y="107"/>
                  </a:cubicBezTo>
                  <a:cubicBezTo>
                    <a:pt x="186" y="106"/>
                    <a:pt x="188" y="106"/>
                    <a:pt x="189" y="107"/>
                  </a:cubicBezTo>
                  <a:cubicBezTo>
                    <a:pt x="189" y="60"/>
                    <a:pt x="189" y="60"/>
                    <a:pt x="189" y="60"/>
                  </a:cubicBezTo>
                  <a:close/>
                  <a:moveTo>
                    <a:pt x="189" y="130"/>
                  </a:moveTo>
                  <a:cubicBezTo>
                    <a:pt x="189" y="141"/>
                    <a:pt x="189" y="141"/>
                    <a:pt x="189" y="141"/>
                  </a:cubicBezTo>
                  <a:cubicBezTo>
                    <a:pt x="170" y="150"/>
                    <a:pt x="170" y="150"/>
                    <a:pt x="170" y="150"/>
                  </a:cubicBezTo>
                  <a:cubicBezTo>
                    <a:pt x="169" y="150"/>
                    <a:pt x="169" y="151"/>
                    <a:pt x="168" y="151"/>
                  </a:cubicBezTo>
                  <a:cubicBezTo>
                    <a:pt x="168" y="139"/>
                    <a:pt x="168" y="139"/>
                    <a:pt x="168" y="139"/>
                  </a:cubicBezTo>
                  <a:lnTo>
                    <a:pt x="189" y="130"/>
                  </a:lnTo>
                  <a:close/>
                  <a:moveTo>
                    <a:pt x="159" y="209"/>
                  </a:moveTo>
                  <a:cubicBezTo>
                    <a:pt x="168" y="204"/>
                    <a:pt x="168" y="204"/>
                    <a:pt x="168" y="204"/>
                  </a:cubicBezTo>
                  <a:cubicBezTo>
                    <a:pt x="168" y="156"/>
                    <a:pt x="168" y="156"/>
                    <a:pt x="168" y="156"/>
                  </a:cubicBezTo>
                  <a:cubicBezTo>
                    <a:pt x="168" y="155"/>
                    <a:pt x="168" y="155"/>
                    <a:pt x="168" y="155"/>
                  </a:cubicBezTo>
                  <a:cubicBezTo>
                    <a:pt x="168" y="154"/>
                    <a:pt x="168" y="152"/>
                    <a:pt x="168" y="151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6" y="141"/>
                    <a:pt x="166" y="141"/>
                    <a:pt x="166" y="141"/>
                  </a:cubicBezTo>
                  <a:cubicBezTo>
                    <a:pt x="164" y="142"/>
                    <a:pt x="161" y="141"/>
                    <a:pt x="160" y="138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60"/>
                    <a:pt x="159" y="160"/>
                    <a:pt x="159" y="160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6" y="175"/>
                    <a:pt x="165" y="177"/>
                    <a:pt x="163" y="178"/>
                  </a:cubicBezTo>
                  <a:cubicBezTo>
                    <a:pt x="159" y="180"/>
                    <a:pt x="159" y="180"/>
                    <a:pt x="159" y="180"/>
                  </a:cubicBezTo>
                  <a:cubicBezTo>
                    <a:pt x="159" y="209"/>
                    <a:pt x="159" y="209"/>
                    <a:pt x="159" y="209"/>
                  </a:cubicBezTo>
                  <a:close/>
                  <a:moveTo>
                    <a:pt x="168" y="16"/>
                  </a:moveTo>
                  <a:cubicBezTo>
                    <a:pt x="168" y="15"/>
                    <a:pt x="168" y="15"/>
                    <a:pt x="168" y="15"/>
                  </a:cubicBezTo>
                  <a:cubicBezTo>
                    <a:pt x="166" y="11"/>
                    <a:pt x="163" y="7"/>
                    <a:pt x="159" y="5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6" y="55"/>
                    <a:pt x="164" y="61"/>
                    <a:pt x="159" y="65"/>
                  </a:cubicBezTo>
                  <a:cubicBezTo>
                    <a:pt x="159" y="82"/>
                    <a:pt x="159" y="82"/>
                    <a:pt x="159" y="82"/>
                  </a:cubicBezTo>
                  <a:cubicBezTo>
                    <a:pt x="168" y="78"/>
                    <a:pt x="168" y="78"/>
                    <a:pt x="168" y="78"/>
                  </a:cubicBezTo>
                  <a:cubicBezTo>
                    <a:pt x="168" y="16"/>
                    <a:pt x="168" y="16"/>
                    <a:pt x="168" y="16"/>
                  </a:cubicBezTo>
                  <a:close/>
                  <a:moveTo>
                    <a:pt x="168" y="103"/>
                  </a:moveTo>
                  <a:cubicBezTo>
                    <a:pt x="168" y="114"/>
                    <a:pt x="168" y="114"/>
                    <a:pt x="168" y="114"/>
                  </a:cubicBezTo>
                  <a:cubicBezTo>
                    <a:pt x="159" y="118"/>
                    <a:pt x="159" y="118"/>
                    <a:pt x="159" y="118"/>
                  </a:cubicBezTo>
                  <a:cubicBezTo>
                    <a:pt x="159" y="108"/>
                    <a:pt x="159" y="108"/>
                    <a:pt x="159" y="108"/>
                  </a:cubicBezTo>
                  <a:lnTo>
                    <a:pt x="168" y="103"/>
                  </a:lnTo>
                  <a:close/>
                  <a:moveTo>
                    <a:pt x="144" y="216"/>
                  </a:moveTo>
                  <a:cubicBezTo>
                    <a:pt x="159" y="209"/>
                    <a:pt x="159" y="209"/>
                    <a:pt x="159" y="209"/>
                  </a:cubicBezTo>
                  <a:cubicBezTo>
                    <a:pt x="159" y="180"/>
                    <a:pt x="159" y="180"/>
                    <a:pt x="159" y="180"/>
                  </a:cubicBezTo>
                  <a:cubicBezTo>
                    <a:pt x="144" y="187"/>
                    <a:pt x="144" y="187"/>
                    <a:pt x="144" y="187"/>
                  </a:cubicBezTo>
                  <a:cubicBezTo>
                    <a:pt x="144" y="216"/>
                    <a:pt x="144" y="216"/>
                    <a:pt x="144" y="216"/>
                  </a:cubicBezTo>
                  <a:close/>
                  <a:moveTo>
                    <a:pt x="159" y="5"/>
                  </a:moveTo>
                  <a:cubicBezTo>
                    <a:pt x="155" y="2"/>
                    <a:pt x="149" y="0"/>
                    <a:pt x="144" y="0"/>
                  </a:cubicBezTo>
                  <a:cubicBezTo>
                    <a:pt x="144" y="22"/>
                    <a:pt x="144" y="22"/>
                    <a:pt x="144" y="22"/>
                  </a:cubicBezTo>
                  <a:cubicBezTo>
                    <a:pt x="148" y="23"/>
                    <a:pt x="152" y="25"/>
                    <a:pt x="154" y="30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59" y="5"/>
                    <a:pt x="159" y="5"/>
                    <a:pt x="159" y="5"/>
                  </a:cubicBezTo>
                  <a:close/>
                  <a:moveTo>
                    <a:pt x="159" y="65"/>
                  </a:moveTo>
                  <a:cubicBezTo>
                    <a:pt x="159" y="82"/>
                    <a:pt x="159" y="82"/>
                    <a:pt x="159" y="82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4" y="72"/>
                    <a:pt x="144" y="72"/>
                    <a:pt x="144" y="72"/>
                  </a:cubicBezTo>
                  <a:cubicBezTo>
                    <a:pt x="157" y="66"/>
                    <a:pt x="157" y="66"/>
                    <a:pt x="157" y="66"/>
                  </a:cubicBezTo>
                  <a:cubicBezTo>
                    <a:pt x="158" y="66"/>
                    <a:pt x="159" y="66"/>
                    <a:pt x="159" y="65"/>
                  </a:cubicBezTo>
                  <a:close/>
                  <a:moveTo>
                    <a:pt x="159" y="108"/>
                  </a:moveTo>
                  <a:cubicBezTo>
                    <a:pt x="159" y="118"/>
                    <a:pt x="159" y="118"/>
                    <a:pt x="159" y="118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54" y="121"/>
                    <a:pt x="153" y="123"/>
                    <a:pt x="154" y="12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60"/>
                    <a:pt x="159" y="160"/>
                    <a:pt x="159" y="160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8" y="157"/>
                    <a:pt x="155" y="156"/>
                    <a:pt x="153" y="157"/>
                  </a:cubicBezTo>
                  <a:cubicBezTo>
                    <a:pt x="144" y="162"/>
                    <a:pt x="144" y="162"/>
                    <a:pt x="144" y="162"/>
                  </a:cubicBezTo>
                  <a:cubicBezTo>
                    <a:pt x="144" y="151"/>
                    <a:pt x="144" y="151"/>
                    <a:pt x="144" y="151"/>
                  </a:cubicBezTo>
                  <a:cubicBezTo>
                    <a:pt x="149" y="148"/>
                    <a:pt x="149" y="148"/>
                    <a:pt x="149" y="148"/>
                  </a:cubicBezTo>
                  <a:cubicBezTo>
                    <a:pt x="151" y="147"/>
                    <a:pt x="152" y="145"/>
                    <a:pt x="151" y="143"/>
                  </a:cubicBezTo>
                  <a:cubicBezTo>
                    <a:pt x="151" y="143"/>
                    <a:pt x="151" y="143"/>
                    <a:pt x="151" y="143"/>
                  </a:cubicBezTo>
                  <a:cubicBezTo>
                    <a:pt x="145" y="130"/>
                    <a:pt x="145" y="130"/>
                    <a:pt x="145" y="130"/>
                  </a:cubicBezTo>
                  <a:cubicBezTo>
                    <a:pt x="145" y="129"/>
                    <a:pt x="144" y="129"/>
                    <a:pt x="144" y="128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46" y="109"/>
                    <a:pt x="146" y="109"/>
                    <a:pt x="146" y="109"/>
                  </a:cubicBezTo>
                  <a:cubicBezTo>
                    <a:pt x="147" y="111"/>
                    <a:pt x="150" y="112"/>
                    <a:pt x="152" y="111"/>
                  </a:cubicBezTo>
                  <a:lnTo>
                    <a:pt x="159" y="108"/>
                  </a:lnTo>
                  <a:close/>
                  <a:moveTo>
                    <a:pt x="132" y="2"/>
                  </a:moveTo>
                  <a:cubicBezTo>
                    <a:pt x="123" y="7"/>
                    <a:pt x="123" y="7"/>
                    <a:pt x="123" y="7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37" y="23"/>
                    <a:pt x="137" y="23"/>
                    <a:pt x="137" y="23"/>
                  </a:cubicBezTo>
                  <a:cubicBezTo>
                    <a:pt x="139" y="22"/>
                    <a:pt x="142" y="22"/>
                    <a:pt x="144" y="22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0" y="0"/>
                    <a:pt x="136" y="1"/>
                    <a:pt x="132" y="2"/>
                  </a:cubicBezTo>
                  <a:close/>
                  <a:moveTo>
                    <a:pt x="123" y="225"/>
                  </a:moveTo>
                  <a:cubicBezTo>
                    <a:pt x="144" y="216"/>
                    <a:pt x="144" y="216"/>
                    <a:pt x="144" y="216"/>
                  </a:cubicBezTo>
                  <a:cubicBezTo>
                    <a:pt x="144" y="187"/>
                    <a:pt x="144" y="187"/>
                    <a:pt x="144" y="187"/>
                  </a:cubicBezTo>
                  <a:cubicBezTo>
                    <a:pt x="135" y="191"/>
                    <a:pt x="135" y="191"/>
                    <a:pt x="135" y="191"/>
                  </a:cubicBezTo>
                  <a:cubicBezTo>
                    <a:pt x="133" y="192"/>
                    <a:pt x="130" y="191"/>
                    <a:pt x="129" y="189"/>
                  </a:cubicBezTo>
                  <a:cubicBezTo>
                    <a:pt x="123" y="177"/>
                    <a:pt x="123" y="177"/>
                    <a:pt x="123" y="177"/>
                  </a:cubicBezTo>
                  <a:cubicBezTo>
                    <a:pt x="123" y="225"/>
                    <a:pt x="123" y="225"/>
                    <a:pt x="123" y="225"/>
                  </a:cubicBezTo>
                  <a:close/>
                  <a:moveTo>
                    <a:pt x="144" y="72"/>
                  </a:moveTo>
                  <a:cubicBezTo>
                    <a:pt x="144" y="89"/>
                    <a:pt x="144" y="89"/>
                    <a:pt x="144" y="89"/>
                  </a:cubicBezTo>
                  <a:cubicBezTo>
                    <a:pt x="142" y="90"/>
                    <a:pt x="142" y="90"/>
                    <a:pt x="142" y="90"/>
                  </a:cubicBezTo>
                  <a:cubicBezTo>
                    <a:pt x="140" y="91"/>
                    <a:pt x="139" y="94"/>
                    <a:pt x="140" y="96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43" y="127"/>
                    <a:pt x="141" y="127"/>
                    <a:pt x="139" y="128"/>
                  </a:cubicBezTo>
                  <a:cubicBezTo>
                    <a:pt x="123" y="135"/>
                    <a:pt x="123" y="135"/>
                    <a:pt x="123" y="135"/>
                  </a:cubicBezTo>
                  <a:cubicBezTo>
                    <a:pt x="123" y="125"/>
                    <a:pt x="123" y="125"/>
                    <a:pt x="123" y="125"/>
                  </a:cubicBezTo>
                  <a:cubicBezTo>
                    <a:pt x="135" y="119"/>
                    <a:pt x="135" y="119"/>
                    <a:pt x="135" y="119"/>
                  </a:cubicBezTo>
                  <a:cubicBezTo>
                    <a:pt x="137" y="118"/>
                    <a:pt x="138" y="115"/>
                    <a:pt x="137" y="113"/>
                  </a:cubicBezTo>
                  <a:cubicBezTo>
                    <a:pt x="137" y="113"/>
                    <a:pt x="137" y="113"/>
                    <a:pt x="137" y="113"/>
                  </a:cubicBezTo>
                  <a:cubicBezTo>
                    <a:pt x="131" y="100"/>
                    <a:pt x="131" y="100"/>
                    <a:pt x="131" y="100"/>
                  </a:cubicBezTo>
                  <a:cubicBezTo>
                    <a:pt x="130" y="98"/>
                    <a:pt x="128" y="97"/>
                    <a:pt x="126" y="98"/>
                  </a:cubicBezTo>
                  <a:cubicBezTo>
                    <a:pt x="123" y="99"/>
                    <a:pt x="123" y="99"/>
                    <a:pt x="123" y="99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44" y="72"/>
                    <a:pt x="144" y="72"/>
                    <a:pt x="144" y="72"/>
                  </a:cubicBezTo>
                  <a:close/>
                  <a:moveTo>
                    <a:pt x="144" y="151"/>
                  </a:moveTo>
                  <a:cubicBezTo>
                    <a:pt x="144" y="162"/>
                    <a:pt x="144" y="162"/>
                    <a:pt x="144" y="162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71"/>
                    <a:pt x="124" y="172"/>
                    <a:pt x="123" y="172"/>
                  </a:cubicBezTo>
                  <a:cubicBezTo>
                    <a:pt x="123" y="161"/>
                    <a:pt x="123" y="161"/>
                    <a:pt x="123" y="161"/>
                  </a:cubicBezTo>
                  <a:lnTo>
                    <a:pt x="144" y="151"/>
                  </a:lnTo>
                  <a:close/>
                  <a:moveTo>
                    <a:pt x="123" y="7"/>
                  </a:moveTo>
                  <a:cubicBezTo>
                    <a:pt x="99" y="18"/>
                    <a:pt x="99" y="18"/>
                    <a:pt x="99" y="18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3" y="7"/>
                    <a:pt x="123" y="7"/>
                    <a:pt x="123" y="7"/>
                  </a:cubicBezTo>
                  <a:close/>
                  <a:moveTo>
                    <a:pt x="99" y="236"/>
                  </a:moveTo>
                  <a:cubicBezTo>
                    <a:pt x="100" y="236"/>
                    <a:pt x="102" y="235"/>
                    <a:pt x="103" y="235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3" y="177"/>
                    <a:pt x="123" y="177"/>
                    <a:pt x="123" y="177"/>
                  </a:cubicBezTo>
                  <a:cubicBezTo>
                    <a:pt x="123" y="176"/>
                    <a:pt x="123" y="176"/>
                    <a:pt x="123" y="176"/>
                  </a:cubicBezTo>
                  <a:cubicBezTo>
                    <a:pt x="122" y="175"/>
                    <a:pt x="123" y="174"/>
                    <a:pt x="123" y="172"/>
                  </a:cubicBezTo>
                  <a:cubicBezTo>
                    <a:pt x="123" y="161"/>
                    <a:pt x="123" y="161"/>
                    <a:pt x="123" y="161"/>
                  </a:cubicBezTo>
                  <a:cubicBezTo>
                    <a:pt x="121" y="162"/>
                    <a:pt x="121" y="162"/>
                    <a:pt x="121" y="162"/>
                  </a:cubicBezTo>
                  <a:cubicBezTo>
                    <a:pt x="119" y="163"/>
                    <a:pt x="116" y="162"/>
                    <a:pt x="115" y="159"/>
                  </a:cubicBezTo>
                  <a:cubicBezTo>
                    <a:pt x="109" y="147"/>
                    <a:pt x="109" y="147"/>
                    <a:pt x="109" y="147"/>
                  </a:cubicBezTo>
                  <a:cubicBezTo>
                    <a:pt x="108" y="145"/>
                    <a:pt x="109" y="142"/>
                    <a:pt x="111" y="141"/>
                  </a:cubicBezTo>
                  <a:cubicBezTo>
                    <a:pt x="123" y="135"/>
                    <a:pt x="123" y="135"/>
                    <a:pt x="123" y="135"/>
                  </a:cubicBezTo>
                  <a:cubicBezTo>
                    <a:pt x="123" y="125"/>
                    <a:pt x="123" y="125"/>
                    <a:pt x="123" y="125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5" y="133"/>
                    <a:pt x="102" y="132"/>
                    <a:pt x="101" y="130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50"/>
                    <a:pt x="99" y="150"/>
                    <a:pt x="99" y="150"/>
                  </a:cubicBezTo>
                  <a:cubicBezTo>
                    <a:pt x="99" y="150"/>
                    <a:pt x="99" y="151"/>
                    <a:pt x="100" y="151"/>
                  </a:cubicBezTo>
                  <a:cubicBezTo>
                    <a:pt x="106" y="164"/>
                    <a:pt x="106" y="164"/>
                    <a:pt x="106" y="164"/>
                  </a:cubicBezTo>
                  <a:cubicBezTo>
                    <a:pt x="106" y="164"/>
                    <a:pt x="106" y="164"/>
                    <a:pt x="106" y="164"/>
                  </a:cubicBezTo>
                  <a:cubicBezTo>
                    <a:pt x="107" y="166"/>
                    <a:pt x="106" y="169"/>
                    <a:pt x="104" y="170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99" y="183"/>
                    <a:pt x="99" y="183"/>
                    <a:pt x="99" y="183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10" y="178"/>
                    <a:pt x="113" y="179"/>
                    <a:pt x="114" y="181"/>
                  </a:cubicBezTo>
                  <a:cubicBezTo>
                    <a:pt x="120" y="194"/>
                    <a:pt x="120" y="194"/>
                    <a:pt x="120" y="194"/>
                  </a:cubicBezTo>
                  <a:cubicBezTo>
                    <a:pt x="120" y="194"/>
                    <a:pt x="120" y="194"/>
                    <a:pt x="120" y="194"/>
                  </a:cubicBezTo>
                  <a:cubicBezTo>
                    <a:pt x="121" y="196"/>
                    <a:pt x="120" y="198"/>
                    <a:pt x="118" y="199"/>
                  </a:cubicBezTo>
                  <a:cubicBezTo>
                    <a:pt x="99" y="208"/>
                    <a:pt x="99" y="208"/>
                    <a:pt x="99" y="208"/>
                  </a:cubicBezTo>
                  <a:cubicBezTo>
                    <a:pt x="99" y="236"/>
                    <a:pt x="99" y="236"/>
                    <a:pt x="99" y="236"/>
                  </a:cubicBezTo>
                  <a:close/>
                  <a:moveTo>
                    <a:pt x="123" y="82"/>
                  </a:moveTo>
                  <a:cubicBezTo>
                    <a:pt x="123" y="99"/>
                    <a:pt x="123" y="99"/>
                    <a:pt x="123" y="99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94"/>
                    <a:pt x="99" y="94"/>
                    <a:pt x="99" y="94"/>
                  </a:cubicBezTo>
                  <a:lnTo>
                    <a:pt x="123" y="82"/>
                  </a:lnTo>
                  <a:close/>
                  <a:moveTo>
                    <a:pt x="99" y="18"/>
                  </a:moveTo>
                  <a:cubicBezTo>
                    <a:pt x="71" y="31"/>
                    <a:pt x="71" y="31"/>
                    <a:pt x="71" y="31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99" y="18"/>
                    <a:pt x="99" y="18"/>
                    <a:pt x="99" y="18"/>
                  </a:cubicBezTo>
                  <a:close/>
                  <a:moveTo>
                    <a:pt x="71" y="227"/>
                  </a:moveTo>
                  <a:cubicBezTo>
                    <a:pt x="77" y="235"/>
                    <a:pt x="88" y="239"/>
                    <a:pt x="99" y="236"/>
                  </a:cubicBezTo>
                  <a:cubicBezTo>
                    <a:pt x="99" y="208"/>
                    <a:pt x="99" y="208"/>
                    <a:pt x="99" y="208"/>
                  </a:cubicBezTo>
                  <a:cubicBezTo>
                    <a:pt x="89" y="212"/>
                    <a:pt x="89" y="212"/>
                    <a:pt x="89" y="212"/>
                  </a:cubicBezTo>
                  <a:cubicBezTo>
                    <a:pt x="87" y="213"/>
                    <a:pt x="85" y="213"/>
                    <a:pt x="84" y="210"/>
                  </a:cubicBezTo>
                  <a:cubicBezTo>
                    <a:pt x="78" y="197"/>
                    <a:pt x="78" y="197"/>
                    <a:pt x="78" y="197"/>
                  </a:cubicBezTo>
                  <a:cubicBezTo>
                    <a:pt x="77" y="195"/>
                    <a:pt x="78" y="193"/>
                    <a:pt x="80" y="192"/>
                  </a:cubicBezTo>
                  <a:cubicBezTo>
                    <a:pt x="99" y="183"/>
                    <a:pt x="99" y="183"/>
                    <a:pt x="99" y="183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75" y="183"/>
                    <a:pt x="75" y="183"/>
                    <a:pt x="75" y="183"/>
                  </a:cubicBezTo>
                  <a:cubicBezTo>
                    <a:pt x="74" y="184"/>
                    <a:pt x="72" y="183"/>
                    <a:pt x="71" y="182"/>
                  </a:cubicBezTo>
                  <a:cubicBezTo>
                    <a:pt x="71" y="227"/>
                    <a:pt x="71" y="227"/>
                    <a:pt x="71" y="227"/>
                  </a:cubicBezTo>
                  <a:close/>
                  <a:moveTo>
                    <a:pt x="99" y="94"/>
                  </a:moveTo>
                  <a:cubicBezTo>
                    <a:pt x="99" y="111"/>
                    <a:pt x="99" y="111"/>
                    <a:pt x="99" y="111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95" y="112"/>
                    <a:pt x="94" y="115"/>
                    <a:pt x="95" y="117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50"/>
                    <a:pt x="99" y="150"/>
                    <a:pt x="99" y="150"/>
                  </a:cubicBezTo>
                  <a:cubicBezTo>
                    <a:pt x="97" y="149"/>
                    <a:pt x="96" y="148"/>
                    <a:pt x="94" y="149"/>
                  </a:cubicBezTo>
                  <a:cubicBezTo>
                    <a:pt x="71" y="160"/>
                    <a:pt x="71" y="160"/>
                    <a:pt x="71" y="160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90" y="140"/>
                    <a:pt x="90" y="140"/>
                    <a:pt x="90" y="140"/>
                  </a:cubicBezTo>
                  <a:cubicBezTo>
                    <a:pt x="92" y="139"/>
                    <a:pt x="93" y="136"/>
                    <a:pt x="92" y="134"/>
                  </a:cubicBezTo>
                  <a:cubicBezTo>
                    <a:pt x="92" y="134"/>
                    <a:pt x="92" y="134"/>
                    <a:pt x="92" y="134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85" y="119"/>
                    <a:pt x="82" y="118"/>
                    <a:pt x="80" y="119"/>
                  </a:cubicBezTo>
                  <a:cubicBezTo>
                    <a:pt x="71" y="124"/>
                    <a:pt x="71" y="124"/>
                    <a:pt x="71" y="124"/>
                  </a:cubicBezTo>
                  <a:cubicBezTo>
                    <a:pt x="71" y="107"/>
                    <a:pt x="71" y="107"/>
                    <a:pt x="71" y="107"/>
                  </a:cubicBezTo>
                  <a:lnTo>
                    <a:pt x="99" y="94"/>
                  </a:lnTo>
                  <a:close/>
                  <a:moveTo>
                    <a:pt x="71" y="31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6" y="62"/>
                    <a:pt x="0" y="78"/>
                    <a:pt x="7" y="91"/>
                  </a:cubicBezTo>
                  <a:cubicBezTo>
                    <a:pt x="68" y="222"/>
                    <a:pt x="68" y="222"/>
                    <a:pt x="68" y="222"/>
                  </a:cubicBezTo>
                  <a:cubicBezTo>
                    <a:pt x="69" y="223"/>
                    <a:pt x="70" y="225"/>
                    <a:pt x="71" y="227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1" y="182"/>
                    <a:pt x="70" y="181"/>
                    <a:pt x="70" y="181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63" y="166"/>
                    <a:pt x="64" y="163"/>
                    <a:pt x="66" y="162"/>
                  </a:cubicBezTo>
                  <a:cubicBezTo>
                    <a:pt x="71" y="160"/>
                    <a:pt x="71" y="160"/>
                    <a:pt x="71" y="160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2" y="153"/>
                    <a:pt x="62" y="153"/>
                    <a:pt x="62" y="153"/>
                  </a:cubicBezTo>
                  <a:cubicBezTo>
                    <a:pt x="60" y="154"/>
                    <a:pt x="57" y="153"/>
                    <a:pt x="56" y="151"/>
                  </a:cubicBezTo>
                  <a:cubicBezTo>
                    <a:pt x="50" y="138"/>
                    <a:pt x="50" y="138"/>
                    <a:pt x="50" y="138"/>
                  </a:cubicBezTo>
                  <a:cubicBezTo>
                    <a:pt x="49" y="136"/>
                    <a:pt x="50" y="134"/>
                    <a:pt x="52" y="133"/>
                  </a:cubicBezTo>
                  <a:cubicBezTo>
                    <a:pt x="71" y="124"/>
                    <a:pt x="71" y="124"/>
                    <a:pt x="71" y="124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53" y="115"/>
                    <a:pt x="53" y="115"/>
                    <a:pt x="53" y="115"/>
                  </a:cubicBezTo>
                  <a:cubicBezTo>
                    <a:pt x="46" y="118"/>
                    <a:pt x="38" y="116"/>
                    <a:pt x="35" y="109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3" y="83"/>
                    <a:pt x="26" y="75"/>
                    <a:pt x="33" y="72"/>
                  </a:cubicBezTo>
                  <a:cubicBezTo>
                    <a:pt x="71" y="54"/>
                    <a:pt x="71" y="54"/>
                    <a:pt x="71" y="54"/>
                  </a:cubicBezTo>
                  <a:lnTo>
                    <a:pt x="71" y="3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2" name="淘宝店chenying0907出品 59"/>
            <p:cNvSpPr>
              <a:spLocks noChangeArrowheads="1"/>
            </p:cNvSpPr>
            <p:nvPr/>
          </p:nvSpPr>
          <p:spPr bwMode="auto">
            <a:xfrm>
              <a:off x="2175427" y="2105758"/>
              <a:ext cx="470175" cy="23813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3" name="淘宝店chenying0907出品 60"/>
            <p:cNvSpPr>
              <a:spLocks noChangeArrowheads="1"/>
            </p:cNvSpPr>
            <p:nvPr/>
          </p:nvSpPr>
          <p:spPr bwMode="auto">
            <a:xfrm>
              <a:off x="2194472" y="2058133"/>
              <a:ext cx="432085" cy="23813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4" name="淘宝店chenying0907出品 61"/>
            <p:cNvSpPr>
              <a:spLocks noChangeArrowheads="1"/>
            </p:cNvSpPr>
            <p:nvPr/>
          </p:nvSpPr>
          <p:spPr bwMode="auto">
            <a:xfrm>
              <a:off x="2364687" y="2009317"/>
              <a:ext cx="91655" cy="23813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5" name="淘宝店chenying0907出品 62"/>
            <p:cNvSpPr>
              <a:spLocks noChangeArrowheads="1"/>
            </p:cNvSpPr>
            <p:nvPr/>
          </p:nvSpPr>
          <p:spPr bwMode="auto">
            <a:xfrm>
              <a:off x="2381351" y="1834296"/>
              <a:ext cx="58326" cy="190500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6" name="淘宝店chenying0907出品 63"/>
            <p:cNvSpPr>
              <a:spLocks noChangeArrowheads="1"/>
            </p:cNvSpPr>
            <p:nvPr/>
          </p:nvSpPr>
          <p:spPr bwMode="auto">
            <a:xfrm>
              <a:off x="2364687" y="1824771"/>
              <a:ext cx="91655" cy="23813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7" name="淘宝店chenying0907出品 64"/>
            <p:cNvSpPr>
              <a:spLocks noChangeArrowheads="1"/>
            </p:cNvSpPr>
            <p:nvPr/>
          </p:nvSpPr>
          <p:spPr bwMode="auto">
            <a:xfrm>
              <a:off x="2503954" y="2009317"/>
              <a:ext cx="89274" cy="23813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8" name="淘宝店chenying0907出品 65"/>
            <p:cNvSpPr>
              <a:spLocks noChangeArrowheads="1"/>
            </p:cNvSpPr>
            <p:nvPr/>
          </p:nvSpPr>
          <p:spPr bwMode="auto">
            <a:xfrm>
              <a:off x="2519428" y="1834296"/>
              <a:ext cx="57135" cy="190500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9" name="淘宝店chenying0907出品 66"/>
            <p:cNvSpPr>
              <a:spLocks noChangeArrowheads="1"/>
            </p:cNvSpPr>
            <p:nvPr/>
          </p:nvSpPr>
          <p:spPr bwMode="auto">
            <a:xfrm>
              <a:off x="2503954" y="1824771"/>
              <a:ext cx="89274" cy="23813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0" name="淘宝店chenying0907出品 67"/>
            <p:cNvSpPr>
              <a:spLocks noChangeArrowheads="1"/>
            </p:cNvSpPr>
            <p:nvPr/>
          </p:nvSpPr>
          <p:spPr bwMode="auto">
            <a:xfrm>
              <a:off x="2227800" y="2009317"/>
              <a:ext cx="91655" cy="23813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1" name="淘宝店chenying0907出品 68"/>
            <p:cNvSpPr>
              <a:spLocks noChangeArrowheads="1"/>
            </p:cNvSpPr>
            <p:nvPr/>
          </p:nvSpPr>
          <p:spPr bwMode="auto">
            <a:xfrm>
              <a:off x="2243275" y="1834296"/>
              <a:ext cx="59516" cy="190500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2" name="淘宝店chenying0907出品 69"/>
            <p:cNvSpPr>
              <a:spLocks noChangeArrowheads="1"/>
            </p:cNvSpPr>
            <p:nvPr/>
          </p:nvSpPr>
          <p:spPr bwMode="auto">
            <a:xfrm>
              <a:off x="2227800" y="1824771"/>
              <a:ext cx="91655" cy="23813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3" name="淘宝店chenying0907出品 70"/>
            <p:cNvSpPr>
              <a:spLocks noChangeArrowheads="1"/>
            </p:cNvSpPr>
            <p:nvPr/>
          </p:nvSpPr>
          <p:spPr bwMode="auto">
            <a:xfrm>
              <a:off x="2194472" y="1772383"/>
              <a:ext cx="432085" cy="23813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4" name="淘宝店chenying0907出品 71"/>
            <p:cNvSpPr>
              <a:spLocks/>
            </p:cNvSpPr>
            <p:nvPr/>
          </p:nvSpPr>
          <p:spPr bwMode="auto">
            <a:xfrm>
              <a:off x="2194472" y="1634271"/>
              <a:ext cx="432085" cy="138113"/>
            </a:xfrm>
            <a:custGeom>
              <a:avLst/>
              <a:gdLst>
                <a:gd name="T0" fmla="*/ 181 w 363"/>
                <a:gd name="T1" fmla="*/ 0 h 116"/>
                <a:gd name="T2" fmla="*/ 363 w 363"/>
                <a:gd name="T3" fmla="*/ 116 h 116"/>
                <a:gd name="T4" fmla="*/ 0 w 363"/>
                <a:gd name="T5" fmla="*/ 116 h 116"/>
                <a:gd name="T6" fmla="*/ 181 w 363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3" h="116">
                  <a:moveTo>
                    <a:pt x="181" y="0"/>
                  </a:moveTo>
                  <a:lnTo>
                    <a:pt x="363" y="116"/>
                  </a:lnTo>
                  <a:lnTo>
                    <a:pt x="0" y="116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5" name="淘宝店chenying0907出品 72"/>
            <p:cNvSpPr>
              <a:spLocks noEditPoints="1"/>
            </p:cNvSpPr>
            <p:nvPr/>
          </p:nvSpPr>
          <p:spPr bwMode="auto">
            <a:xfrm>
              <a:off x="1006537" y="1759286"/>
              <a:ext cx="599919" cy="391716"/>
            </a:xfrm>
            <a:custGeom>
              <a:avLst/>
              <a:gdLst>
                <a:gd name="T0" fmla="*/ 82 w 367"/>
                <a:gd name="T1" fmla="*/ 27 h 240"/>
                <a:gd name="T2" fmla="*/ 367 w 367"/>
                <a:gd name="T3" fmla="*/ 120 h 240"/>
                <a:gd name="T4" fmla="*/ 82 w 367"/>
                <a:gd name="T5" fmla="*/ 213 h 240"/>
                <a:gd name="T6" fmla="*/ 82 w 367"/>
                <a:gd name="T7" fmla="*/ 177 h 240"/>
                <a:gd name="T8" fmla="*/ 127 w 367"/>
                <a:gd name="T9" fmla="*/ 143 h 240"/>
                <a:gd name="T10" fmla="*/ 127 w 367"/>
                <a:gd name="T11" fmla="*/ 87 h 240"/>
                <a:gd name="T12" fmla="*/ 138 w 367"/>
                <a:gd name="T13" fmla="*/ 87 h 240"/>
                <a:gd name="T14" fmla="*/ 138 w 367"/>
                <a:gd name="T15" fmla="*/ 64 h 240"/>
                <a:gd name="T16" fmla="*/ 127 w 367"/>
                <a:gd name="T17" fmla="*/ 64 h 240"/>
                <a:gd name="T18" fmla="*/ 102 w 367"/>
                <a:gd name="T19" fmla="*/ 64 h 240"/>
                <a:gd name="T20" fmla="*/ 91 w 367"/>
                <a:gd name="T21" fmla="*/ 64 h 240"/>
                <a:gd name="T22" fmla="*/ 91 w 367"/>
                <a:gd name="T23" fmla="*/ 87 h 240"/>
                <a:gd name="T24" fmla="*/ 102 w 367"/>
                <a:gd name="T25" fmla="*/ 87 h 240"/>
                <a:gd name="T26" fmla="*/ 102 w 367"/>
                <a:gd name="T27" fmla="*/ 143 h 240"/>
                <a:gd name="T28" fmla="*/ 82 w 367"/>
                <a:gd name="T29" fmla="*/ 156 h 240"/>
                <a:gd name="T30" fmla="*/ 82 w 367"/>
                <a:gd name="T31" fmla="*/ 27 h 240"/>
                <a:gd name="T32" fmla="*/ 0 w 367"/>
                <a:gd name="T33" fmla="*/ 0 h 240"/>
                <a:gd name="T34" fmla="*/ 82 w 367"/>
                <a:gd name="T35" fmla="*/ 27 h 240"/>
                <a:gd name="T36" fmla="*/ 82 w 367"/>
                <a:gd name="T37" fmla="*/ 156 h 240"/>
                <a:gd name="T38" fmla="*/ 82 w 367"/>
                <a:gd name="T39" fmla="*/ 156 h 240"/>
                <a:gd name="T40" fmla="*/ 62 w 367"/>
                <a:gd name="T41" fmla="*/ 143 h 240"/>
                <a:gd name="T42" fmla="*/ 62 w 367"/>
                <a:gd name="T43" fmla="*/ 87 h 240"/>
                <a:gd name="T44" fmla="*/ 73 w 367"/>
                <a:gd name="T45" fmla="*/ 87 h 240"/>
                <a:gd name="T46" fmla="*/ 73 w 367"/>
                <a:gd name="T47" fmla="*/ 64 h 240"/>
                <a:gd name="T48" fmla="*/ 62 w 367"/>
                <a:gd name="T49" fmla="*/ 64 h 240"/>
                <a:gd name="T50" fmla="*/ 37 w 367"/>
                <a:gd name="T51" fmla="*/ 64 h 240"/>
                <a:gd name="T52" fmla="*/ 26 w 367"/>
                <a:gd name="T53" fmla="*/ 64 h 240"/>
                <a:gd name="T54" fmla="*/ 26 w 367"/>
                <a:gd name="T55" fmla="*/ 87 h 240"/>
                <a:gd name="T56" fmla="*/ 37 w 367"/>
                <a:gd name="T57" fmla="*/ 87 h 240"/>
                <a:gd name="T58" fmla="*/ 37 w 367"/>
                <a:gd name="T59" fmla="*/ 143 h 240"/>
                <a:gd name="T60" fmla="*/ 82 w 367"/>
                <a:gd name="T61" fmla="*/ 177 h 240"/>
                <a:gd name="T62" fmla="*/ 82 w 367"/>
                <a:gd name="T63" fmla="*/ 177 h 240"/>
                <a:gd name="T64" fmla="*/ 82 w 367"/>
                <a:gd name="T65" fmla="*/ 213 h 240"/>
                <a:gd name="T66" fmla="*/ 0 w 367"/>
                <a:gd name="T67" fmla="*/ 240 h 240"/>
                <a:gd name="T68" fmla="*/ 0 w 367"/>
                <a:gd name="T6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7" h="240">
                  <a:moveTo>
                    <a:pt x="82" y="27"/>
                  </a:moveTo>
                  <a:cubicBezTo>
                    <a:pt x="367" y="120"/>
                    <a:pt x="367" y="120"/>
                    <a:pt x="367" y="120"/>
                  </a:cubicBezTo>
                  <a:cubicBezTo>
                    <a:pt x="82" y="213"/>
                    <a:pt x="82" y="213"/>
                    <a:pt x="82" y="213"/>
                  </a:cubicBezTo>
                  <a:cubicBezTo>
                    <a:pt x="82" y="177"/>
                    <a:pt x="82" y="177"/>
                    <a:pt x="82" y="177"/>
                  </a:cubicBezTo>
                  <a:cubicBezTo>
                    <a:pt x="107" y="177"/>
                    <a:pt x="127" y="162"/>
                    <a:pt x="127" y="143"/>
                  </a:cubicBezTo>
                  <a:cubicBezTo>
                    <a:pt x="127" y="87"/>
                    <a:pt x="127" y="87"/>
                    <a:pt x="127" y="87"/>
                  </a:cubicBezTo>
                  <a:cubicBezTo>
                    <a:pt x="138" y="87"/>
                    <a:pt x="138" y="87"/>
                    <a:pt x="138" y="87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102" y="87"/>
                    <a:pt x="102" y="87"/>
                    <a:pt x="102" y="87"/>
                  </a:cubicBezTo>
                  <a:cubicBezTo>
                    <a:pt x="102" y="143"/>
                    <a:pt x="102" y="143"/>
                    <a:pt x="102" y="143"/>
                  </a:cubicBezTo>
                  <a:cubicBezTo>
                    <a:pt x="102" y="150"/>
                    <a:pt x="93" y="156"/>
                    <a:pt x="82" y="156"/>
                  </a:cubicBezTo>
                  <a:lnTo>
                    <a:pt x="82" y="27"/>
                  </a:lnTo>
                  <a:close/>
                  <a:moveTo>
                    <a:pt x="0" y="0"/>
                  </a:moveTo>
                  <a:cubicBezTo>
                    <a:pt x="82" y="27"/>
                    <a:pt x="82" y="27"/>
                    <a:pt x="82" y="27"/>
                  </a:cubicBezTo>
                  <a:cubicBezTo>
                    <a:pt x="82" y="156"/>
                    <a:pt x="82" y="156"/>
                    <a:pt x="82" y="156"/>
                  </a:cubicBezTo>
                  <a:cubicBezTo>
                    <a:pt x="82" y="156"/>
                    <a:pt x="82" y="156"/>
                    <a:pt x="82" y="156"/>
                  </a:cubicBezTo>
                  <a:cubicBezTo>
                    <a:pt x="71" y="156"/>
                    <a:pt x="62" y="150"/>
                    <a:pt x="62" y="143"/>
                  </a:cubicBezTo>
                  <a:cubicBezTo>
                    <a:pt x="62" y="87"/>
                    <a:pt x="62" y="87"/>
                    <a:pt x="62" y="87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37" y="87"/>
                    <a:pt x="37" y="87"/>
                    <a:pt x="37" y="87"/>
                  </a:cubicBezTo>
                  <a:cubicBezTo>
                    <a:pt x="37" y="143"/>
                    <a:pt x="37" y="143"/>
                    <a:pt x="37" y="143"/>
                  </a:cubicBezTo>
                  <a:cubicBezTo>
                    <a:pt x="37" y="162"/>
                    <a:pt x="57" y="177"/>
                    <a:pt x="82" y="177"/>
                  </a:cubicBezTo>
                  <a:cubicBezTo>
                    <a:pt x="82" y="177"/>
                    <a:pt x="82" y="177"/>
                    <a:pt x="82" y="177"/>
                  </a:cubicBezTo>
                  <a:cubicBezTo>
                    <a:pt x="82" y="213"/>
                    <a:pt x="82" y="213"/>
                    <a:pt x="82" y="213"/>
                  </a:cubicBezTo>
                  <a:cubicBezTo>
                    <a:pt x="0" y="240"/>
                    <a:pt x="0" y="240"/>
                    <a:pt x="0" y="2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6" name="淘宝店chenying0907出品 73"/>
            <p:cNvSpPr>
              <a:spLocks noEditPoints="1"/>
            </p:cNvSpPr>
            <p:nvPr/>
          </p:nvSpPr>
          <p:spPr bwMode="auto">
            <a:xfrm>
              <a:off x="2330168" y="2189103"/>
              <a:ext cx="140457" cy="245269"/>
            </a:xfrm>
            <a:custGeom>
              <a:avLst/>
              <a:gdLst>
                <a:gd name="T0" fmla="*/ 37 w 86"/>
                <a:gd name="T1" fmla="*/ 128 h 150"/>
                <a:gd name="T2" fmla="*/ 34 w 86"/>
                <a:gd name="T3" fmla="*/ 127 h 150"/>
                <a:gd name="T4" fmla="*/ 34 w 86"/>
                <a:gd name="T5" fmla="*/ 150 h 150"/>
                <a:gd name="T6" fmla="*/ 45 w 86"/>
                <a:gd name="T7" fmla="*/ 142 h 150"/>
                <a:gd name="T8" fmla="*/ 37 w 86"/>
                <a:gd name="T9" fmla="*/ 128 h 150"/>
                <a:gd name="T10" fmla="*/ 34 w 86"/>
                <a:gd name="T11" fmla="*/ 118 h 150"/>
                <a:gd name="T12" fmla="*/ 34 w 86"/>
                <a:gd name="T13" fmla="*/ 51 h 150"/>
                <a:gd name="T14" fmla="*/ 51 w 86"/>
                <a:gd name="T15" fmla="*/ 46 h 150"/>
                <a:gd name="T16" fmla="*/ 61 w 86"/>
                <a:gd name="T17" fmla="*/ 8 h 150"/>
                <a:gd name="T18" fmla="*/ 72 w 86"/>
                <a:gd name="T19" fmla="*/ 1 h 150"/>
                <a:gd name="T20" fmla="*/ 78 w 86"/>
                <a:gd name="T21" fmla="*/ 12 h 150"/>
                <a:gd name="T22" fmla="*/ 69 w 86"/>
                <a:gd name="T23" fmla="*/ 51 h 150"/>
                <a:gd name="T24" fmla="*/ 82 w 86"/>
                <a:gd name="T25" fmla="*/ 84 h 150"/>
                <a:gd name="T26" fmla="*/ 77 w 86"/>
                <a:gd name="T27" fmla="*/ 103 h 150"/>
                <a:gd name="T28" fmla="*/ 77 w 86"/>
                <a:gd name="T29" fmla="*/ 103 h 150"/>
                <a:gd name="T30" fmla="*/ 86 w 86"/>
                <a:gd name="T31" fmla="*/ 117 h 150"/>
                <a:gd name="T32" fmla="*/ 83 w 86"/>
                <a:gd name="T33" fmla="*/ 130 h 150"/>
                <a:gd name="T34" fmla="*/ 34 w 86"/>
                <a:gd name="T35" fmla="*/ 118 h 150"/>
                <a:gd name="T36" fmla="*/ 34 w 86"/>
                <a:gd name="T37" fmla="*/ 127 h 150"/>
                <a:gd name="T38" fmla="*/ 23 w 86"/>
                <a:gd name="T39" fmla="*/ 136 h 150"/>
                <a:gd name="T40" fmla="*/ 31 w 86"/>
                <a:gd name="T41" fmla="*/ 150 h 150"/>
                <a:gd name="T42" fmla="*/ 34 w 86"/>
                <a:gd name="T43" fmla="*/ 150 h 150"/>
                <a:gd name="T44" fmla="*/ 34 w 86"/>
                <a:gd name="T45" fmla="*/ 127 h 150"/>
                <a:gd name="T46" fmla="*/ 34 w 86"/>
                <a:gd name="T47" fmla="*/ 51 h 150"/>
                <a:gd name="T48" fmla="*/ 34 w 86"/>
                <a:gd name="T49" fmla="*/ 118 h 150"/>
                <a:gd name="T50" fmla="*/ 0 w 86"/>
                <a:gd name="T51" fmla="*/ 109 h 150"/>
                <a:gd name="T52" fmla="*/ 3 w 86"/>
                <a:gd name="T53" fmla="*/ 96 h 150"/>
                <a:gd name="T54" fmla="*/ 18 w 86"/>
                <a:gd name="T55" fmla="*/ 88 h 150"/>
                <a:gd name="T56" fmla="*/ 23 w 86"/>
                <a:gd name="T57" fmla="*/ 69 h 150"/>
                <a:gd name="T58" fmla="*/ 34 w 86"/>
                <a:gd name="T59" fmla="*/ 5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6" h="150">
                  <a:moveTo>
                    <a:pt x="37" y="128"/>
                  </a:moveTo>
                  <a:cubicBezTo>
                    <a:pt x="36" y="127"/>
                    <a:pt x="35" y="127"/>
                    <a:pt x="34" y="127"/>
                  </a:cubicBezTo>
                  <a:cubicBezTo>
                    <a:pt x="34" y="150"/>
                    <a:pt x="34" y="150"/>
                    <a:pt x="34" y="150"/>
                  </a:cubicBezTo>
                  <a:cubicBezTo>
                    <a:pt x="39" y="150"/>
                    <a:pt x="44" y="147"/>
                    <a:pt x="45" y="142"/>
                  </a:cubicBezTo>
                  <a:cubicBezTo>
                    <a:pt x="47" y="136"/>
                    <a:pt x="43" y="129"/>
                    <a:pt x="37" y="128"/>
                  </a:cubicBezTo>
                  <a:close/>
                  <a:moveTo>
                    <a:pt x="34" y="118"/>
                  </a:moveTo>
                  <a:cubicBezTo>
                    <a:pt x="34" y="51"/>
                    <a:pt x="34" y="51"/>
                    <a:pt x="34" y="51"/>
                  </a:cubicBezTo>
                  <a:cubicBezTo>
                    <a:pt x="39" y="48"/>
                    <a:pt x="45" y="46"/>
                    <a:pt x="51" y="46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2" y="3"/>
                    <a:pt x="67" y="0"/>
                    <a:pt x="72" y="1"/>
                  </a:cubicBezTo>
                  <a:cubicBezTo>
                    <a:pt x="77" y="2"/>
                    <a:pt x="80" y="7"/>
                    <a:pt x="78" y="12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79" y="57"/>
                    <a:pt x="86" y="68"/>
                    <a:pt x="82" y="84"/>
                  </a:cubicBezTo>
                  <a:cubicBezTo>
                    <a:pt x="82" y="84"/>
                    <a:pt x="79" y="97"/>
                    <a:pt x="77" y="103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5" y="112"/>
                    <a:pt x="86" y="117"/>
                    <a:pt x="86" y="117"/>
                  </a:cubicBezTo>
                  <a:cubicBezTo>
                    <a:pt x="83" y="130"/>
                    <a:pt x="83" y="130"/>
                    <a:pt x="83" y="130"/>
                  </a:cubicBezTo>
                  <a:lnTo>
                    <a:pt x="34" y="118"/>
                  </a:lnTo>
                  <a:close/>
                  <a:moveTo>
                    <a:pt x="34" y="127"/>
                  </a:moveTo>
                  <a:cubicBezTo>
                    <a:pt x="29" y="127"/>
                    <a:pt x="24" y="131"/>
                    <a:pt x="23" y="136"/>
                  </a:cubicBezTo>
                  <a:cubicBezTo>
                    <a:pt x="21" y="142"/>
                    <a:pt x="25" y="148"/>
                    <a:pt x="31" y="150"/>
                  </a:cubicBezTo>
                  <a:cubicBezTo>
                    <a:pt x="32" y="150"/>
                    <a:pt x="33" y="150"/>
                    <a:pt x="34" y="150"/>
                  </a:cubicBezTo>
                  <a:cubicBezTo>
                    <a:pt x="34" y="127"/>
                    <a:pt x="34" y="127"/>
                    <a:pt x="34" y="127"/>
                  </a:cubicBezTo>
                  <a:close/>
                  <a:moveTo>
                    <a:pt x="34" y="51"/>
                  </a:moveTo>
                  <a:cubicBezTo>
                    <a:pt x="34" y="118"/>
                    <a:pt x="34" y="118"/>
                    <a:pt x="34" y="118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3" y="96"/>
                    <a:pt x="16" y="97"/>
                    <a:pt x="18" y="88"/>
                  </a:cubicBezTo>
                  <a:cubicBezTo>
                    <a:pt x="20" y="80"/>
                    <a:pt x="23" y="69"/>
                    <a:pt x="23" y="69"/>
                  </a:cubicBezTo>
                  <a:cubicBezTo>
                    <a:pt x="25" y="61"/>
                    <a:pt x="29" y="55"/>
                    <a:pt x="34" y="51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7" name="淘宝店chenying0907出品 74"/>
            <p:cNvSpPr>
              <a:spLocks noEditPoints="1"/>
            </p:cNvSpPr>
            <p:nvPr/>
          </p:nvSpPr>
          <p:spPr bwMode="auto">
            <a:xfrm>
              <a:off x="1104143" y="1348522"/>
              <a:ext cx="282105" cy="345281"/>
            </a:xfrm>
            <a:custGeom>
              <a:avLst/>
              <a:gdLst>
                <a:gd name="T0" fmla="*/ 172 w 172"/>
                <a:gd name="T1" fmla="*/ 9 h 211"/>
                <a:gd name="T2" fmla="*/ 121 w 172"/>
                <a:gd name="T3" fmla="*/ 37 h 211"/>
                <a:gd name="T4" fmla="*/ 143 w 172"/>
                <a:gd name="T5" fmla="*/ 211 h 211"/>
                <a:gd name="T6" fmla="*/ 124 w 172"/>
                <a:gd name="T7" fmla="*/ 165 h 211"/>
                <a:gd name="T8" fmla="*/ 131 w 172"/>
                <a:gd name="T9" fmla="*/ 108 h 211"/>
                <a:gd name="T10" fmla="*/ 121 w 172"/>
                <a:gd name="T11" fmla="*/ 86 h 211"/>
                <a:gd name="T12" fmla="*/ 129 w 172"/>
                <a:gd name="T13" fmla="*/ 146 h 211"/>
                <a:gd name="T14" fmla="*/ 127 w 172"/>
                <a:gd name="T15" fmla="*/ 116 h 211"/>
                <a:gd name="T16" fmla="*/ 121 w 172"/>
                <a:gd name="T17" fmla="*/ 156 h 211"/>
                <a:gd name="T18" fmla="*/ 121 w 172"/>
                <a:gd name="T19" fmla="*/ 9 h 211"/>
                <a:gd name="T20" fmla="*/ 98 w 172"/>
                <a:gd name="T21" fmla="*/ 37 h 211"/>
                <a:gd name="T22" fmla="*/ 110 w 172"/>
                <a:gd name="T23" fmla="*/ 88 h 211"/>
                <a:gd name="T24" fmla="*/ 100 w 172"/>
                <a:gd name="T25" fmla="*/ 81 h 211"/>
                <a:gd name="T26" fmla="*/ 121 w 172"/>
                <a:gd name="T27" fmla="*/ 211 h 211"/>
                <a:gd name="T28" fmla="*/ 101 w 172"/>
                <a:gd name="T29" fmla="*/ 163 h 211"/>
                <a:gd name="T30" fmla="*/ 121 w 172"/>
                <a:gd name="T31" fmla="*/ 211 h 211"/>
                <a:gd name="T32" fmla="*/ 113 w 172"/>
                <a:gd name="T33" fmla="*/ 148 h 211"/>
                <a:gd name="T34" fmla="*/ 121 w 172"/>
                <a:gd name="T35" fmla="*/ 156 h 211"/>
                <a:gd name="T36" fmla="*/ 98 w 172"/>
                <a:gd name="T37" fmla="*/ 0 h 211"/>
                <a:gd name="T38" fmla="*/ 71 w 172"/>
                <a:gd name="T39" fmla="*/ 0 h 211"/>
                <a:gd name="T40" fmla="*/ 98 w 172"/>
                <a:gd name="T41" fmla="*/ 80 h 211"/>
                <a:gd name="T42" fmla="*/ 71 w 172"/>
                <a:gd name="T43" fmla="*/ 37 h 211"/>
                <a:gd name="T44" fmla="*/ 71 w 172"/>
                <a:gd name="T45" fmla="*/ 166 h 211"/>
                <a:gd name="T46" fmla="*/ 98 w 172"/>
                <a:gd name="T47" fmla="*/ 141 h 211"/>
                <a:gd name="T48" fmla="*/ 98 w 172"/>
                <a:gd name="T49" fmla="*/ 160 h 211"/>
                <a:gd name="T50" fmla="*/ 74 w 172"/>
                <a:gd name="T51" fmla="*/ 124 h 211"/>
                <a:gd name="T52" fmla="*/ 71 w 172"/>
                <a:gd name="T53" fmla="*/ 118 h 211"/>
                <a:gd name="T54" fmla="*/ 71 w 172"/>
                <a:gd name="T55" fmla="*/ 98 h 211"/>
                <a:gd name="T56" fmla="*/ 71 w 172"/>
                <a:gd name="T57" fmla="*/ 0 h 211"/>
                <a:gd name="T58" fmla="*/ 60 w 172"/>
                <a:gd name="T59" fmla="*/ 0 h 211"/>
                <a:gd name="T60" fmla="*/ 71 w 172"/>
                <a:gd name="T61" fmla="*/ 88 h 211"/>
                <a:gd name="T62" fmla="*/ 60 w 172"/>
                <a:gd name="T63" fmla="*/ 37 h 211"/>
                <a:gd name="T64" fmla="*/ 60 w 172"/>
                <a:gd name="T65" fmla="*/ 120 h 211"/>
                <a:gd name="T66" fmla="*/ 65 w 172"/>
                <a:gd name="T67" fmla="*/ 166 h 211"/>
                <a:gd name="T68" fmla="*/ 71 w 172"/>
                <a:gd name="T69" fmla="*/ 98 h 211"/>
                <a:gd name="T70" fmla="*/ 71 w 172"/>
                <a:gd name="T71" fmla="*/ 98 h 211"/>
                <a:gd name="T72" fmla="*/ 60 w 172"/>
                <a:gd name="T73" fmla="*/ 9 h 211"/>
                <a:gd name="T74" fmla="*/ 12 w 172"/>
                <a:gd name="T75" fmla="*/ 23 h 211"/>
                <a:gd name="T76" fmla="*/ 60 w 172"/>
                <a:gd name="T77" fmla="*/ 100 h 211"/>
                <a:gd name="T78" fmla="*/ 28 w 172"/>
                <a:gd name="T79" fmla="*/ 118 h 211"/>
                <a:gd name="T80" fmla="*/ 29 w 172"/>
                <a:gd name="T81" fmla="*/ 134 h 211"/>
                <a:gd name="T82" fmla="*/ 34 w 172"/>
                <a:gd name="T83" fmla="*/ 127 h 211"/>
                <a:gd name="T84" fmla="*/ 47 w 172"/>
                <a:gd name="T85" fmla="*/ 120 h 211"/>
                <a:gd name="T86" fmla="*/ 36 w 172"/>
                <a:gd name="T87" fmla="*/ 178 h 211"/>
                <a:gd name="T88" fmla="*/ 45 w 172"/>
                <a:gd name="T89" fmla="*/ 163 h 211"/>
                <a:gd name="T90" fmla="*/ 60 w 172"/>
                <a:gd name="T91" fmla="*/ 211 h 211"/>
                <a:gd name="T92" fmla="*/ 0 w 172"/>
                <a:gd name="T93" fmla="*/ 2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2" h="211">
                  <a:moveTo>
                    <a:pt x="121" y="0"/>
                  </a:moveTo>
                  <a:cubicBezTo>
                    <a:pt x="172" y="0"/>
                    <a:pt x="172" y="0"/>
                    <a:pt x="172" y="0"/>
                  </a:cubicBezTo>
                  <a:cubicBezTo>
                    <a:pt x="172" y="9"/>
                    <a:pt x="172" y="9"/>
                    <a:pt x="172" y="9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1" y="0"/>
                    <a:pt x="121" y="0"/>
                    <a:pt x="121" y="0"/>
                  </a:cubicBezTo>
                  <a:close/>
                  <a:moveTo>
                    <a:pt x="121" y="37"/>
                  </a:moveTo>
                  <a:cubicBezTo>
                    <a:pt x="172" y="37"/>
                    <a:pt x="172" y="37"/>
                    <a:pt x="172" y="37"/>
                  </a:cubicBezTo>
                  <a:cubicBezTo>
                    <a:pt x="172" y="183"/>
                    <a:pt x="172" y="183"/>
                    <a:pt x="172" y="183"/>
                  </a:cubicBezTo>
                  <a:cubicBezTo>
                    <a:pt x="172" y="198"/>
                    <a:pt x="159" y="211"/>
                    <a:pt x="143" y="211"/>
                  </a:cubicBezTo>
                  <a:cubicBezTo>
                    <a:pt x="121" y="211"/>
                    <a:pt x="121" y="211"/>
                    <a:pt x="121" y="211"/>
                  </a:cubicBezTo>
                  <a:cubicBezTo>
                    <a:pt x="121" y="166"/>
                    <a:pt x="121" y="166"/>
                    <a:pt x="121" y="166"/>
                  </a:cubicBezTo>
                  <a:cubicBezTo>
                    <a:pt x="122" y="166"/>
                    <a:pt x="123" y="166"/>
                    <a:pt x="124" y="165"/>
                  </a:cubicBezTo>
                  <a:cubicBezTo>
                    <a:pt x="130" y="163"/>
                    <a:pt x="134" y="159"/>
                    <a:pt x="138" y="153"/>
                  </a:cubicBezTo>
                  <a:cubicBezTo>
                    <a:pt x="142" y="145"/>
                    <a:pt x="145" y="137"/>
                    <a:pt x="145" y="128"/>
                  </a:cubicBezTo>
                  <a:cubicBezTo>
                    <a:pt x="145" y="115"/>
                    <a:pt x="140" y="108"/>
                    <a:pt x="131" y="108"/>
                  </a:cubicBezTo>
                  <a:cubicBezTo>
                    <a:pt x="128" y="108"/>
                    <a:pt x="125" y="109"/>
                    <a:pt x="121" y="111"/>
                  </a:cubicBezTo>
                  <a:cubicBezTo>
                    <a:pt x="127" y="85"/>
                    <a:pt x="127" y="85"/>
                    <a:pt x="127" y="85"/>
                  </a:cubicBezTo>
                  <a:cubicBezTo>
                    <a:pt x="121" y="86"/>
                    <a:pt x="121" y="86"/>
                    <a:pt x="121" y="86"/>
                  </a:cubicBezTo>
                  <a:cubicBezTo>
                    <a:pt x="121" y="37"/>
                    <a:pt x="121" y="37"/>
                    <a:pt x="121" y="37"/>
                  </a:cubicBezTo>
                  <a:close/>
                  <a:moveTo>
                    <a:pt x="121" y="156"/>
                  </a:moveTo>
                  <a:cubicBezTo>
                    <a:pt x="123" y="155"/>
                    <a:pt x="126" y="152"/>
                    <a:pt x="129" y="146"/>
                  </a:cubicBezTo>
                  <a:cubicBezTo>
                    <a:pt x="131" y="140"/>
                    <a:pt x="133" y="134"/>
                    <a:pt x="133" y="129"/>
                  </a:cubicBezTo>
                  <a:cubicBezTo>
                    <a:pt x="133" y="123"/>
                    <a:pt x="132" y="119"/>
                    <a:pt x="129" y="117"/>
                  </a:cubicBezTo>
                  <a:cubicBezTo>
                    <a:pt x="129" y="117"/>
                    <a:pt x="128" y="116"/>
                    <a:pt x="127" y="116"/>
                  </a:cubicBezTo>
                  <a:cubicBezTo>
                    <a:pt x="126" y="116"/>
                    <a:pt x="124" y="117"/>
                    <a:pt x="123" y="117"/>
                  </a:cubicBezTo>
                  <a:cubicBezTo>
                    <a:pt x="122" y="117"/>
                    <a:pt x="121" y="117"/>
                    <a:pt x="121" y="118"/>
                  </a:cubicBezTo>
                  <a:lnTo>
                    <a:pt x="121" y="156"/>
                  </a:lnTo>
                  <a:close/>
                  <a:moveTo>
                    <a:pt x="98" y="0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0"/>
                    <a:pt x="98" y="0"/>
                    <a:pt x="98" y="0"/>
                  </a:cubicBezTo>
                  <a:close/>
                  <a:moveTo>
                    <a:pt x="98" y="37"/>
                  </a:moveTo>
                  <a:cubicBezTo>
                    <a:pt x="121" y="37"/>
                    <a:pt x="121" y="37"/>
                    <a:pt x="121" y="37"/>
                  </a:cubicBezTo>
                  <a:cubicBezTo>
                    <a:pt x="121" y="86"/>
                    <a:pt x="121" y="86"/>
                    <a:pt x="121" y="86"/>
                  </a:cubicBezTo>
                  <a:cubicBezTo>
                    <a:pt x="110" y="88"/>
                    <a:pt x="110" y="88"/>
                    <a:pt x="110" y="88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100" y="81"/>
                    <a:pt x="99" y="81"/>
                    <a:pt x="98" y="80"/>
                  </a:cubicBezTo>
                  <a:cubicBezTo>
                    <a:pt x="98" y="37"/>
                    <a:pt x="98" y="37"/>
                    <a:pt x="98" y="37"/>
                  </a:cubicBezTo>
                  <a:close/>
                  <a:moveTo>
                    <a:pt x="121" y="211"/>
                  </a:moveTo>
                  <a:cubicBezTo>
                    <a:pt x="98" y="211"/>
                    <a:pt x="98" y="211"/>
                    <a:pt x="98" y="211"/>
                  </a:cubicBezTo>
                  <a:cubicBezTo>
                    <a:pt x="98" y="160"/>
                    <a:pt x="98" y="160"/>
                    <a:pt x="98" y="160"/>
                  </a:cubicBezTo>
                  <a:cubicBezTo>
                    <a:pt x="99" y="161"/>
                    <a:pt x="100" y="162"/>
                    <a:pt x="101" y="163"/>
                  </a:cubicBezTo>
                  <a:cubicBezTo>
                    <a:pt x="103" y="166"/>
                    <a:pt x="107" y="167"/>
                    <a:pt x="112" y="167"/>
                  </a:cubicBezTo>
                  <a:cubicBezTo>
                    <a:pt x="115" y="167"/>
                    <a:pt x="118" y="167"/>
                    <a:pt x="121" y="166"/>
                  </a:cubicBezTo>
                  <a:cubicBezTo>
                    <a:pt x="121" y="211"/>
                    <a:pt x="121" y="211"/>
                    <a:pt x="121" y="211"/>
                  </a:cubicBezTo>
                  <a:close/>
                  <a:moveTo>
                    <a:pt x="121" y="118"/>
                  </a:moveTo>
                  <a:cubicBezTo>
                    <a:pt x="120" y="118"/>
                    <a:pt x="120" y="118"/>
                    <a:pt x="120" y="119"/>
                  </a:cubicBezTo>
                  <a:cubicBezTo>
                    <a:pt x="113" y="148"/>
                    <a:pt x="113" y="148"/>
                    <a:pt x="113" y="148"/>
                  </a:cubicBezTo>
                  <a:cubicBezTo>
                    <a:pt x="113" y="149"/>
                    <a:pt x="113" y="150"/>
                    <a:pt x="113" y="151"/>
                  </a:cubicBezTo>
                  <a:cubicBezTo>
                    <a:pt x="113" y="154"/>
                    <a:pt x="115" y="156"/>
                    <a:pt x="119" y="156"/>
                  </a:cubicBezTo>
                  <a:cubicBezTo>
                    <a:pt x="120" y="156"/>
                    <a:pt x="120" y="156"/>
                    <a:pt x="121" y="156"/>
                  </a:cubicBezTo>
                  <a:lnTo>
                    <a:pt x="121" y="118"/>
                  </a:lnTo>
                  <a:close/>
                  <a:moveTo>
                    <a:pt x="71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0"/>
                    <a:pt x="71" y="0"/>
                    <a:pt x="71" y="0"/>
                  </a:cubicBezTo>
                  <a:close/>
                  <a:moveTo>
                    <a:pt x="71" y="37"/>
                  </a:moveTo>
                  <a:cubicBezTo>
                    <a:pt x="98" y="37"/>
                    <a:pt x="98" y="37"/>
                    <a:pt x="98" y="37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96" y="80"/>
                    <a:pt x="94" y="80"/>
                    <a:pt x="91" y="80"/>
                  </a:cubicBezTo>
                  <a:cubicBezTo>
                    <a:pt x="85" y="80"/>
                    <a:pt x="78" y="83"/>
                    <a:pt x="71" y="88"/>
                  </a:cubicBezTo>
                  <a:cubicBezTo>
                    <a:pt x="71" y="37"/>
                    <a:pt x="71" y="37"/>
                    <a:pt x="71" y="37"/>
                  </a:cubicBezTo>
                  <a:close/>
                  <a:moveTo>
                    <a:pt x="98" y="211"/>
                  </a:moveTo>
                  <a:cubicBezTo>
                    <a:pt x="71" y="211"/>
                    <a:pt x="71" y="211"/>
                    <a:pt x="71" y="211"/>
                  </a:cubicBezTo>
                  <a:cubicBezTo>
                    <a:pt x="71" y="166"/>
                    <a:pt x="71" y="166"/>
                    <a:pt x="71" y="166"/>
                  </a:cubicBezTo>
                  <a:cubicBezTo>
                    <a:pt x="82" y="166"/>
                    <a:pt x="82" y="166"/>
                    <a:pt x="82" y="166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97" y="146"/>
                    <a:pt x="97" y="146"/>
                    <a:pt x="97" y="146"/>
                  </a:cubicBezTo>
                  <a:cubicBezTo>
                    <a:pt x="97" y="148"/>
                    <a:pt x="97" y="150"/>
                    <a:pt x="97" y="152"/>
                  </a:cubicBezTo>
                  <a:cubicBezTo>
                    <a:pt x="97" y="155"/>
                    <a:pt x="97" y="158"/>
                    <a:pt x="98" y="160"/>
                  </a:cubicBezTo>
                  <a:cubicBezTo>
                    <a:pt x="98" y="211"/>
                    <a:pt x="98" y="211"/>
                    <a:pt x="98" y="211"/>
                  </a:cubicBezTo>
                  <a:close/>
                  <a:moveTo>
                    <a:pt x="71" y="137"/>
                  </a:moveTo>
                  <a:cubicBezTo>
                    <a:pt x="74" y="124"/>
                    <a:pt x="74" y="124"/>
                    <a:pt x="74" y="124"/>
                  </a:cubicBezTo>
                  <a:cubicBezTo>
                    <a:pt x="73" y="124"/>
                    <a:pt x="72" y="124"/>
                    <a:pt x="71" y="123"/>
                  </a:cubicBezTo>
                  <a:cubicBezTo>
                    <a:pt x="71" y="137"/>
                    <a:pt x="71" y="137"/>
                    <a:pt x="71" y="137"/>
                  </a:cubicBezTo>
                  <a:close/>
                  <a:moveTo>
                    <a:pt x="71" y="118"/>
                  </a:moveTo>
                  <a:cubicBezTo>
                    <a:pt x="73" y="118"/>
                    <a:pt x="74" y="119"/>
                    <a:pt x="75" y="119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79" y="90"/>
                    <a:pt x="75" y="93"/>
                    <a:pt x="71" y="98"/>
                  </a:cubicBezTo>
                  <a:lnTo>
                    <a:pt x="71" y="118"/>
                  </a:lnTo>
                  <a:close/>
                  <a:moveTo>
                    <a:pt x="60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0"/>
                    <a:pt x="60" y="0"/>
                    <a:pt x="60" y="0"/>
                  </a:cubicBezTo>
                  <a:close/>
                  <a:moveTo>
                    <a:pt x="60" y="37"/>
                  </a:moveTo>
                  <a:cubicBezTo>
                    <a:pt x="71" y="37"/>
                    <a:pt x="71" y="37"/>
                    <a:pt x="71" y="37"/>
                  </a:cubicBezTo>
                  <a:cubicBezTo>
                    <a:pt x="71" y="88"/>
                    <a:pt x="71" y="88"/>
                    <a:pt x="71" y="88"/>
                  </a:cubicBezTo>
                  <a:cubicBezTo>
                    <a:pt x="71" y="89"/>
                    <a:pt x="71" y="89"/>
                    <a:pt x="71" y="89"/>
                  </a:cubicBezTo>
                  <a:cubicBezTo>
                    <a:pt x="67" y="92"/>
                    <a:pt x="64" y="96"/>
                    <a:pt x="60" y="100"/>
                  </a:cubicBezTo>
                  <a:cubicBezTo>
                    <a:pt x="60" y="37"/>
                    <a:pt x="60" y="37"/>
                    <a:pt x="60" y="37"/>
                  </a:cubicBezTo>
                  <a:close/>
                  <a:moveTo>
                    <a:pt x="71" y="211"/>
                  </a:moveTo>
                  <a:cubicBezTo>
                    <a:pt x="60" y="211"/>
                    <a:pt x="60" y="211"/>
                    <a:pt x="60" y="211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4" y="121"/>
                    <a:pt x="68" y="122"/>
                    <a:pt x="71" y="123"/>
                  </a:cubicBezTo>
                  <a:cubicBezTo>
                    <a:pt x="71" y="137"/>
                    <a:pt x="71" y="137"/>
                    <a:pt x="71" y="137"/>
                  </a:cubicBezTo>
                  <a:cubicBezTo>
                    <a:pt x="65" y="166"/>
                    <a:pt x="65" y="166"/>
                    <a:pt x="65" y="166"/>
                  </a:cubicBezTo>
                  <a:cubicBezTo>
                    <a:pt x="71" y="166"/>
                    <a:pt x="71" y="166"/>
                    <a:pt x="71" y="166"/>
                  </a:cubicBezTo>
                  <a:cubicBezTo>
                    <a:pt x="71" y="211"/>
                    <a:pt x="71" y="211"/>
                    <a:pt x="71" y="211"/>
                  </a:cubicBezTo>
                  <a:close/>
                  <a:moveTo>
                    <a:pt x="71" y="98"/>
                  </a:moveTo>
                  <a:cubicBezTo>
                    <a:pt x="68" y="102"/>
                    <a:pt x="65" y="108"/>
                    <a:pt x="61" y="115"/>
                  </a:cubicBezTo>
                  <a:cubicBezTo>
                    <a:pt x="65" y="116"/>
                    <a:pt x="68" y="117"/>
                    <a:pt x="71" y="118"/>
                  </a:cubicBezTo>
                  <a:lnTo>
                    <a:pt x="71" y="98"/>
                  </a:lnTo>
                  <a:close/>
                  <a:moveTo>
                    <a:pt x="29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18" y="9"/>
                    <a:pt x="12" y="15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30"/>
                    <a:pt x="18" y="37"/>
                    <a:pt x="26" y="37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7" y="104"/>
                    <a:pt x="54" y="109"/>
                    <a:pt x="51" y="114"/>
                  </a:cubicBezTo>
                  <a:cubicBezTo>
                    <a:pt x="48" y="114"/>
                    <a:pt x="46" y="113"/>
                    <a:pt x="45" y="113"/>
                  </a:cubicBezTo>
                  <a:cubicBezTo>
                    <a:pt x="38" y="113"/>
                    <a:pt x="32" y="115"/>
                    <a:pt x="28" y="118"/>
                  </a:cubicBezTo>
                  <a:cubicBezTo>
                    <a:pt x="23" y="120"/>
                    <a:pt x="21" y="124"/>
                    <a:pt x="21" y="128"/>
                  </a:cubicBezTo>
                  <a:cubicBezTo>
                    <a:pt x="21" y="130"/>
                    <a:pt x="22" y="131"/>
                    <a:pt x="23" y="133"/>
                  </a:cubicBezTo>
                  <a:cubicBezTo>
                    <a:pt x="24" y="134"/>
                    <a:pt x="26" y="134"/>
                    <a:pt x="29" y="134"/>
                  </a:cubicBezTo>
                  <a:cubicBezTo>
                    <a:pt x="30" y="134"/>
                    <a:pt x="31" y="134"/>
                    <a:pt x="33" y="133"/>
                  </a:cubicBezTo>
                  <a:cubicBezTo>
                    <a:pt x="34" y="132"/>
                    <a:pt x="35" y="131"/>
                    <a:pt x="35" y="130"/>
                  </a:cubicBezTo>
                  <a:cubicBezTo>
                    <a:pt x="35" y="129"/>
                    <a:pt x="34" y="128"/>
                    <a:pt x="34" y="127"/>
                  </a:cubicBezTo>
                  <a:cubicBezTo>
                    <a:pt x="34" y="127"/>
                    <a:pt x="33" y="126"/>
                    <a:pt x="33" y="126"/>
                  </a:cubicBezTo>
                  <a:cubicBezTo>
                    <a:pt x="34" y="124"/>
                    <a:pt x="35" y="123"/>
                    <a:pt x="38" y="122"/>
                  </a:cubicBezTo>
                  <a:cubicBezTo>
                    <a:pt x="40" y="121"/>
                    <a:pt x="43" y="120"/>
                    <a:pt x="47" y="120"/>
                  </a:cubicBezTo>
                  <a:cubicBezTo>
                    <a:pt x="44" y="125"/>
                    <a:pt x="42" y="129"/>
                    <a:pt x="40" y="134"/>
                  </a:cubicBezTo>
                  <a:cubicBezTo>
                    <a:pt x="33" y="148"/>
                    <a:pt x="30" y="159"/>
                    <a:pt x="30" y="167"/>
                  </a:cubicBezTo>
                  <a:cubicBezTo>
                    <a:pt x="30" y="173"/>
                    <a:pt x="32" y="176"/>
                    <a:pt x="36" y="178"/>
                  </a:cubicBezTo>
                  <a:cubicBezTo>
                    <a:pt x="37" y="179"/>
                    <a:pt x="41" y="180"/>
                    <a:pt x="45" y="180"/>
                  </a:cubicBezTo>
                  <a:cubicBezTo>
                    <a:pt x="44" y="178"/>
                    <a:pt x="44" y="176"/>
                    <a:pt x="44" y="173"/>
                  </a:cubicBezTo>
                  <a:cubicBezTo>
                    <a:pt x="44" y="170"/>
                    <a:pt x="44" y="167"/>
                    <a:pt x="45" y="163"/>
                  </a:cubicBezTo>
                  <a:cubicBezTo>
                    <a:pt x="47" y="150"/>
                    <a:pt x="52" y="136"/>
                    <a:pt x="59" y="120"/>
                  </a:cubicBezTo>
                  <a:cubicBezTo>
                    <a:pt x="59" y="120"/>
                    <a:pt x="60" y="120"/>
                    <a:pt x="60" y="120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29" y="211"/>
                    <a:pt x="29" y="211"/>
                    <a:pt x="29" y="211"/>
                  </a:cubicBezTo>
                  <a:cubicBezTo>
                    <a:pt x="13" y="211"/>
                    <a:pt x="0" y="198"/>
                    <a:pt x="0" y="18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8" name="淘宝店chenying0907出品 75"/>
            <p:cNvSpPr>
              <a:spLocks noEditPoints="1"/>
            </p:cNvSpPr>
            <p:nvPr/>
          </p:nvSpPr>
          <p:spPr bwMode="auto">
            <a:xfrm>
              <a:off x="1646927" y="1711661"/>
              <a:ext cx="427323" cy="428625"/>
            </a:xfrm>
            <a:custGeom>
              <a:avLst/>
              <a:gdLst>
                <a:gd name="T0" fmla="*/ 249 w 261"/>
                <a:gd name="T1" fmla="*/ 220 h 262"/>
                <a:gd name="T2" fmla="*/ 261 w 261"/>
                <a:gd name="T3" fmla="*/ 70 h 262"/>
                <a:gd name="T4" fmla="*/ 249 w 261"/>
                <a:gd name="T5" fmla="*/ 70 h 262"/>
                <a:gd name="T6" fmla="*/ 249 w 261"/>
                <a:gd name="T7" fmla="*/ 154 h 262"/>
                <a:gd name="T8" fmla="*/ 227 w 261"/>
                <a:gd name="T9" fmla="*/ 180 h 262"/>
                <a:gd name="T10" fmla="*/ 209 w 261"/>
                <a:gd name="T11" fmla="*/ 262 h 262"/>
                <a:gd name="T12" fmla="*/ 209 w 261"/>
                <a:gd name="T13" fmla="*/ 262 h 262"/>
                <a:gd name="T14" fmla="*/ 209 w 261"/>
                <a:gd name="T15" fmla="*/ 15 h 262"/>
                <a:gd name="T16" fmla="*/ 203 w 261"/>
                <a:gd name="T17" fmla="*/ 28 h 262"/>
                <a:gd name="T18" fmla="*/ 209 w 261"/>
                <a:gd name="T19" fmla="*/ 50 h 262"/>
                <a:gd name="T20" fmla="*/ 201 w 261"/>
                <a:gd name="T21" fmla="*/ 120 h 262"/>
                <a:gd name="T22" fmla="*/ 209 w 261"/>
                <a:gd name="T23" fmla="*/ 197 h 262"/>
                <a:gd name="T24" fmla="*/ 209 w 261"/>
                <a:gd name="T25" fmla="*/ 197 h 262"/>
                <a:gd name="T26" fmla="*/ 195 w 261"/>
                <a:gd name="T27" fmla="*/ 232 h 262"/>
                <a:gd name="T28" fmla="*/ 168 w 261"/>
                <a:gd name="T29" fmla="*/ 36 h 262"/>
                <a:gd name="T30" fmla="*/ 195 w 261"/>
                <a:gd name="T31" fmla="*/ 20 h 262"/>
                <a:gd name="T32" fmla="*/ 195 w 261"/>
                <a:gd name="T33" fmla="*/ 50 h 262"/>
                <a:gd name="T34" fmla="*/ 195 w 261"/>
                <a:gd name="T35" fmla="*/ 120 h 262"/>
                <a:gd name="T36" fmla="*/ 168 w 261"/>
                <a:gd name="T37" fmla="*/ 220 h 262"/>
                <a:gd name="T38" fmla="*/ 192 w 261"/>
                <a:gd name="T39" fmla="*/ 249 h 262"/>
                <a:gd name="T40" fmla="*/ 168 w 261"/>
                <a:gd name="T41" fmla="*/ 21 h 262"/>
                <a:gd name="T42" fmla="*/ 168 w 261"/>
                <a:gd name="T43" fmla="*/ 44 h 262"/>
                <a:gd name="T44" fmla="*/ 135 w 261"/>
                <a:gd name="T45" fmla="*/ 120 h 262"/>
                <a:gd name="T46" fmla="*/ 167 w 261"/>
                <a:gd name="T47" fmla="*/ 198 h 262"/>
                <a:gd name="T48" fmla="*/ 167 w 261"/>
                <a:gd name="T49" fmla="*/ 167 h 262"/>
                <a:gd name="T50" fmla="*/ 130 w 261"/>
                <a:gd name="T51" fmla="*/ 147 h 262"/>
                <a:gd name="T52" fmla="*/ 93 w 261"/>
                <a:gd name="T53" fmla="*/ 44 h 262"/>
                <a:gd name="T54" fmla="*/ 130 w 261"/>
                <a:gd name="T55" fmla="*/ 0 h 262"/>
                <a:gd name="T56" fmla="*/ 126 w 261"/>
                <a:gd name="T57" fmla="*/ 120 h 262"/>
                <a:gd name="T58" fmla="*/ 130 w 261"/>
                <a:gd name="T59" fmla="*/ 159 h 262"/>
                <a:gd name="T60" fmla="*/ 130 w 261"/>
                <a:gd name="T61" fmla="*/ 179 h 262"/>
                <a:gd name="T62" fmla="*/ 130 w 261"/>
                <a:gd name="T63" fmla="*/ 198 h 262"/>
                <a:gd name="T64" fmla="*/ 93 w 261"/>
                <a:gd name="T65" fmla="*/ 3 h 262"/>
                <a:gd name="T66" fmla="*/ 93 w 261"/>
                <a:gd name="T67" fmla="*/ 36 h 262"/>
                <a:gd name="T68" fmla="*/ 67 w 261"/>
                <a:gd name="T69" fmla="*/ 20 h 262"/>
                <a:gd name="T70" fmla="*/ 67 w 261"/>
                <a:gd name="T71" fmla="*/ 70 h 262"/>
                <a:gd name="T72" fmla="*/ 92 w 261"/>
                <a:gd name="T73" fmla="*/ 147 h 262"/>
                <a:gd name="T74" fmla="*/ 92 w 261"/>
                <a:gd name="T75" fmla="*/ 179 h 262"/>
                <a:gd name="T76" fmla="*/ 93 w 261"/>
                <a:gd name="T77" fmla="*/ 198 h 262"/>
                <a:gd name="T78" fmla="*/ 67 w 261"/>
                <a:gd name="T79" fmla="*/ 171 h 262"/>
                <a:gd name="T80" fmla="*/ 69 w 261"/>
                <a:gd name="T81" fmla="*/ 232 h 262"/>
                <a:gd name="T82" fmla="*/ 58 w 261"/>
                <a:gd name="T83" fmla="*/ 28 h 262"/>
                <a:gd name="T84" fmla="*/ 67 w 261"/>
                <a:gd name="T85" fmla="*/ 9 h 262"/>
                <a:gd name="T86" fmla="*/ 67 w 261"/>
                <a:gd name="T87" fmla="*/ 120 h 262"/>
                <a:gd name="T88" fmla="*/ 67 w 261"/>
                <a:gd name="T89" fmla="*/ 188 h 262"/>
                <a:gd name="T90" fmla="*/ 67 w 261"/>
                <a:gd name="T91" fmla="*/ 232 h 262"/>
                <a:gd name="T92" fmla="*/ 67 w 261"/>
                <a:gd name="T93" fmla="*/ 232 h 262"/>
                <a:gd name="T94" fmla="*/ 52 w 261"/>
                <a:gd name="T95" fmla="*/ 50 h 262"/>
                <a:gd name="T96" fmla="*/ 12 w 261"/>
                <a:gd name="T97" fmla="*/ 220 h 262"/>
                <a:gd name="T98" fmla="*/ 52 w 261"/>
                <a:gd name="T99" fmla="*/ 232 h 262"/>
                <a:gd name="T100" fmla="*/ 52 w 261"/>
                <a:gd name="T101" fmla="*/ 232 h 262"/>
                <a:gd name="T102" fmla="*/ 12 w 261"/>
                <a:gd name="T103" fmla="*/ 114 h 262"/>
                <a:gd name="T104" fmla="*/ 0 w 261"/>
                <a:gd name="T105" fmla="*/ 104 h 262"/>
                <a:gd name="T106" fmla="*/ 12 w 261"/>
                <a:gd name="T107" fmla="*/ 154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1" h="262">
                  <a:moveTo>
                    <a:pt x="249" y="220"/>
                  </a:moveTo>
                  <a:cubicBezTo>
                    <a:pt x="249" y="154"/>
                    <a:pt x="249" y="154"/>
                    <a:pt x="249" y="154"/>
                  </a:cubicBezTo>
                  <a:cubicBezTo>
                    <a:pt x="251" y="157"/>
                    <a:pt x="252" y="160"/>
                    <a:pt x="252" y="164"/>
                  </a:cubicBezTo>
                  <a:cubicBezTo>
                    <a:pt x="252" y="220"/>
                    <a:pt x="252" y="220"/>
                    <a:pt x="252" y="220"/>
                  </a:cubicBezTo>
                  <a:cubicBezTo>
                    <a:pt x="249" y="220"/>
                    <a:pt x="249" y="220"/>
                    <a:pt x="249" y="220"/>
                  </a:cubicBezTo>
                  <a:close/>
                  <a:moveTo>
                    <a:pt x="249" y="114"/>
                  </a:moveTo>
                  <a:cubicBezTo>
                    <a:pt x="249" y="70"/>
                    <a:pt x="249" y="70"/>
                    <a:pt x="249" y="70"/>
                  </a:cubicBezTo>
                  <a:cubicBezTo>
                    <a:pt x="250" y="70"/>
                    <a:pt x="250" y="70"/>
                    <a:pt x="250" y="69"/>
                  </a:cubicBezTo>
                  <a:cubicBezTo>
                    <a:pt x="257" y="67"/>
                    <a:pt x="257" y="67"/>
                    <a:pt x="257" y="67"/>
                  </a:cubicBezTo>
                  <a:cubicBezTo>
                    <a:pt x="259" y="66"/>
                    <a:pt x="261" y="67"/>
                    <a:pt x="261" y="70"/>
                  </a:cubicBezTo>
                  <a:cubicBezTo>
                    <a:pt x="261" y="104"/>
                    <a:pt x="261" y="104"/>
                    <a:pt x="261" y="104"/>
                  </a:cubicBezTo>
                  <a:cubicBezTo>
                    <a:pt x="261" y="107"/>
                    <a:pt x="259" y="110"/>
                    <a:pt x="257" y="111"/>
                  </a:cubicBezTo>
                  <a:cubicBezTo>
                    <a:pt x="250" y="113"/>
                    <a:pt x="250" y="113"/>
                    <a:pt x="250" y="113"/>
                  </a:cubicBezTo>
                  <a:cubicBezTo>
                    <a:pt x="250" y="114"/>
                    <a:pt x="250" y="114"/>
                    <a:pt x="249" y="114"/>
                  </a:cubicBezTo>
                  <a:close/>
                  <a:moveTo>
                    <a:pt x="249" y="70"/>
                  </a:moveTo>
                  <a:cubicBezTo>
                    <a:pt x="249" y="114"/>
                    <a:pt x="249" y="114"/>
                    <a:pt x="249" y="114"/>
                  </a:cubicBezTo>
                  <a:cubicBezTo>
                    <a:pt x="248" y="114"/>
                    <a:pt x="246" y="112"/>
                    <a:pt x="246" y="110"/>
                  </a:cubicBezTo>
                  <a:cubicBezTo>
                    <a:pt x="246" y="76"/>
                    <a:pt x="246" y="76"/>
                    <a:pt x="246" y="76"/>
                  </a:cubicBezTo>
                  <a:cubicBezTo>
                    <a:pt x="246" y="74"/>
                    <a:pt x="248" y="71"/>
                    <a:pt x="249" y="70"/>
                  </a:cubicBezTo>
                  <a:close/>
                  <a:moveTo>
                    <a:pt x="249" y="154"/>
                  </a:moveTo>
                  <a:cubicBezTo>
                    <a:pt x="246" y="150"/>
                    <a:pt x="241" y="146"/>
                    <a:pt x="235" y="146"/>
                  </a:cubicBezTo>
                  <a:cubicBezTo>
                    <a:pt x="235" y="50"/>
                    <a:pt x="235" y="50"/>
                    <a:pt x="235" y="50"/>
                  </a:cubicBezTo>
                  <a:cubicBezTo>
                    <a:pt x="209" y="50"/>
                    <a:pt x="209" y="50"/>
                    <a:pt x="209" y="50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19" y="162"/>
                    <a:pt x="227" y="170"/>
                    <a:pt x="227" y="180"/>
                  </a:cubicBezTo>
                  <a:cubicBezTo>
                    <a:pt x="227" y="189"/>
                    <a:pt x="219" y="197"/>
                    <a:pt x="209" y="197"/>
                  </a:cubicBezTo>
                  <a:cubicBezTo>
                    <a:pt x="209" y="220"/>
                    <a:pt x="209" y="220"/>
                    <a:pt x="209" y="220"/>
                  </a:cubicBezTo>
                  <a:cubicBezTo>
                    <a:pt x="249" y="220"/>
                    <a:pt x="249" y="220"/>
                    <a:pt x="249" y="220"/>
                  </a:cubicBezTo>
                  <a:cubicBezTo>
                    <a:pt x="249" y="154"/>
                    <a:pt x="249" y="154"/>
                    <a:pt x="249" y="154"/>
                  </a:cubicBezTo>
                  <a:close/>
                  <a:moveTo>
                    <a:pt x="209" y="262"/>
                  </a:moveTo>
                  <a:cubicBezTo>
                    <a:pt x="209" y="232"/>
                    <a:pt x="209" y="232"/>
                    <a:pt x="209" y="232"/>
                  </a:cubicBezTo>
                  <a:cubicBezTo>
                    <a:pt x="226" y="232"/>
                    <a:pt x="226" y="232"/>
                    <a:pt x="226" y="232"/>
                  </a:cubicBezTo>
                  <a:cubicBezTo>
                    <a:pt x="226" y="249"/>
                    <a:pt x="226" y="249"/>
                    <a:pt x="226" y="249"/>
                  </a:cubicBezTo>
                  <a:cubicBezTo>
                    <a:pt x="226" y="257"/>
                    <a:pt x="220" y="262"/>
                    <a:pt x="213" y="262"/>
                  </a:cubicBezTo>
                  <a:cubicBezTo>
                    <a:pt x="209" y="262"/>
                    <a:pt x="209" y="262"/>
                    <a:pt x="209" y="262"/>
                  </a:cubicBezTo>
                  <a:close/>
                  <a:moveTo>
                    <a:pt x="209" y="44"/>
                  </a:moveTo>
                  <a:cubicBezTo>
                    <a:pt x="209" y="15"/>
                    <a:pt x="209" y="15"/>
                    <a:pt x="209" y="15"/>
                  </a:cubicBezTo>
                  <a:cubicBezTo>
                    <a:pt x="225" y="23"/>
                    <a:pt x="235" y="33"/>
                    <a:pt x="235" y="44"/>
                  </a:cubicBezTo>
                  <a:lnTo>
                    <a:pt x="209" y="44"/>
                  </a:lnTo>
                  <a:close/>
                  <a:moveTo>
                    <a:pt x="209" y="15"/>
                  </a:moveTo>
                  <a:cubicBezTo>
                    <a:pt x="209" y="44"/>
                    <a:pt x="209" y="44"/>
                    <a:pt x="209" y="44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5" y="37"/>
                    <a:pt x="195" y="37"/>
                    <a:pt x="195" y="37"/>
                  </a:cubicBezTo>
                  <a:cubicBezTo>
                    <a:pt x="195" y="37"/>
                    <a:pt x="195" y="37"/>
                    <a:pt x="195" y="37"/>
                  </a:cubicBezTo>
                  <a:cubicBezTo>
                    <a:pt x="199" y="37"/>
                    <a:pt x="203" y="33"/>
                    <a:pt x="203" y="28"/>
                  </a:cubicBezTo>
                  <a:cubicBezTo>
                    <a:pt x="203" y="24"/>
                    <a:pt x="199" y="20"/>
                    <a:pt x="195" y="20"/>
                  </a:cubicBezTo>
                  <a:cubicBezTo>
                    <a:pt x="195" y="20"/>
                    <a:pt x="195" y="20"/>
                    <a:pt x="195" y="20"/>
                  </a:cubicBezTo>
                  <a:cubicBezTo>
                    <a:pt x="195" y="9"/>
                    <a:pt x="195" y="9"/>
                    <a:pt x="195" y="9"/>
                  </a:cubicBezTo>
                  <a:cubicBezTo>
                    <a:pt x="200" y="11"/>
                    <a:pt x="205" y="13"/>
                    <a:pt x="209" y="15"/>
                  </a:cubicBezTo>
                  <a:close/>
                  <a:moveTo>
                    <a:pt x="209" y="50"/>
                  </a:moveTo>
                  <a:cubicBezTo>
                    <a:pt x="209" y="162"/>
                    <a:pt x="209" y="162"/>
                    <a:pt x="209" y="162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03" y="162"/>
                    <a:pt x="198" y="166"/>
                    <a:pt x="195" y="171"/>
                  </a:cubicBezTo>
                  <a:cubicBezTo>
                    <a:pt x="195" y="120"/>
                    <a:pt x="195" y="120"/>
                    <a:pt x="195" y="120"/>
                  </a:cubicBezTo>
                  <a:cubicBezTo>
                    <a:pt x="201" y="120"/>
                    <a:pt x="201" y="120"/>
                    <a:pt x="201" y="120"/>
                  </a:cubicBezTo>
                  <a:cubicBezTo>
                    <a:pt x="201" y="70"/>
                    <a:pt x="201" y="70"/>
                    <a:pt x="201" y="70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209" y="50"/>
                    <a:pt x="209" y="50"/>
                    <a:pt x="209" y="50"/>
                  </a:cubicBezTo>
                  <a:close/>
                  <a:moveTo>
                    <a:pt x="209" y="197"/>
                  </a:moveTo>
                  <a:cubicBezTo>
                    <a:pt x="209" y="220"/>
                    <a:pt x="209" y="220"/>
                    <a:pt x="209" y="220"/>
                  </a:cubicBezTo>
                  <a:cubicBezTo>
                    <a:pt x="195" y="220"/>
                    <a:pt x="195" y="220"/>
                    <a:pt x="195" y="220"/>
                  </a:cubicBezTo>
                  <a:cubicBezTo>
                    <a:pt x="195" y="188"/>
                    <a:pt x="195" y="188"/>
                    <a:pt x="195" y="188"/>
                  </a:cubicBezTo>
                  <a:cubicBezTo>
                    <a:pt x="198" y="193"/>
                    <a:pt x="203" y="197"/>
                    <a:pt x="209" y="197"/>
                  </a:cubicBezTo>
                  <a:cubicBezTo>
                    <a:pt x="209" y="197"/>
                    <a:pt x="209" y="197"/>
                    <a:pt x="209" y="197"/>
                  </a:cubicBezTo>
                  <a:close/>
                  <a:moveTo>
                    <a:pt x="209" y="232"/>
                  </a:moveTo>
                  <a:cubicBezTo>
                    <a:pt x="209" y="262"/>
                    <a:pt x="209" y="262"/>
                    <a:pt x="209" y="262"/>
                  </a:cubicBezTo>
                  <a:cubicBezTo>
                    <a:pt x="206" y="262"/>
                    <a:pt x="206" y="262"/>
                    <a:pt x="206" y="262"/>
                  </a:cubicBezTo>
                  <a:cubicBezTo>
                    <a:pt x="201" y="262"/>
                    <a:pt x="197" y="260"/>
                    <a:pt x="195" y="257"/>
                  </a:cubicBezTo>
                  <a:cubicBezTo>
                    <a:pt x="195" y="232"/>
                    <a:pt x="195" y="232"/>
                    <a:pt x="195" y="232"/>
                  </a:cubicBezTo>
                  <a:lnTo>
                    <a:pt x="209" y="232"/>
                  </a:lnTo>
                  <a:close/>
                  <a:moveTo>
                    <a:pt x="171" y="20"/>
                  </a:moveTo>
                  <a:cubicBezTo>
                    <a:pt x="175" y="20"/>
                    <a:pt x="179" y="24"/>
                    <a:pt x="179" y="28"/>
                  </a:cubicBezTo>
                  <a:cubicBezTo>
                    <a:pt x="179" y="33"/>
                    <a:pt x="175" y="37"/>
                    <a:pt x="171" y="37"/>
                  </a:cubicBezTo>
                  <a:cubicBezTo>
                    <a:pt x="170" y="37"/>
                    <a:pt x="169" y="37"/>
                    <a:pt x="168" y="36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5" y="37"/>
                    <a:pt x="195" y="37"/>
                    <a:pt x="195" y="37"/>
                  </a:cubicBezTo>
                  <a:cubicBezTo>
                    <a:pt x="190" y="37"/>
                    <a:pt x="186" y="33"/>
                    <a:pt x="186" y="28"/>
                  </a:cubicBezTo>
                  <a:cubicBezTo>
                    <a:pt x="186" y="24"/>
                    <a:pt x="190" y="20"/>
                    <a:pt x="195" y="20"/>
                  </a:cubicBezTo>
                  <a:cubicBezTo>
                    <a:pt x="195" y="9"/>
                    <a:pt x="195" y="9"/>
                    <a:pt x="195" y="9"/>
                  </a:cubicBezTo>
                  <a:cubicBezTo>
                    <a:pt x="187" y="6"/>
                    <a:pt x="178" y="4"/>
                    <a:pt x="168" y="3"/>
                  </a:cubicBezTo>
                  <a:cubicBezTo>
                    <a:pt x="168" y="21"/>
                    <a:pt x="168" y="21"/>
                    <a:pt x="168" y="21"/>
                  </a:cubicBezTo>
                  <a:cubicBezTo>
                    <a:pt x="169" y="20"/>
                    <a:pt x="170" y="20"/>
                    <a:pt x="171" y="20"/>
                  </a:cubicBezTo>
                  <a:close/>
                  <a:moveTo>
                    <a:pt x="195" y="50"/>
                  </a:moveTo>
                  <a:cubicBezTo>
                    <a:pt x="195" y="70"/>
                    <a:pt x="195" y="70"/>
                    <a:pt x="195" y="70"/>
                  </a:cubicBezTo>
                  <a:cubicBezTo>
                    <a:pt x="168" y="70"/>
                    <a:pt x="168" y="70"/>
                    <a:pt x="168" y="70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95" y="50"/>
                    <a:pt x="195" y="50"/>
                    <a:pt x="195" y="50"/>
                  </a:cubicBezTo>
                  <a:close/>
                  <a:moveTo>
                    <a:pt x="195" y="120"/>
                  </a:moveTo>
                  <a:cubicBezTo>
                    <a:pt x="195" y="171"/>
                    <a:pt x="195" y="171"/>
                    <a:pt x="195" y="171"/>
                  </a:cubicBezTo>
                  <a:cubicBezTo>
                    <a:pt x="193" y="173"/>
                    <a:pt x="192" y="176"/>
                    <a:pt x="192" y="180"/>
                  </a:cubicBezTo>
                  <a:cubicBezTo>
                    <a:pt x="192" y="183"/>
                    <a:pt x="193" y="186"/>
                    <a:pt x="195" y="188"/>
                  </a:cubicBezTo>
                  <a:cubicBezTo>
                    <a:pt x="195" y="220"/>
                    <a:pt x="195" y="220"/>
                    <a:pt x="195" y="220"/>
                  </a:cubicBezTo>
                  <a:cubicBezTo>
                    <a:pt x="168" y="220"/>
                    <a:pt x="168" y="220"/>
                    <a:pt x="168" y="220"/>
                  </a:cubicBezTo>
                  <a:cubicBezTo>
                    <a:pt x="168" y="120"/>
                    <a:pt x="168" y="120"/>
                    <a:pt x="168" y="120"/>
                  </a:cubicBezTo>
                  <a:cubicBezTo>
                    <a:pt x="195" y="120"/>
                    <a:pt x="195" y="120"/>
                    <a:pt x="195" y="120"/>
                  </a:cubicBezTo>
                  <a:close/>
                  <a:moveTo>
                    <a:pt x="195" y="232"/>
                  </a:moveTo>
                  <a:cubicBezTo>
                    <a:pt x="195" y="257"/>
                    <a:pt x="195" y="257"/>
                    <a:pt x="195" y="257"/>
                  </a:cubicBezTo>
                  <a:cubicBezTo>
                    <a:pt x="193" y="254"/>
                    <a:pt x="192" y="252"/>
                    <a:pt x="192" y="249"/>
                  </a:cubicBezTo>
                  <a:cubicBezTo>
                    <a:pt x="192" y="232"/>
                    <a:pt x="192" y="232"/>
                    <a:pt x="192" y="232"/>
                  </a:cubicBezTo>
                  <a:lnTo>
                    <a:pt x="195" y="232"/>
                  </a:lnTo>
                  <a:close/>
                  <a:moveTo>
                    <a:pt x="168" y="36"/>
                  </a:moveTo>
                  <a:cubicBezTo>
                    <a:pt x="165" y="35"/>
                    <a:pt x="162" y="32"/>
                    <a:pt x="162" y="28"/>
                  </a:cubicBezTo>
                  <a:cubicBezTo>
                    <a:pt x="162" y="25"/>
                    <a:pt x="165" y="22"/>
                    <a:pt x="168" y="21"/>
                  </a:cubicBezTo>
                  <a:cubicBezTo>
                    <a:pt x="168" y="3"/>
                    <a:pt x="168" y="3"/>
                    <a:pt x="168" y="3"/>
                  </a:cubicBezTo>
                  <a:cubicBezTo>
                    <a:pt x="157" y="1"/>
                    <a:pt x="144" y="0"/>
                    <a:pt x="131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8" y="36"/>
                    <a:pt x="168" y="36"/>
                    <a:pt x="168" y="36"/>
                  </a:cubicBezTo>
                  <a:close/>
                  <a:moveTo>
                    <a:pt x="168" y="50"/>
                  </a:moveTo>
                  <a:cubicBezTo>
                    <a:pt x="168" y="70"/>
                    <a:pt x="168" y="70"/>
                    <a:pt x="168" y="70"/>
                  </a:cubicBezTo>
                  <a:cubicBezTo>
                    <a:pt x="135" y="70"/>
                    <a:pt x="135" y="70"/>
                    <a:pt x="135" y="70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68" y="120"/>
                    <a:pt x="168" y="120"/>
                    <a:pt x="168" y="120"/>
                  </a:cubicBezTo>
                  <a:cubicBezTo>
                    <a:pt x="168" y="220"/>
                    <a:pt x="168" y="220"/>
                    <a:pt x="168" y="220"/>
                  </a:cubicBezTo>
                  <a:cubicBezTo>
                    <a:pt x="130" y="220"/>
                    <a:pt x="130" y="220"/>
                    <a:pt x="130" y="220"/>
                  </a:cubicBezTo>
                  <a:cubicBezTo>
                    <a:pt x="130" y="198"/>
                    <a:pt x="130" y="198"/>
                    <a:pt x="130" y="198"/>
                  </a:cubicBezTo>
                  <a:cubicBezTo>
                    <a:pt x="167" y="198"/>
                    <a:pt x="167" y="198"/>
                    <a:pt x="167" y="198"/>
                  </a:cubicBezTo>
                  <a:cubicBezTo>
                    <a:pt x="167" y="187"/>
                    <a:pt x="167" y="187"/>
                    <a:pt x="167" y="187"/>
                  </a:cubicBezTo>
                  <a:cubicBezTo>
                    <a:pt x="130" y="187"/>
                    <a:pt x="130" y="187"/>
                    <a:pt x="130" y="187"/>
                  </a:cubicBezTo>
                  <a:cubicBezTo>
                    <a:pt x="130" y="179"/>
                    <a:pt x="130" y="179"/>
                    <a:pt x="130" y="179"/>
                  </a:cubicBezTo>
                  <a:cubicBezTo>
                    <a:pt x="167" y="179"/>
                    <a:pt x="167" y="179"/>
                    <a:pt x="167" y="179"/>
                  </a:cubicBezTo>
                  <a:cubicBezTo>
                    <a:pt x="167" y="167"/>
                    <a:pt x="167" y="167"/>
                    <a:pt x="167" y="167"/>
                  </a:cubicBezTo>
                  <a:cubicBezTo>
                    <a:pt x="130" y="167"/>
                    <a:pt x="130" y="167"/>
                    <a:pt x="130" y="167"/>
                  </a:cubicBezTo>
                  <a:cubicBezTo>
                    <a:pt x="130" y="159"/>
                    <a:pt x="130" y="159"/>
                    <a:pt x="130" y="159"/>
                  </a:cubicBezTo>
                  <a:cubicBezTo>
                    <a:pt x="167" y="159"/>
                    <a:pt x="167" y="159"/>
                    <a:pt x="167" y="159"/>
                  </a:cubicBezTo>
                  <a:cubicBezTo>
                    <a:pt x="167" y="147"/>
                    <a:pt x="167" y="147"/>
                    <a:pt x="167" y="147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30" y="50"/>
                    <a:pt x="130" y="50"/>
                    <a:pt x="130" y="50"/>
                  </a:cubicBezTo>
                  <a:lnTo>
                    <a:pt x="168" y="50"/>
                  </a:lnTo>
                  <a:close/>
                  <a:moveTo>
                    <a:pt x="130" y="0"/>
                  </a:moveTo>
                  <a:cubicBezTo>
                    <a:pt x="130" y="44"/>
                    <a:pt x="130" y="44"/>
                    <a:pt x="130" y="44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6" y="35"/>
                    <a:pt x="99" y="32"/>
                    <a:pt x="99" y="28"/>
                  </a:cubicBezTo>
                  <a:cubicBezTo>
                    <a:pt x="99" y="25"/>
                    <a:pt x="96" y="22"/>
                    <a:pt x="93" y="21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104" y="1"/>
                    <a:pt x="117" y="0"/>
                    <a:pt x="130" y="0"/>
                  </a:cubicBezTo>
                  <a:close/>
                  <a:moveTo>
                    <a:pt x="130" y="50"/>
                  </a:moveTo>
                  <a:cubicBezTo>
                    <a:pt x="130" y="147"/>
                    <a:pt x="130" y="147"/>
                    <a:pt x="130" y="147"/>
                  </a:cubicBezTo>
                  <a:cubicBezTo>
                    <a:pt x="93" y="147"/>
                    <a:pt x="93" y="147"/>
                    <a:pt x="93" y="147"/>
                  </a:cubicBezTo>
                  <a:cubicBezTo>
                    <a:pt x="93" y="120"/>
                    <a:pt x="93" y="120"/>
                    <a:pt x="93" y="120"/>
                  </a:cubicBezTo>
                  <a:cubicBezTo>
                    <a:pt x="126" y="120"/>
                    <a:pt x="126" y="120"/>
                    <a:pt x="126" y="120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130" y="50"/>
                    <a:pt x="130" y="50"/>
                    <a:pt x="130" y="50"/>
                  </a:cubicBezTo>
                  <a:close/>
                  <a:moveTo>
                    <a:pt x="130" y="159"/>
                  </a:moveTo>
                  <a:cubicBezTo>
                    <a:pt x="130" y="167"/>
                    <a:pt x="130" y="167"/>
                    <a:pt x="130" y="167"/>
                  </a:cubicBezTo>
                  <a:cubicBezTo>
                    <a:pt x="93" y="167"/>
                    <a:pt x="93" y="167"/>
                    <a:pt x="93" y="167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130" y="159"/>
                    <a:pt x="130" y="159"/>
                    <a:pt x="130" y="159"/>
                  </a:cubicBezTo>
                  <a:close/>
                  <a:moveTo>
                    <a:pt x="130" y="179"/>
                  </a:moveTo>
                  <a:cubicBezTo>
                    <a:pt x="130" y="187"/>
                    <a:pt x="130" y="187"/>
                    <a:pt x="130" y="187"/>
                  </a:cubicBezTo>
                  <a:cubicBezTo>
                    <a:pt x="93" y="187"/>
                    <a:pt x="93" y="187"/>
                    <a:pt x="93" y="187"/>
                  </a:cubicBezTo>
                  <a:cubicBezTo>
                    <a:pt x="93" y="179"/>
                    <a:pt x="93" y="179"/>
                    <a:pt x="93" y="179"/>
                  </a:cubicBezTo>
                  <a:cubicBezTo>
                    <a:pt x="130" y="179"/>
                    <a:pt x="130" y="179"/>
                    <a:pt x="130" y="179"/>
                  </a:cubicBezTo>
                  <a:close/>
                  <a:moveTo>
                    <a:pt x="130" y="198"/>
                  </a:moveTo>
                  <a:cubicBezTo>
                    <a:pt x="130" y="220"/>
                    <a:pt x="130" y="220"/>
                    <a:pt x="130" y="220"/>
                  </a:cubicBezTo>
                  <a:cubicBezTo>
                    <a:pt x="93" y="220"/>
                    <a:pt x="93" y="220"/>
                    <a:pt x="93" y="220"/>
                  </a:cubicBezTo>
                  <a:cubicBezTo>
                    <a:pt x="93" y="198"/>
                    <a:pt x="93" y="198"/>
                    <a:pt x="93" y="198"/>
                  </a:cubicBezTo>
                  <a:lnTo>
                    <a:pt x="130" y="198"/>
                  </a:lnTo>
                  <a:close/>
                  <a:moveTo>
                    <a:pt x="93" y="3"/>
                  </a:moveTo>
                  <a:cubicBezTo>
                    <a:pt x="93" y="21"/>
                    <a:pt x="93" y="21"/>
                    <a:pt x="93" y="21"/>
                  </a:cubicBezTo>
                  <a:cubicBezTo>
                    <a:pt x="92" y="20"/>
                    <a:pt x="92" y="20"/>
                    <a:pt x="91" y="20"/>
                  </a:cubicBezTo>
                  <a:cubicBezTo>
                    <a:pt x="86" y="20"/>
                    <a:pt x="83" y="24"/>
                    <a:pt x="83" y="28"/>
                  </a:cubicBezTo>
                  <a:cubicBezTo>
                    <a:pt x="83" y="33"/>
                    <a:pt x="86" y="37"/>
                    <a:pt x="91" y="37"/>
                  </a:cubicBezTo>
                  <a:cubicBezTo>
                    <a:pt x="92" y="37"/>
                    <a:pt x="92" y="37"/>
                    <a:pt x="93" y="36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71" y="37"/>
                    <a:pt x="75" y="33"/>
                    <a:pt x="75" y="28"/>
                  </a:cubicBezTo>
                  <a:cubicBezTo>
                    <a:pt x="75" y="24"/>
                    <a:pt x="71" y="20"/>
                    <a:pt x="67" y="20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5" y="6"/>
                    <a:pt x="84" y="4"/>
                    <a:pt x="93" y="3"/>
                  </a:cubicBezTo>
                  <a:close/>
                  <a:moveTo>
                    <a:pt x="93" y="50"/>
                  </a:moveTo>
                  <a:cubicBezTo>
                    <a:pt x="93" y="70"/>
                    <a:pt x="93" y="70"/>
                    <a:pt x="93" y="70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93" y="50"/>
                    <a:pt x="93" y="50"/>
                    <a:pt x="93" y="50"/>
                  </a:cubicBezTo>
                  <a:close/>
                  <a:moveTo>
                    <a:pt x="93" y="120"/>
                  </a:moveTo>
                  <a:cubicBezTo>
                    <a:pt x="93" y="147"/>
                    <a:pt x="93" y="147"/>
                    <a:pt x="93" y="147"/>
                  </a:cubicBezTo>
                  <a:cubicBezTo>
                    <a:pt x="92" y="147"/>
                    <a:pt x="92" y="147"/>
                    <a:pt x="92" y="147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67"/>
                    <a:pt x="93" y="167"/>
                    <a:pt x="93" y="167"/>
                  </a:cubicBezTo>
                  <a:cubicBezTo>
                    <a:pt x="92" y="167"/>
                    <a:pt x="92" y="167"/>
                    <a:pt x="92" y="167"/>
                  </a:cubicBezTo>
                  <a:cubicBezTo>
                    <a:pt x="92" y="179"/>
                    <a:pt x="92" y="179"/>
                    <a:pt x="92" y="179"/>
                  </a:cubicBezTo>
                  <a:cubicBezTo>
                    <a:pt x="93" y="179"/>
                    <a:pt x="93" y="179"/>
                    <a:pt x="93" y="179"/>
                  </a:cubicBezTo>
                  <a:cubicBezTo>
                    <a:pt x="93" y="187"/>
                    <a:pt x="93" y="187"/>
                    <a:pt x="93" y="187"/>
                  </a:cubicBezTo>
                  <a:cubicBezTo>
                    <a:pt x="92" y="187"/>
                    <a:pt x="92" y="187"/>
                    <a:pt x="92" y="187"/>
                  </a:cubicBezTo>
                  <a:cubicBezTo>
                    <a:pt x="92" y="198"/>
                    <a:pt x="92" y="198"/>
                    <a:pt x="92" y="198"/>
                  </a:cubicBezTo>
                  <a:cubicBezTo>
                    <a:pt x="93" y="198"/>
                    <a:pt x="93" y="198"/>
                    <a:pt x="93" y="198"/>
                  </a:cubicBezTo>
                  <a:cubicBezTo>
                    <a:pt x="93" y="220"/>
                    <a:pt x="93" y="220"/>
                    <a:pt x="93" y="220"/>
                  </a:cubicBezTo>
                  <a:cubicBezTo>
                    <a:pt x="67" y="220"/>
                    <a:pt x="67" y="220"/>
                    <a:pt x="67" y="220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68" y="186"/>
                    <a:pt x="69" y="183"/>
                    <a:pt x="69" y="180"/>
                  </a:cubicBezTo>
                  <a:cubicBezTo>
                    <a:pt x="69" y="176"/>
                    <a:pt x="68" y="173"/>
                    <a:pt x="67" y="171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93" y="120"/>
                    <a:pt x="93" y="120"/>
                    <a:pt x="93" y="120"/>
                  </a:cubicBezTo>
                  <a:close/>
                  <a:moveTo>
                    <a:pt x="67" y="257"/>
                  </a:moveTo>
                  <a:cubicBezTo>
                    <a:pt x="67" y="232"/>
                    <a:pt x="67" y="232"/>
                    <a:pt x="67" y="232"/>
                  </a:cubicBezTo>
                  <a:cubicBezTo>
                    <a:pt x="69" y="232"/>
                    <a:pt x="69" y="232"/>
                    <a:pt x="69" y="232"/>
                  </a:cubicBezTo>
                  <a:cubicBezTo>
                    <a:pt x="69" y="249"/>
                    <a:pt x="69" y="249"/>
                    <a:pt x="69" y="249"/>
                  </a:cubicBezTo>
                  <a:cubicBezTo>
                    <a:pt x="69" y="252"/>
                    <a:pt x="68" y="254"/>
                    <a:pt x="67" y="257"/>
                  </a:cubicBezTo>
                  <a:close/>
                  <a:moveTo>
                    <a:pt x="67" y="9"/>
                  </a:moveTo>
                  <a:cubicBezTo>
                    <a:pt x="67" y="20"/>
                    <a:pt x="67" y="20"/>
                    <a:pt x="67" y="20"/>
                  </a:cubicBezTo>
                  <a:cubicBezTo>
                    <a:pt x="62" y="20"/>
                    <a:pt x="58" y="24"/>
                    <a:pt x="58" y="28"/>
                  </a:cubicBezTo>
                  <a:cubicBezTo>
                    <a:pt x="58" y="33"/>
                    <a:pt x="62" y="37"/>
                    <a:pt x="67" y="37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6" y="13"/>
                    <a:pt x="61" y="11"/>
                    <a:pt x="67" y="9"/>
                  </a:cubicBezTo>
                  <a:close/>
                  <a:moveTo>
                    <a:pt x="67" y="50"/>
                  </a:moveTo>
                  <a:cubicBezTo>
                    <a:pt x="67" y="70"/>
                    <a:pt x="67" y="70"/>
                    <a:pt x="67" y="70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71"/>
                    <a:pt x="67" y="171"/>
                    <a:pt x="67" y="171"/>
                  </a:cubicBezTo>
                  <a:cubicBezTo>
                    <a:pt x="64" y="166"/>
                    <a:pt x="58" y="162"/>
                    <a:pt x="52" y="162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67" y="50"/>
                    <a:pt x="67" y="50"/>
                    <a:pt x="67" y="50"/>
                  </a:cubicBezTo>
                  <a:close/>
                  <a:moveTo>
                    <a:pt x="67" y="188"/>
                  </a:moveTo>
                  <a:cubicBezTo>
                    <a:pt x="67" y="220"/>
                    <a:pt x="67" y="220"/>
                    <a:pt x="67" y="220"/>
                  </a:cubicBezTo>
                  <a:cubicBezTo>
                    <a:pt x="52" y="220"/>
                    <a:pt x="52" y="220"/>
                    <a:pt x="52" y="220"/>
                  </a:cubicBezTo>
                  <a:cubicBezTo>
                    <a:pt x="52" y="197"/>
                    <a:pt x="52" y="197"/>
                    <a:pt x="52" y="197"/>
                  </a:cubicBezTo>
                  <a:cubicBezTo>
                    <a:pt x="58" y="197"/>
                    <a:pt x="64" y="193"/>
                    <a:pt x="67" y="188"/>
                  </a:cubicBezTo>
                  <a:close/>
                  <a:moveTo>
                    <a:pt x="67" y="232"/>
                  </a:moveTo>
                  <a:cubicBezTo>
                    <a:pt x="67" y="257"/>
                    <a:pt x="67" y="257"/>
                    <a:pt x="67" y="257"/>
                  </a:cubicBezTo>
                  <a:cubicBezTo>
                    <a:pt x="64" y="260"/>
                    <a:pt x="60" y="262"/>
                    <a:pt x="56" y="262"/>
                  </a:cubicBezTo>
                  <a:cubicBezTo>
                    <a:pt x="52" y="262"/>
                    <a:pt x="52" y="262"/>
                    <a:pt x="52" y="262"/>
                  </a:cubicBezTo>
                  <a:cubicBezTo>
                    <a:pt x="52" y="232"/>
                    <a:pt x="52" y="232"/>
                    <a:pt x="52" y="232"/>
                  </a:cubicBezTo>
                  <a:lnTo>
                    <a:pt x="67" y="232"/>
                  </a:lnTo>
                  <a:close/>
                  <a:moveTo>
                    <a:pt x="52" y="15"/>
                  </a:moveTo>
                  <a:cubicBezTo>
                    <a:pt x="52" y="44"/>
                    <a:pt x="52" y="44"/>
                    <a:pt x="52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33"/>
                    <a:pt x="36" y="23"/>
                    <a:pt x="52" y="15"/>
                  </a:cubicBezTo>
                  <a:close/>
                  <a:moveTo>
                    <a:pt x="52" y="50"/>
                  </a:moveTo>
                  <a:cubicBezTo>
                    <a:pt x="52" y="162"/>
                    <a:pt x="52" y="162"/>
                    <a:pt x="52" y="162"/>
                  </a:cubicBezTo>
                  <a:cubicBezTo>
                    <a:pt x="42" y="162"/>
                    <a:pt x="35" y="170"/>
                    <a:pt x="35" y="180"/>
                  </a:cubicBezTo>
                  <a:cubicBezTo>
                    <a:pt x="35" y="189"/>
                    <a:pt x="42" y="197"/>
                    <a:pt x="52" y="197"/>
                  </a:cubicBezTo>
                  <a:cubicBezTo>
                    <a:pt x="52" y="220"/>
                    <a:pt x="52" y="220"/>
                    <a:pt x="52" y="220"/>
                  </a:cubicBezTo>
                  <a:cubicBezTo>
                    <a:pt x="12" y="220"/>
                    <a:pt x="12" y="220"/>
                    <a:pt x="12" y="220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5" y="150"/>
                    <a:pt x="21" y="146"/>
                    <a:pt x="27" y="146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52" y="50"/>
                    <a:pt x="52" y="50"/>
                    <a:pt x="52" y="50"/>
                  </a:cubicBezTo>
                  <a:close/>
                  <a:moveTo>
                    <a:pt x="52" y="232"/>
                  </a:moveTo>
                  <a:cubicBezTo>
                    <a:pt x="52" y="262"/>
                    <a:pt x="52" y="262"/>
                    <a:pt x="52" y="262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41" y="262"/>
                    <a:pt x="35" y="257"/>
                    <a:pt x="35" y="249"/>
                  </a:cubicBezTo>
                  <a:cubicBezTo>
                    <a:pt x="35" y="232"/>
                    <a:pt x="35" y="232"/>
                    <a:pt x="35" y="232"/>
                  </a:cubicBezTo>
                  <a:cubicBezTo>
                    <a:pt x="52" y="232"/>
                    <a:pt x="52" y="232"/>
                    <a:pt x="52" y="232"/>
                  </a:cubicBezTo>
                  <a:close/>
                  <a:moveTo>
                    <a:pt x="12" y="114"/>
                  </a:moveTo>
                  <a:cubicBezTo>
                    <a:pt x="14" y="114"/>
                    <a:pt x="15" y="112"/>
                    <a:pt x="15" y="110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5" y="74"/>
                    <a:pt x="14" y="71"/>
                    <a:pt x="12" y="70"/>
                  </a:cubicBezTo>
                  <a:lnTo>
                    <a:pt x="12" y="114"/>
                  </a:lnTo>
                  <a:close/>
                  <a:moveTo>
                    <a:pt x="12" y="70"/>
                  </a:moveTo>
                  <a:cubicBezTo>
                    <a:pt x="12" y="114"/>
                    <a:pt x="12" y="114"/>
                    <a:pt x="12" y="114"/>
                  </a:cubicBezTo>
                  <a:cubicBezTo>
                    <a:pt x="12" y="114"/>
                    <a:pt x="11" y="114"/>
                    <a:pt x="11" y="113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2" y="110"/>
                    <a:pt x="0" y="107"/>
                    <a:pt x="0" y="104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67"/>
                    <a:pt x="2" y="66"/>
                    <a:pt x="4" y="67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70"/>
                    <a:pt x="12" y="70"/>
                    <a:pt x="12" y="70"/>
                  </a:cubicBezTo>
                  <a:close/>
                  <a:moveTo>
                    <a:pt x="12" y="154"/>
                  </a:moveTo>
                  <a:cubicBezTo>
                    <a:pt x="12" y="220"/>
                    <a:pt x="12" y="220"/>
                    <a:pt x="12" y="220"/>
                  </a:cubicBezTo>
                  <a:cubicBezTo>
                    <a:pt x="9" y="220"/>
                    <a:pt x="9" y="220"/>
                    <a:pt x="9" y="220"/>
                  </a:cubicBezTo>
                  <a:cubicBezTo>
                    <a:pt x="9" y="164"/>
                    <a:pt x="9" y="164"/>
                    <a:pt x="9" y="164"/>
                  </a:cubicBezTo>
                  <a:cubicBezTo>
                    <a:pt x="9" y="160"/>
                    <a:pt x="10" y="157"/>
                    <a:pt x="12" y="15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9" name="淘宝店chenying0907出品 76"/>
            <p:cNvSpPr>
              <a:spLocks noEditPoints="1"/>
            </p:cNvSpPr>
            <p:nvPr/>
          </p:nvSpPr>
          <p:spPr bwMode="auto">
            <a:xfrm>
              <a:off x="1220794" y="2264112"/>
              <a:ext cx="482078" cy="365522"/>
            </a:xfrm>
            <a:custGeom>
              <a:avLst/>
              <a:gdLst>
                <a:gd name="T0" fmla="*/ 271 w 295"/>
                <a:gd name="T1" fmla="*/ 0 h 224"/>
                <a:gd name="T2" fmla="*/ 277 w 295"/>
                <a:gd name="T3" fmla="*/ 35 h 224"/>
                <a:gd name="T4" fmla="*/ 224 w 295"/>
                <a:gd name="T5" fmla="*/ 224 h 224"/>
                <a:gd name="T6" fmla="*/ 248 w 295"/>
                <a:gd name="T7" fmla="*/ 188 h 224"/>
                <a:gd name="T8" fmla="*/ 249 w 295"/>
                <a:gd name="T9" fmla="*/ 29 h 224"/>
                <a:gd name="T10" fmla="*/ 224 w 295"/>
                <a:gd name="T11" fmla="*/ 194 h 224"/>
                <a:gd name="T12" fmla="*/ 224 w 295"/>
                <a:gd name="T13" fmla="*/ 16 h 224"/>
                <a:gd name="T14" fmla="*/ 224 w 295"/>
                <a:gd name="T15" fmla="*/ 208 h 224"/>
                <a:gd name="T16" fmla="*/ 224 w 295"/>
                <a:gd name="T17" fmla="*/ 179 h 224"/>
                <a:gd name="T18" fmla="*/ 224 w 295"/>
                <a:gd name="T19" fmla="*/ 194 h 224"/>
                <a:gd name="T20" fmla="*/ 201 w 295"/>
                <a:gd name="T21" fmla="*/ 128 h 224"/>
                <a:gd name="T22" fmla="*/ 203 w 295"/>
                <a:gd name="T23" fmla="*/ 98 h 224"/>
                <a:gd name="T24" fmla="*/ 195 w 295"/>
                <a:gd name="T25" fmla="*/ 67 h 224"/>
                <a:gd name="T26" fmla="*/ 187 w 295"/>
                <a:gd name="T27" fmla="*/ 128 h 224"/>
                <a:gd name="T28" fmla="*/ 187 w 295"/>
                <a:gd name="T29" fmla="*/ 100 h 224"/>
                <a:gd name="T30" fmla="*/ 190 w 295"/>
                <a:gd name="T31" fmla="*/ 75 h 224"/>
                <a:gd name="T32" fmla="*/ 187 w 295"/>
                <a:gd name="T33" fmla="*/ 0 h 224"/>
                <a:gd name="T34" fmla="*/ 187 w 295"/>
                <a:gd name="T35" fmla="*/ 0 h 224"/>
                <a:gd name="T36" fmla="*/ 147 w 295"/>
                <a:gd name="T37" fmla="*/ 208 h 224"/>
                <a:gd name="T38" fmla="*/ 182 w 295"/>
                <a:gd name="T39" fmla="*/ 67 h 224"/>
                <a:gd name="T40" fmla="*/ 168 w 295"/>
                <a:gd name="T41" fmla="*/ 109 h 224"/>
                <a:gd name="T42" fmla="*/ 187 w 295"/>
                <a:gd name="T43" fmla="*/ 194 h 224"/>
                <a:gd name="T44" fmla="*/ 148 w 295"/>
                <a:gd name="T45" fmla="*/ 125 h 224"/>
                <a:gd name="T46" fmla="*/ 147 w 295"/>
                <a:gd name="T47" fmla="*/ 106 h 224"/>
                <a:gd name="T48" fmla="*/ 184 w 295"/>
                <a:gd name="T49" fmla="*/ 70 h 224"/>
                <a:gd name="T50" fmla="*/ 187 w 295"/>
                <a:gd name="T51" fmla="*/ 91 h 224"/>
                <a:gd name="T52" fmla="*/ 179 w 295"/>
                <a:gd name="T53" fmla="*/ 116 h 224"/>
                <a:gd name="T54" fmla="*/ 187 w 295"/>
                <a:gd name="T55" fmla="*/ 100 h 224"/>
                <a:gd name="T56" fmla="*/ 147 w 295"/>
                <a:gd name="T57" fmla="*/ 16 h 224"/>
                <a:gd name="T58" fmla="*/ 147 w 295"/>
                <a:gd name="T59" fmla="*/ 208 h 224"/>
                <a:gd name="T60" fmla="*/ 147 w 295"/>
                <a:gd name="T61" fmla="*/ 106 h 224"/>
                <a:gd name="T62" fmla="*/ 127 w 295"/>
                <a:gd name="T63" fmla="*/ 121 h 224"/>
                <a:gd name="T64" fmla="*/ 147 w 295"/>
                <a:gd name="T65" fmla="*/ 137 h 224"/>
                <a:gd name="T66" fmla="*/ 102 w 295"/>
                <a:gd name="T67" fmla="*/ 156 h 224"/>
                <a:gd name="T68" fmla="*/ 109 w 295"/>
                <a:gd name="T69" fmla="*/ 113 h 224"/>
                <a:gd name="T70" fmla="*/ 100 w 295"/>
                <a:gd name="T71" fmla="*/ 93 h 224"/>
                <a:gd name="T72" fmla="*/ 111 w 295"/>
                <a:gd name="T73" fmla="*/ 97 h 224"/>
                <a:gd name="T74" fmla="*/ 99 w 295"/>
                <a:gd name="T75" fmla="*/ 88 h 224"/>
                <a:gd name="T76" fmla="*/ 101 w 295"/>
                <a:gd name="T77" fmla="*/ 150 h 224"/>
                <a:gd name="T78" fmla="*/ 99 w 295"/>
                <a:gd name="T79" fmla="*/ 123 h 224"/>
                <a:gd name="T80" fmla="*/ 0 w 295"/>
                <a:gd name="T81" fmla="*/ 23 h 224"/>
                <a:gd name="T82" fmla="*/ 99 w 295"/>
                <a:gd name="T83" fmla="*/ 208 h 224"/>
                <a:gd name="T84" fmla="*/ 17 w 295"/>
                <a:gd name="T85" fmla="*/ 35 h 224"/>
                <a:gd name="T86" fmla="*/ 99 w 295"/>
                <a:gd name="T87" fmla="*/ 29 h 224"/>
                <a:gd name="T88" fmla="*/ 79 w 295"/>
                <a:gd name="T89" fmla="*/ 129 h 224"/>
                <a:gd name="T90" fmla="*/ 99 w 295"/>
                <a:gd name="T91" fmla="*/ 157 h 224"/>
                <a:gd name="T92" fmla="*/ 30 w 295"/>
                <a:gd name="T93" fmla="*/ 45 h 224"/>
                <a:gd name="T94" fmla="*/ 99 w 295"/>
                <a:gd name="T95" fmla="*/ 115 h 224"/>
                <a:gd name="T96" fmla="*/ 99 w 295"/>
                <a:gd name="T97" fmla="*/ 123 h 224"/>
                <a:gd name="T98" fmla="*/ 91 w 295"/>
                <a:gd name="T99" fmla="*/ 13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5" h="224">
                  <a:moveTo>
                    <a:pt x="271" y="224"/>
                  </a:moveTo>
                  <a:cubicBezTo>
                    <a:pt x="284" y="224"/>
                    <a:pt x="295" y="213"/>
                    <a:pt x="295" y="200"/>
                  </a:cubicBezTo>
                  <a:cubicBezTo>
                    <a:pt x="295" y="23"/>
                    <a:pt x="295" y="23"/>
                    <a:pt x="295" y="23"/>
                  </a:cubicBezTo>
                  <a:cubicBezTo>
                    <a:pt x="295" y="10"/>
                    <a:pt x="284" y="0"/>
                    <a:pt x="271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58" y="16"/>
                    <a:pt x="258" y="16"/>
                    <a:pt x="258" y="16"/>
                  </a:cubicBezTo>
                  <a:cubicBezTo>
                    <a:pt x="268" y="16"/>
                    <a:pt x="277" y="24"/>
                    <a:pt x="277" y="35"/>
                  </a:cubicBezTo>
                  <a:cubicBezTo>
                    <a:pt x="277" y="189"/>
                    <a:pt x="277" y="189"/>
                    <a:pt x="277" y="189"/>
                  </a:cubicBezTo>
                  <a:cubicBezTo>
                    <a:pt x="277" y="199"/>
                    <a:pt x="268" y="208"/>
                    <a:pt x="258" y="208"/>
                  </a:cubicBezTo>
                  <a:cubicBezTo>
                    <a:pt x="224" y="208"/>
                    <a:pt x="224" y="208"/>
                    <a:pt x="224" y="2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271" y="224"/>
                    <a:pt x="271" y="224"/>
                    <a:pt x="271" y="224"/>
                  </a:cubicBezTo>
                  <a:close/>
                  <a:moveTo>
                    <a:pt x="224" y="194"/>
                  </a:moveTo>
                  <a:cubicBezTo>
                    <a:pt x="224" y="188"/>
                    <a:pt x="224" y="188"/>
                    <a:pt x="224" y="188"/>
                  </a:cubicBezTo>
                  <a:cubicBezTo>
                    <a:pt x="248" y="188"/>
                    <a:pt x="248" y="188"/>
                    <a:pt x="248" y="188"/>
                  </a:cubicBezTo>
                  <a:cubicBezTo>
                    <a:pt x="248" y="179"/>
                    <a:pt x="248" y="179"/>
                    <a:pt x="248" y="179"/>
                  </a:cubicBezTo>
                  <a:cubicBezTo>
                    <a:pt x="224" y="179"/>
                    <a:pt x="224" y="179"/>
                    <a:pt x="224" y="179"/>
                  </a:cubicBezTo>
                  <a:cubicBezTo>
                    <a:pt x="224" y="29"/>
                    <a:pt x="224" y="29"/>
                    <a:pt x="224" y="29"/>
                  </a:cubicBezTo>
                  <a:cubicBezTo>
                    <a:pt x="249" y="29"/>
                    <a:pt x="249" y="29"/>
                    <a:pt x="249" y="29"/>
                  </a:cubicBezTo>
                  <a:cubicBezTo>
                    <a:pt x="257" y="29"/>
                    <a:pt x="264" y="36"/>
                    <a:pt x="264" y="45"/>
                  </a:cubicBezTo>
                  <a:cubicBezTo>
                    <a:pt x="264" y="179"/>
                    <a:pt x="264" y="179"/>
                    <a:pt x="264" y="179"/>
                  </a:cubicBezTo>
                  <a:cubicBezTo>
                    <a:pt x="264" y="187"/>
                    <a:pt x="257" y="194"/>
                    <a:pt x="249" y="194"/>
                  </a:cubicBezTo>
                  <a:lnTo>
                    <a:pt x="224" y="194"/>
                  </a:lnTo>
                  <a:close/>
                  <a:moveTo>
                    <a:pt x="224" y="0"/>
                  </a:moveTo>
                  <a:cubicBezTo>
                    <a:pt x="187" y="0"/>
                    <a:pt x="187" y="0"/>
                    <a:pt x="187" y="0"/>
                  </a:cubicBezTo>
                  <a:cubicBezTo>
                    <a:pt x="187" y="16"/>
                    <a:pt x="187" y="16"/>
                    <a:pt x="187" y="16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0"/>
                    <a:pt x="224" y="0"/>
                    <a:pt x="224" y="0"/>
                  </a:cubicBezTo>
                  <a:close/>
                  <a:moveTo>
                    <a:pt x="187" y="224"/>
                  </a:moveTo>
                  <a:cubicBezTo>
                    <a:pt x="224" y="224"/>
                    <a:pt x="224" y="224"/>
                    <a:pt x="224" y="224"/>
                  </a:cubicBezTo>
                  <a:cubicBezTo>
                    <a:pt x="224" y="208"/>
                    <a:pt x="224" y="208"/>
                    <a:pt x="224" y="208"/>
                  </a:cubicBezTo>
                  <a:cubicBezTo>
                    <a:pt x="187" y="208"/>
                    <a:pt x="187" y="208"/>
                    <a:pt x="187" y="208"/>
                  </a:cubicBezTo>
                  <a:cubicBezTo>
                    <a:pt x="187" y="224"/>
                    <a:pt x="187" y="224"/>
                    <a:pt x="187" y="224"/>
                  </a:cubicBezTo>
                  <a:close/>
                  <a:moveTo>
                    <a:pt x="224" y="29"/>
                  </a:moveTo>
                  <a:cubicBezTo>
                    <a:pt x="224" y="179"/>
                    <a:pt x="224" y="179"/>
                    <a:pt x="224" y="179"/>
                  </a:cubicBezTo>
                  <a:cubicBezTo>
                    <a:pt x="200" y="179"/>
                    <a:pt x="200" y="179"/>
                    <a:pt x="200" y="179"/>
                  </a:cubicBezTo>
                  <a:cubicBezTo>
                    <a:pt x="200" y="188"/>
                    <a:pt x="200" y="188"/>
                    <a:pt x="200" y="188"/>
                  </a:cubicBezTo>
                  <a:cubicBezTo>
                    <a:pt x="224" y="188"/>
                    <a:pt x="224" y="188"/>
                    <a:pt x="224" y="188"/>
                  </a:cubicBezTo>
                  <a:cubicBezTo>
                    <a:pt x="224" y="194"/>
                    <a:pt x="224" y="194"/>
                    <a:pt x="224" y="194"/>
                  </a:cubicBezTo>
                  <a:cubicBezTo>
                    <a:pt x="187" y="194"/>
                    <a:pt x="187" y="194"/>
                    <a:pt x="187" y="194"/>
                  </a:cubicBezTo>
                  <a:cubicBezTo>
                    <a:pt x="187" y="135"/>
                    <a:pt x="187" y="135"/>
                    <a:pt x="187" y="135"/>
                  </a:cubicBezTo>
                  <a:cubicBezTo>
                    <a:pt x="188" y="135"/>
                    <a:pt x="189" y="134"/>
                    <a:pt x="189" y="134"/>
                  </a:cubicBezTo>
                  <a:cubicBezTo>
                    <a:pt x="194" y="133"/>
                    <a:pt x="197" y="131"/>
                    <a:pt x="201" y="128"/>
                  </a:cubicBezTo>
                  <a:cubicBezTo>
                    <a:pt x="204" y="124"/>
                    <a:pt x="206" y="121"/>
                    <a:pt x="207" y="117"/>
                  </a:cubicBezTo>
                  <a:cubicBezTo>
                    <a:pt x="208" y="115"/>
                    <a:pt x="208" y="113"/>
                    <a:pt x="208" y="111"/>
                  </a:cubicBezTo>
                  <a:cubicBezTo>
                    <a:pt x="208" y="109"/>
                    <a:pt x="208" y="107"/>
                    <a:pt x="207" y="104"/>
                  </a:cubicBezTo>
                  <a:cubicBezTo>
                    <a:pt x="207" y="102"/>
                    <a:pt x="205" y="100"/>
                    <a:pt x="203" y="98"/>
                  </a:cubicBezTo>
                  <a:cubicBezTo>
                    <a:pt x="200" y="96"/>
                    <a:pt x="197" y="94"/>
                    <a:pt x="193" y="94"/>
                  </a:cubicBezTo>
                  <a:cubicBezTo>
                    <a:pt x="197" y="91"/>
                    <a:pt x="199" y="88"/>
                    <a:pt x="201" y="85"/>
                  </a:cubicBezTo>
                  <a:cubicBezTo>
                    <a:pt x="202" y="81"/>
                    <a:pt x="202" y="78"/>
                    <a:pt x="201" y="74"/>
                  </a:cubicBezTo>
                  <a:cubicBezTo>
                    <a:pt x="200" y="71"/>
                    <a:pt x="198" y="69"/>
                    <a:pt x="195" y="67"/>
                  </a:cubicBezTo>
                  <a:cubicBezTo>
                    <a:pt x="193" y="66"/>
                    <a:pt x="190" y="66"/>
                    <a:pt x="187" y="66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224" y="29"/>
                    <a:pt x="224" y="29"/>
                    <a:pt x="224" y="29"/>
                  </a:cubicBezTo>
                  <a:close/>
                  <a:moveTo>
                    <a:pt x="187" y="128"/>
                  </a:moveTo>
                  <a:cubicBezTo>
                    <a:pt x="187" y="128"/>
                    <a:pt x="188" y="128"/>
                    <a:pt x="188" y="128"/>
                  </a:cubicBezTo>
                  <a:cubicBezTo>
                    <a:pt x="191" y="127"/>
                    <a:pt x="193" y="125"/>
                    <a:pt x="194" y="122"/>
                  </a:cubicBezTo>
                  <a:cubicBezTo>
                    <a:pt x="195" y="118"/>
                    <a:pt x="195" y="115"/>
                    <a:pt x="194" y="111"/>
                  </a:cubicBezTo>
                  <a:cubicBezTo>
                    <a:pt x="193" y="106"/>
                    <a:pt x="191" y="103"/>
                    <a:pt x="187" y="100"/>
                  </a:cubicBezTo>
                  <a:cubicBezTo>
                    <a:pt x="187" y="128"/>
                    <a:pt x="187" y="128"/>
                    <a:pt x="187" y="128"/>
                  </a:cubicBezTo>
                  <a:close/>
                  <a:moveTo>
                    <a:pt x="187" y="91"/>
                  </a:moveTo>
                  <a:cubicBezTo>
                    <a:pt x="189" y="87"/>
                    <a:pt x="190" y="84"/>
                    <a:pt x="190" y="80"/>
                  </a:cubicBezTo>
                  <a:cubicBezTo>
                    <a:pt x="190" y="78"/>
                    <a:pt x="190" y="77"/>
                    <a:pt x="190" y="75"/>
                  </a:cubicBezTo>
                  <a:cubicBezTo>
                    <a:pt x="189" y="74"/>
                    <a:pt x="189" y="72"/>
                    <a:pt x="188" y="71"/>
                  </a:cubicBezTo>
                  <a:cubicBezTo>
                    <a:pt x="187" y="71"/>
                    <a:pt x="187" y="71"/>
                    <a:pt x="187" y="71"/>
                  </a:cubicBezTo>
                  <a:lnTo>
                    <a:pt x="187" y="91"/>
                  </a:lnTo>
                  <a:close/>
                  <a:moveTo>
                    <a:pt x="187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87" y="16"/>
                    <a:pt x="187" y="16"/>
                    <a:pt x="187" y="16"/>
                  </a:cubicBezTo>
                  <a:cubicBezTo>
                    <a:pt x="187" y="0"/>
                    <a:pt x="187" y="0"/>
                    <a:pt x="187" y="0"/>
                  </a:cubicBezTo>
                  <a:close/>
                  <a:moveTo>
                    <a:pt x="147" y="224"/>
                  </a:moveTo>
                  <a:cubicBezTo>
                    <a:pt x="187" y="224"/>
                    <a:pt x="187" y="224"/>
                    <a:pt x="187" y="224"/>
                  </a:cubicBezTo>
                  <a:cubicBezTo>
                    <a:pt x="187" y="208"/>
                    <a:pt x="187" y="208"/>
                    <a:pt x="187" y="208"/>
                  </a:cubicBezTo>
                  <a:cubicBezTo>
                    <a:pt x="147" y="208"/>
                    <a:pt x="147" y="208"/>
                    <a:pt x="147" y="208"/>
                  </a:cubicBezTo>
                  <a:cubicBezTo>
                    <a:pt x="147" y="224"/>
                    <a:pt x="147" y="224"/>
                    <a:pt x="147" y="224"/>
                  </a:cubicBezTo>
                  <a:close/>
                  <a:moveTo>
                    <a:pt x="187" y="29"/>
                  </a:moveTo>
                  <a:cubicBezTo>
                    <a:pt x="187" y="66"/>
                    <a:pt x="187" y="66"/>
                    <a:pt x="187" y="66"/>
                  </a:cubicBezTo>
                  <a:cubicBezTo>
                    <a:pt x="185" y="66"/>
                    <a:pt x="184" y="66"/>
                    <a:pt x="182" y="67"/>
                  </a:cubicBezTo>
                  <a:cubicBezTo>
                    <a:pt x="176" y="68"/>
                    <a:pt x="172" y="71"/>
                    <a:pt x="169" y="75"/>
                  </a:cubicBezTo>
                  <a:cubicBezTo>
                    <a:pt x="167" y="80"/>
                    <a:pt x="166" y="84"/>
                    <a:pt x="167" y="88"/>
                  </a:cubicBezTo>
                  <a:cubicBezTo>
                    <a:pt x="168" y="93"/>
                    <a:pt x="172" y="97"/>
                    <a:pt x="177" y="98"/>
                  </a:cubicBezTo>
                  <a:cubicBezTo>
                    <a:pt x="173" y="101"/>
                    <a:pt x="169" y="105"/>
                    <a:pt x="168" y="109"/>
                  </a:cubicBezTo>
                  <a:cubicBezTo>
                    <a:pt x="166" y="113"/>
                    <a:pt x="165" y="117"/>
                    <a:pt x="167" y="122"/>
                  </a:cubicBezTo>
                  <a:cubicBezTo>
                    <a:pt x="168" y="126"/>
                    <a:pt x="170" y="130"/>
                    <a:pt x="175" y="133"/>
                  </a:cubicBezTo>
                  <a:cubicBezTo>
                    <a:pt x="178" y="135"/>
                    <a:pt x="182" y="135"/>
                    <a:pt x="187" y="135"/>
                  </a:cubicBezTo>
                  <a:cubicBezTo>
                    <a:pt x="187" y="194"/>
                    <a:pt x="187" y="194"/>
                    <a:pt x="187" y="194"/>
                  </a:cubicBezTo>
                  <a:cubicBezTo>
                    <a:pt x="147" y="194"/>
                    <a:pt x="147" y="194"/>
                    <a:pt x="147" y="194"/>
                  </a:cubicBezTo>
                  <a:cubicBezTo>
                    <a:pt x="147" y="137"/>
                    <a:pt x="147" y="137"/>
                    <a:pt x="147" y="137"/>
                  </a:cubicBezTo>
                  <a:cubicBezTo>
                    <a:pt x="148" y="137"/>
                    <a:pt x="148" y="137"/>
                    <a:pt x="148" y="137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59" y="123"/>
                    <a:pt x="159" y="123"/>
                    <a:pt x="159" y="123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87" y="29"/>
                    <a:pt x="187" y="29"/>
                    <a:pt x="187" y="29"/>
                  </a:cubicBezTo>
                  <a:close/>
                  <a:moveTo>
                    <a:pt x="187" y="71"/>
                  </a:moveTo>
                  <a:cubicBezTo>
                    <a:pt x="186" y="70"/>
                    <a:pt x="185" y="70"/>
                    <a:pt x="184" y="70"/>
                  </a:cubicBezTo>
                  <a:cubicBezTo>
                    <a:pt x="181" y="71"/>
                    <a:pt x="179" y="73"/>
                    <a:pt x="178" y="76"/>
                  </a:cubicBezTo>
                  <a:cubicBezTo>
                    <a:pt x="177" y="78"/>
                    <a:pt x="177" y="81"/>
                    <a:pt x="178" y="83"/>
                  </a:cubicBezTo>
                  <a:cubicBezTo>
                    <a:pt x="179" y="88"/>
                    <a:pt x="181" y="91"/>
                    <a:pt x="185" y="93"/>
                  </a:cubicBezTo>
                  <a:cubicBezTo>
                    <a:pt x="186" y="92"/>
                    <a:pt x="187" y="91"/>
                    <a:pt x="187" y="91"/>
                  </a:cubicBezTo>
                  <a:cubicBezTo>
                    <a:pt x="187" y="71"/>
                    <a:pt x="187" y="71"/>
                    <a:pt x="187" y="71"/>
                  </a:cubicBezTo>
                  <a:close/>
                  <a:moveTo>
                    <a:pt x="187" y="100"/>
                  </a:moveTo>
                  <a:cubicBezTo>
                    <a:pt x="187" y="100"/>
                    <a:pt x="186" y="100"/>
                    <a:pt x="186" y="99"/>
                  </a:cubicBezTo>
                  <a:cubicBezTo>
                    <a:pt x="181" y="104"/>
                    <a:pt x="179" y="110"/>
                    <a:pt x="179" y="116"/>
                  </a:cubicBezTo>
                  <a:cubicBezTo>
                    <a:pt x="179" y="118"/>
                    <a:pt x="179" y="120"/>
                    <a:pt x="180" y="121"/>
                  </a:cubicBezTo>
                  <a:cubicBezTo>
                    <a:pt x="180" y="124"/>
                    <a:pt x="182" y="126"/>
                    <a:pt x="183" y="127"/>
                  </a:cubicBezTo>
                  <a:cubicBezTo>
                    <a:pt x="184" y="128"/>
                    <a:pt x="186" y="128"/>
                    <a:pt x="187" y="128"/>
                  </a:cubicBezTo>
                  <a:lnTo>
                    <a:pt x="187" y="100"/>
                  </a:lnTo>
                  <a:close/>
                  <a:moveTo>
                    <a:pt x="147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47" y="0"/>
                    <a:pt x="147" y="0"/>
                    <a:pt x="147" y="0"/>
                  </a:cubicBezTo>
                  <a:close/>
                  <a:moveTo>
                    <a:pt x="99" y="224"/>
                  </a:moveTo>
                  <a:cubicBezTo>
                    <a:pt x="147" y="224"/>
                    <a:pt x="147" y="224"/>
                    <a:pt x="147" y="224"/>
                  </a:cubicBezTo>
                  <a:cubicBezTo>
                    <a:pt x="147" y="208"/>
                    <a:pt x="147" y="208"/>
                    <a:pt x="147" y="208"/>
                  </a:cubicBezTo>
                  <a:cubicBezTo>
                    <a:pt x="99" y="208"/>
                    <a:pt x="99" y="208"/>
                    <a:pt x="99" y="208"/>
                  </a:cubicBezTo>
                  <a:cubicBezTo>
                    <a:pt x="99" y="224"/>
                    <a:pt x="99" y="224"/>
                    <a:pt x="99" y="224"/>
                  </a:cubicBezTo>
                  <a:close/>
                  <a:moveTo>
                    <a:pt x="147" y="29"/>
                  </a:moveTo>
                  <a:cubicBezTo>
                    <a:pt x="147" y="106"/>
                    <a:pt x="147" y="106"/>
                    <a:pt x="147" y="106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8" y="118"/>
                    <a:pt x="138" y="118"/>
                    <a:pt x="138" y="118"/>
                  </a:cubicBezTo>
                  <a:cubicBezTo>
                    <a:pt x="127" y="121"/>
                    <a:pt x="127" y="121"/>
                    <a:pt x="127" y="121"/>
                  </a:cubicBezTo>
                  <a:cubicBezTo>
                    <a:pt x="127" y="131"/>
                    <a:pt x="127" y="131"/>
                    <a:pt x="127" y="131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38" y="139"/>
                    <a:pt x="138" y="139"/>
                    <a:pt x="138" y="139"/>
                  </a:cubicBezTo>
                  <a:cubicBezTo>
                    <a:pt x="147" y="137"/>
                    <a:pt x="147" y="137"/>
                    <a:pt x="147" y="137"/>
                  </a:cubicBezTo>
                  <a:cubicBezTo>
                    <a:pt x="147" y="194"/>
                    <a:pt x="147" y="194"/>
                    <a:pt x="147" y="194"/>
                  </a:cubicBezTo>
                  <a:cubicBezTo>
                    <a:pt x="99" y="194"/>
                    <a:pt x="99" y="194"/>
                    <a:pt x="99" y="194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100" y="157"/>
                    <a:pt x="101" y="157"/>
                    <a:pt x="102" y="156"/>
                  </a:cubicBezTo>
                  <a:cubicBezTo>
                    <a:pt x="109" y="155"/>
                    <a:pt x="113" y="151"/>
                    <a:pt x="117" y="145"/>
                  </a:cubicBezTo>
                  <a:cubicBezTo>
                    <a:pt x="120" y="139"/>
                    <a:pt x="121" y="132"/>
                    <a:pt x="119" y="124"/>
                  </a:cubicBezTo>
                  <a:cubicBezTo>
                    <a:pt x="118" y="120"/>
                    <a:pt x="116" y="117"/>
                    <a:pt x="114" y="115"/>
                  </a:cubicBezTo>
                  <a:cubicBezTo>
                    <a:pt x="112" y="114"/>
                    <a:pt x="111" y="113"/>
                    <a:pt x="109" y="113"/>
                  </a:cubicBezTo>
                  <a:cubicBezTo>
                    <a:pt x="108" y="112"/>
                    <a:pt x="105" y="113"/>
                    <a:pt x="103" y="113"/>
                  </a:cubicBezTo>
                  <a:cubicBezTo>
                    <a:pt x="101" y="114"/>
                    <a:pt x="100" y="114"/>
                    <a:pt x="99" y="115"/>
                  </a:cubicBezTo>
                  <a:cubicBezTo>
                    <a:pt x="99" y="93"/>
                    <a:pt x="99" y="93"/>
                    <a:pt x="99" y="93"/>
                  </a:cubicBezTo>
                  <a:cubicBezTo>
                    <a:pt x="100" y="93"/>
                    <a:pt x="100" y="93"/>
                    <a:pt x="100" y="93"/>
                  </a:cubicBezTo>
                  <a:cubicBezTo>
                    <a:pt x="102" y="93"/>
                    <a:pt x="103" y="93"/>
                    <a:pt x="104" y="94"/>
                  </a:cubicBezTo>
                  <a:cubicBezTo>
                    <a:pt x="105" y="94"/>
                    <a:pt x="106" y="95"/>
                    <a:pt x="106" y="97"/>
                  </a:cubicBezTo>
                  <a:cubicBezTo>
                    <a:pt x="106" y="98"/>
                    <a:pt x="106" y="99"/>
                    <a:pt x="105" y="100"/>
                  </a:cubicBezTo>
                  <a:cubicBezTo>
                    <a:pt x="108" y="99"/>
                    <a:pt x="110" y="98"/>
                    <a:pt x="111" y="97"/>
                  </a:cubicBezTo>
                  <a:cubicBezTo>
                    <a:pt x="112" y="95"/>
                    <a:pt x="112" y="93"/>
                    <a:pt x="111" y="92"/>
                  </a:cubicBezTo>
                  <a:cubicBezTo>
                    <a:pt x="111" y="90"/>
                    <a:pt x="110" y="89"/>
                    <a:pt x="107" y="88"/>
                  </a:cubicBezTo>
                  <a:cubicBezTo>
                    <a:pt x="105" y="87"/>
                    <a:pt x="103" y="87"/>
                    <a:pt x="100" y="88"/>
                  </a:cubicBezTo>
                  <a:cubicBezTo>
                    <a:pt x="99" y="88"/>
                    <a:pt x="99" y="88"/>
                    <a:pt x="99" y="88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47" y="29"/>
                    <a:pt x="147" y="29"/>
                    <a:pt x="147" y="29"/>
                  </a:cubicBezTo>
                  <a:close/>
                  <a:moveTo>
                    <a:pt x="99" y="150"/>
                  </a:moveTo>
                  <a:cubicBezTo>
                    <a:pt x="100" y="150"/>
                    <a:pt x="101" y="150"/>
                    <a:pt x="101" y="150"/>
                  </a:cubicBezTo>
                  <a:cubicBezTo>
                    <a:pt x="105" y="149"/>
                    <a:pt x="107" y="146"/>
                    <a:pt x="109" y="142"/>
                  </a:cubicBezTo>
                  <a:cubicBezTo>
                    <a:pt x="110" y="137"/>
                    <a:pt x="111" y="133"/>
                    <a:pt x="110" y="129"/>
                  </a:cubicBezTo>
                  <a:cubicBezTo>
                    <a:pt x="108" y="123"/>
                    <a:pt x="106" y="120"/>
                    <a:pt x="103" y="121"/>
                  </a:cubicBezTo>
                  <a:cubicBezTo>
                    <a:pt x="101" y="121"/>
                    <a:pt x="100" y="122"/>
                    <a:pt x="99" y="123"/>
                  </a:cubicBezTo>
                  <a:lnTo>
                    <a:pt x="99" y="150"/>
                  </a:lnTo>
                  <a:close/>
                  <a:moveTo>
                    <a:pt x="99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13"/>
                    <a:pt x="10" y="224"/>
                    <a:pt x="23" y="224"/>
                  </a:cubicBezTo>
                  <a:cubicBezTo>
                    <a:pt x="99" y="224"/>
                    <a:pt x="99" y="224"/>
                    <a:pt x="99" y="224"/>
                  </a:cubicBezTo>
                  <a:cubicBezTo>
                    <a:pt x="99" y="208"/>
                    <a:pt x="99" y="208"/>
                    <a:pt x="99" y="208"/>
                  </a:cubicBezTo>
                  <a:cubicBezTo>
                    <a:pt x="37" y="208"/>
                    <a:pt x="37" y="208"/>
                    <a:pt x="37" y="208"/>
                  </a:cubicBezTo>
                  <a:cubicBezTo>
                    <a:pt x="37" y="208"/>
                    <a:pt x="37" y="208"/>
                    <a:pt x="37" y="208"/>
                  </a:cubicBezTo>
                  <a:cubicBezTo>
                    <a:pt x="26" y="208"/>
                    <a:pt x="17" y="199"/>
                    <a:pt x="17" y="189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24"/>
                    <a:pt x="26" y="16"/>
                    <a:pt x="37" y="16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9" y="0"/>
                    <a:pt x="99" y="0"/>
                    <a:pt x="99" y="0"/>
                  </a:cubicBezTo>
                  <a:close/>
                  <a:moveTo>
                    <a:pt x="99" y="29"/>
                  </a:moveTo>
                  <a:cubicBezTo>
                    <a:pt x="99" y="88"/>
                    <a:pt x="99" y="88"/>
                    <a:pt x="99" y="88"/>
                  </a:cubicBezTo>
                  <a:cubicBezTo>
                    <a:pt x="93" y="89"/>
                    <a:pt x="89" y="93"/>
                    <a:pt x="85" y="97"/>
                  </a:cubicBezTo>
                  <a:cubicBezTo>
                    <a:pt x="82" y="102"/>
                    <a:pt x="80" y="109"/>
                    <a:pt x="79" y="116"/>
                  </a:cubicBezTo>
                  <a:cubicBezTo>
                    <a:pt x="78" y="120"/>
                    <a:pt x="78" y="124"/>
                    <a:pt x="79" y="129"/>
                  </a:cubicBezTo>
                  <a:cubicBezTo>
                    <a:pt x="79" y="134"/>
                    <a:pt x="80" y="138"/>
                    <a:pt x="81" y="142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82" y="146"/>
                    <a:pt x="82" y="148"/>
                    <a:pt x="83" y="150"/>
                  </a:cubicBezTo>
                  <a:cubicBezTo>
                    <a:pt x="86" y="156"/>
                    <a:pt x="92" y="158"/>
                    <a:pt x="99" y="157"/>
                  </a:cubicBezTo>
                  <a:cubicBezTo>
                    <a:pt x="99" y="194"/>
                    <a:pt x="99" y="194"/>
                    <a:pt x="99" y="194"/>
                  </a:cubicBezTo>
                  <a:cubicBezTo>
                    <a:pt x="46" y="194"/>
                    <a:pt x="46" y="194"/>
                    <a:pt x="46" y="194"/>
                  </a:cubicBezTo>
                  <a:cubicBezTo>
                    <a:pt x="37" y="194"/>
                    <a:pt x="30" y="187"/>
                    <a:pt x="30" y="179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36"/>
                    <a:pt x="37" y="29"/>
                    <a:pt x="46" y="29"/>
                  </a:cubicBezTo>
                  <a:cubicBezTo>
                    <a:pt x="99" y="29"/>
                    <a:pt x="99" y="29"/>
                    <a:pt x="99" y="29"/>
                  </a:cubicBezTo>
                  <a:close/>
                  <a:moveTo>
                    <a:pt x="99" y="93"/>
                  </a:moveTo>
                  <a:cubicBezTo>
                    <a:pt x="99" y="115"/>
                    <a:pt x="99" y="115"/>
                    <a:pt x="99" y="115"/>
                  </a:cubicBezTo>
                  <a:cubicBezTo>
                    <a:pt x="98" y="115"/>
                    <a:pt x="97" y="116"/>
                    <a:pt x="96" y="118"/>
                  </a:cubicBezTo>
                  <a:cubicBezTo>
                    <a:pt x="94" y="120"/>
                    <a:pt x="93" y="122"/>
                    <a:pt x="94" y="125"/>
                  </a:cubicBezTo>
                  <a:cubicBezTo>
                    <a:pt x="94" y="127"/>
                    <a:pt x="95" y="128"/>
                    <a:pt x="97" y="129"/>
                  </a:cubicBezTo>
                  <a:cubicBezTo>
                    <a:pt x="97" y="127"/>
                    <a:pt x="98" y="125"/>
                    <a:pt x="99" y="123"/>
                  </a:cubicBezTo>
                  <a:cubicBezTo>
                    <a:pt x="99" y="150"/>
                    <a:pt x="99" y="150"/>
                    <a:pt x="99" y="150"/>
                  </a:cubicBezTo>
                  <a:cubicBezTo>
                    <a:pt x="98" y="150"/>
                    <a:pt x="97" y="149"/>
                    <a:pt x="96" y="149"/>
                  </a:cubicBezTo>
                  <a:cubicBezTo>
                    <a:pt x="95" y="148"/>
                    <a:pt x="94" y="146"/>
                    <a:pt x="93" y="142"/>
                  </a:cubicBezTo>
                  <a:cubicBezTo>
                    <a:pt x="92" y="140"/>
                    <a:pt x="92" y="137"/>
                    <a:pt x="91" y="133"/>
                  </a:cubicBezTo>
                  <a:cubicBezTo>
                    <a:pt x="91" y="128"/>
                    <a:pt x="90" y="124"/>
                    <a:pt x="90" y="119"/>
                  </a:cubicBezTo>
                  <a:cubicBezTo>
                    <a:pt x="90" y="111"/>
                    <a:pt x="91" y="104"/>
                    <a:pt x="93" y="100"/>
                  </a:cubicBezTo>
                  <a:cubicBezTo>
                    <a:pt x="95" y="97"/>
                    <a:pt x="97" y="94"/>
                    <a:pt x="99" y="9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0" name="淘宝店chenying0907出品 77"/>
            <p:cNvSpPr>
              <a:spLocks/>
            </p:cNvSpPr>
            <p:nvPr/>
          </p:nvSpPr>
          <p:spPr bwMode="auto">
            <a:xfrm>
              <a:off x="1431480" y="1728330"/>
              <a:ext cx="160693" cy="120254"/>
            </a:xfrm>
            <a:custGeom>
              <a:avLst/>
              <a:gdLst>
                <a:gd name="T0" fmla="*/ 69 w 98"/>
                <a:gd name="T1" fmla="*/ 0 h 74"/>
                <a:gd name="T2" fmla="*/ 49 w 98"/>
                <a:gd name="T3" fmla="*/ 8 h 74"/>
                <a:gd name="T4" fmla="*/ 30 w 98"/>
                <a:gd name="T5" fmla="*/ 0 h 74"/>
                <a:gd name="T6" fmla="*/ 0 w 98"/>
                <a:gd name="T7" fmla="*/ 29 h 74"/>
                <a:gd name="T8" fmla="*/ 51 w 98"/>
                <a:gd name="T9" fmla="*/ 74 h 74"/>
                <a:gd name="T10" fmla="*/ 98 w 98"/>
                <a:gd name="T11" fmla="*/ 29 h 74"/>
                <a:gd name="T12" fmla="*/ 69 w 98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74">
                  <a:moveTo>
                    <a:pt x="69" y="0"/>
                  </a:moveTo>
                  <a:cubicBezTo>
                    <a:pt x="61" y="0"/>
                    <a:pt x="54" y="3"/>
                    <a:pt x="49" y="8"/>
                  </a:cubicBezTo>
                  <a:cubicBezTo>
                    <a:pt x="44" y="3"/>
                    <a:pt x="37" y="0"/>
                    <a:pt x="30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7"/>
                    <a:pt x="15" y="74"/>
                    <a:pt x="51" y="74"/>
                  </a:cubicBezTo>
                  <a:cubicBezTo>
                    <a:pt x="88" y="74"/>
                    <a:pt x="98" y="45"/>
                    <a:pt x="98" y="29"/>
                  </a:cubicBezTo>
                  <a:cubicBezTo>
                    <a:pt x="98" y="13"/>
                    <a:pt x="85" y="0"/>
                    <a:pt x="69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1" name="淘宝店chenying0907出品 78"/>
            <p:cNvSpPr>
              <a:spLocks/>
            </p:cNvSpPr>
            <p:nvPr/>
          </p:nvSpPr>
          <p:spPr bwMode="auto">
            <a:xfrm>
              <a:off x="1502899" y="1697374"/>
              <a:ext cx="44042" cy="54769"/>
            </a:xfrm>
            <a:custGeom>
              <a:avLst/>
              <a:gdLst>
                <a:gd name="T0" fmla="*/ 6 w 27"/>
                <a:gd name="T1" fmla="*/ 34 h 34"/>
                <a:gd name="T2" fmla="*/ 13 w 27"/>
                <a:gd name="T3" fmla="*/ 0 h 34"/>
                <a:gd name="T4" fmla="*/ 27 w 27"/>
                <a:gd name="T5" fmla="*/ 3 h 34"/>
                <a:gd name="T6" fmla="*/ 6 w 27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4">
                  <a:moveTo>
                    <a:pt x="6" y="34"/>
                  </a:moveTo>
                  <a:cubicBezTo>
                    <a:pt x="0" y="22"/>
                    <a:pt x="4" y="9"/>
                    <a:pt x="13" y="0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14" y="10"/>
                    <a:pt x="6" y="18"/>
                    <a:pt x="6" y="34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2" name="淘宝店chenying0907出品 79"/>
            <p:cNvSpPr>
              <a:spLocks noEditPoints="1"/>
            </p:cNvSpPr>
            <p:nvPr/>
          </p:nvSpPr>
          <p:spPr bwMode="auto">
            <a:xfrm>
              <a:off x="1252933" y="2699880"/>
              <a:ext cx="169025" cy="234554"/>
            </a:xfrm>
            <a:custGeom>
              <a:avLst/>
              <a:gdLst>
                <a:gd name="T0" fmla="*/ 87 w 103"/>
                <a:gd name="T1" fmla="*/ 88 h 143"/>
                <a:gd name="T2" fmla="*/ 103 w 103"/>
                <a:gd name="T3" fmla="*/ 112 h 143"/>
                <a:gd name="T4" fmla="*/ 102 w 103"/>
                <a:gd name="T5" fmla="*/ 143 h 143"/>
                <a:gd name="T6" fmla="*/ 87 w 103"/>
                <a:gd name="T7" fmla="*/ 137 h 143"/>
                <a:gd name="T8" fmla="*/ 87 w 103"/>
                <a:gd name="T9" fmla="*/ 134 h 143"/>
                <a:gd name="T10" fmla="*/ 91 w 103"/>
                <a:gd name="T11" fmla="*/ 136 h 143"/>
                <a:gd name="T12" fmla="*/ 100 w 103"/>
                <a:gd name="T13" fmla="*/ 130 h 143"/>
                <a:gd name="T14" fmla="*/ 100 w 103"/>
                <a:gd name="T15" fmla="*/ 113 h 143"/>
                <a:gd name="T16" fmla="*/ 100 w 103"/>
                <a:gd name="T17" fmla="*/ 113 h 143"/>
                <a:gd name="T18" fmla="*/ 99 w 103"/>
                <a:gd name="T19" fmla="*/ 111 h 143"/>
                <a:gd name="T20" fmla="*/ 92 w 103"/>
                <a:gd name="T21" fmla="*/ 110 h 143"/>
                <a:gd name="T22" fmla="*/ 90 w 103"/>
                <a:gd name="T23" fmla="*/ 116 h 143"/>
                <a:gd name="T24" fmla="*/ 87 w 103"/>
                <a:gd name="T25" fmla="*/ 115 h 143"/>
                <a:gd name="T26" fmla="*/ 87 w 103"/>
                <a:gd name="T27" fmla="*/ 88 h 143"/>
                <a:gd name="T28" fmla="*/ 73 w 103"/>
                <a:gd name="T29" fmla="*/ 132 h 143"/>
                <a:gd name="T30" fmla="*/ 32 w 103"/>
                <a:gd name="T31" fmla="*/ 70 h 143"/>
                <a:gd name="T32" fmla="*/ 28 w 103"/>
                <a:gd name="T33" fmla="*/ 68 h 143"/>
                <a:gd name="T34" fmla="*/ 28 w 103"/>
                <a:gd name="T35" fmla="*/ 67 h 143"/>
                <a:gd name="T36" fmla="*/ 28 w 103"/>
                <a:gd name="T37" fmla="*/ 63 h 143"/>
                <a:gd name="T38" fmla="*/ 29 w 103"/>
                <a:gd name="T39" fmla="*/ 65 h 143"/>
                <a:gd name="T40" fmla="*/ 34 w 103"/>
                <a:gd name="T41" fmla="*/ 66 h 143"/>
                <a:gd name="T42" fmla="*/ 41 w 103"/>
                <a:gd name="T43" fmla="*/ 61 h 143"/>
                <a:gd name="T44" fmla="*/ 41 w 103"/>
                <a:gd name="T45" fmla="*/ 61 h 143"/>
                <a:gd name="T46" fmla="*/ 37 w 103"/>
                <a:gd name="T47" fmla="*/ 59 h 143"/>
                <a:gd name="T48" fmla="*/ 28 w 103"/>
                <a:gd name="T49" fmla="*/ 45 h 143"/>
                <a:gd name="T50" fmla="*/ 28 w 103"/>
                <a:gd name="T51" fmla="*/ 26 h 143"/>
                <a:gd name="T52" fmla="*/ 39 w 103"/>
                <a:gd name="T53" fmla="*/ 19 h 143"/>
                <a:gd name="T54" fmla="*/ 44 w 103"/>
                <a:gd name="T55" fmla="*/ 21 h 143"/>
                <a:gd name="T56" fmla="*/ 61 w 103"/>
                <a:gd name="T57" fmla="*/ 46 h 143"/>
                <a:gd name="T58" fmla="*/ 61 w 103"/>
                <a:gd name="T59" fmla="*/ 50 h 143"/>
                <a:gd name="T60" fmla="*/ 87 w 103"/>
                <a:gd name="T61" fmla="*/ 88 h 143"/>
                <a:gd name="T62" fmla="*/ 87 w 103"/>
                <a:gd name="T63" fmla="*/ 115 h 143"/>
                <a:gd name="T64" fmla="*/ 84 w 103"/>
                <a:gd name="T65" fmla="*/ 116 h 143"/>
                <a:gd name="T66" fmla="*/ 82 w 103"/>
                <a:gd name="T67" fmla="*/ 122 h 143"/>
                <a:gd name="T68" fmla="*/ 75 w 103"/>
                <a:gd name="T69" fmla="*/ 121 h 143"/>
                <a:gd name="T70" fmla="*/ 74 w 103"/>
                <a:gd name="T71" fmla="*/ 128 h 143"/>
                <a:gd name="T72" fmla="*/ 75 w 103"/>
                <a:gd name="T73" fmla="*/ 130 h 143"/>
                <a:gd name="T74" fmla="*/ 87 w 103"/>
                <a:gd name="T75" fmla="*/ 134 h 143"/>
                <a:gd name="T76" fmla="*/ 87 w 103"/>
                <a:gd name="T77" fmla="*/ 137 h 143"/>
                <a:gd name="T78" fmla="*/ 73 w 103"/>
                <a:gd name="T79" fmla="*/ 132 h 143"/>
                <a:gd name="T80" fmla="*/ 28 w 103"/>
                <a:gd name="T81" fmla="*/ 4 h 143"/>
                <a:gd name="T82" fmla="*/ 28 w 103"/>
                <a:gd name="T83" fmla="*/ 24 h 143"/>
                <a:gd name="T84" fmla="*/ 36 w 103"/>
                <a:gd name="T85" fmla="*/ 15 h 143"/>
                <a:gd name="T86" fmla="*/ 32 w 103"/>
                <a:gd name="T87" fmla="*/ 8 h 143"/>
                <a:gd name="T88" fmla="*/ 28 w 103"/>
                <a:gd name="T89" fmla="*/ 4 h 143"/>
                <a:gd name="T90" fmla="*/ 28 w 103"/>
                <a:gd name="T91" fmla="*/ 67 h 143"/>
                <a:gd name="T92" fmla="*/ 11 w 103"/>
                <a:gd name="T93" fmla="*/ 43 h 143"/>
                <a:gd name="T94" fmla="*/ 11 w 103"/>
                <a:gd name="T95" fmla="*/ 37 h 143"/>
                <a:gd name="T96" fmla="*/ 5 w 103"/>
                <a:gd name="T97" fmla="*/ 27 h 143"/>
                <a:gd name="T98" fmla="*/ 9 w 103"/>
                <a:gd name="T99" fmla="*/ 4 h 143"/>
                <a:gd name="T100" fmla="*/ 28 w 103"/>
                <a:gd name="T101" fmla="*/ 4 h 143"/>
                <a:gd name="T102" fmla="*/ 28 w 103"/>
                <a:gd name="T103" fmla="*/ 24 h 143"/>
                <a:gd name="T104" fmla="*/ 21 w 103"/>
                <a:gd name="T105" fmla="*/ 31 h 143"/>
                <a:gd name="T106" fmla="*/ 28 w 103"/>
                <a:gd name="T107" fmla="*/ 26 h 143"/>
                <a:gd name="T108" fmla="*/ 28 w 103"/>
                <a:gd name="T109" fmla="*/ 45 h 143"/>
                <a:gd name="T110" fmla="*/ 22 w 103"/>
                <a:gd name="T111" fmla="*/ 37 h 143"/>
                <a:gd name="T112" fmla="*/ 22 w 103"/>
                <a:gd name="T113" fmla="*/ 33 h 143"/>
                <a:gd name="T114" fmla="*/ 15 w 103"/>
                <a:gd name="T115" fmla="*/ 37 h 143"/>
                <a:gd name="T116" fmla="*/ 14 w 103"/>
                <a:gd name="T117" fmla="*/ 43 h 143"/>
                <a:gd name="T118" fmla="*/ 28 w 103"/>
                <a:gd name="T119" fmla="*/ 63 h 143"/>
                <a:gd name="T120" fmla="*/ 28 w 103"/>
                <a:gd name="T121" fmla="*/ 6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" h="143">
                  <a:moveTo>
                    <a:pt x="87" y="88"/>
                  </a:moveTo>
                  <a:cubicBezTo>
                    <a:pt x="103" y="112"/>
                    <a:pt x="103" y="112"/>
                    <a:pt x="103" y="112"/>
                  </a:cubicBezTo>
                  <a:cubicBezTo>
                    <a:pt x="102" y="143"/>
                    <a:pt x="102" y="143"/>
                    <a:pt x="102" y="143"/>
                  </a:cubicBezTo>
                  <a:cubicBezTo>
                    <a:pt x="87" y="137"/>
                    <a:pt x="87" y="137"/>
                    <a:pt x="87" y="137"/>
                  </a:cubicBezTo>
                  <a:cubicBezTo>
                    <a:pt x="87" y="134"/>
                    <a:pt x="87" y="134"/>
                    <a:pt x="87" y="134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100" y="130"/>
                    <a:pt x="100" y="130"/>
                    <a:pt x="100" y="130"/>
                  </a:cubicBezTo>
                  <a:cubicBezTo>
                    <a:pt x="100" y="113"/>
                    <a:pt x="100" y="113"/>
                    <a:pt x="100" y="113"/>
                  </a:cubicBezTo>
                  <a:cubicBezTo>
                    <a:pt x="100" y="113"/>
                    <a:pt x="100" y="113"/>
                    <a:pt x="100" y="113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8" y="109"/>
                    <a:pt x="95" y="108"/>
                    <a:pt x="92" y="110"/>
                  </a:cubicBezTo>
                  <a:cubicBezTo>
                    <a:pt x="90" y="111"/>
                    <a:pt x="89" y="114"/>
                    <a:pt x="90" y="116"/>
                  </a:cubicBezTo>
                  <a:cubicBezTo>
                    <a:pt x="89" y="115"/>
                    <a:pt x="88" y="115"/>
                    <a:pt x="87" y="115"/>
                  </a:cubicBezTo>
                  <a:lnTo>
                    <a:pt x="87" y="88"/>
                  </a:lnTo>
                  <a:close/>
                  <a:moveTo>
                    <a:pt x="73" y="132"/>
                  </a:moveTo>
                  <a:cubicBezTo>
                    <a:pt x="32" y="70"/>
                    <a:pt x="32" y="70"/>
                    <a:pt x="32" y="70"/>
                  </a:cubicBezTo>
                  <a:cubicBezTo>
                    <a:pt x="30" y="70"/>
                    <a:pt x="29" y="69"/>
                    <a:pt x="28" y="68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0" y="67"/>
                    <a:pt x="33" y="67"/>
                    <a:pt x="34" y="66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0" y="61"/>
                    <a:pt x="38" y="61"/>
                    <a:pt x="37" y="59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3" y="19"/>
                    <a:pt x="44" y="21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2" y="47"/>
                    <a:pt x="62" y="49"/>
                    <a:pt x="61" y="50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87" y="115"/>
                    <a:pt x="87" y="115"/>
                    <a:pt x="87" y="115"/>
                  </a:cubicBezTo>
                  <a:cubicBezTo>
                    <a:pt x="86" y="115"/>
                    <a:pt x="85" y="115"/>
                    <a:pt x="84" y="116"/>
                  </a:cubicBezTo>
                  <a:cubicBezTo>
                    <a:pt x="82" y="117"/>
                    <a:pt x="81" y="120"/>
                    <a:pt x="82" y="122"/>
                  </a:cubicBezTo>
                  <a:cubicBezTo>
                    <a:pt x="80" y="120"/>
                    <a:pt x="77" y="120"/>
                    <a:pt x="75" y="121"/>
                  </a:cubicBezTo>
                  <a:cubicBezTo>
                    <a:pt x="73" y="123"/>
                    <a:pt x="72" y="126"/>
                    <a:pt x="74" y="128"/>
                  </a:cubicBezTo>
                  <a:cubicBezTo>
                    <a:pt x="75" y="130"/>
                    <a:pt x="75" y="130"/>
                    <a:pt x="75" y="130"/>
                  </a:cubicBezTo>
                  <a:cubicBezTo>
                    <a:pt x="87" y="134"/>
                    <a:pt x="87" y="134"/>
                    <a:pt x="87" y="134"/>
                  </a:cubicBezTo>
                  <a:cubicBezTo>
                    <a:pt x="87" y="137"/>
                    <a:pt x="87" y="137"/>
                    <a:pt x="87" y="137"/>
                  </a:cubicBezTo>
                  <a:cubicBezTo>
                    <a:pt x="73" y="132"/>
                    <a:pt x="73" y="132"/>
                    <a:pt x="73" y="132"/>
                  </a:cubicBezTo>
                  <a:close/>
                  <a:moveTo>
                    <a:pt x="28" y="4"/>
                  </a:moveTo>
                  <a:cubicBezTo>
                    <a:pt x="28" y="24"/>
                    <a:pt x="28" y="24"/>
                    <a:pt x="28" y="2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29" y="5"/>
                    <a:pt x="28" y="4"/>
                  </a:cubicBezTo>
                  <a:close/>
                  <a:moveTo>
                    <a:pt x="28" y="67"/>
                  </a:moveTo>
                  <a:cubicBezTo>
                    <a:pt x="11" y="43"/>
                    <a:pt x="11" y="43"/>
                    <a:pt x="11" y="43"/>
                  </a:cubicBezTo>
                  <a:cubicBezTo>
                    <a:pt x="10" y="41"/>
                    <a:pt x="10" y="38"/>
                    <a:pt x="11" y="3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19"/>
                    <a:pt x="2" y="9"/>
                    <a:pt x="9" y="4"/>
                  </a:cubicBezTo>
                  <a:cubicBezTo>
                    <a:pt x="15" y="0"/>
                    <a:pt x="22" y="0"/>
                    <a:pt x="28" y="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1" y="36"/>
                    <a:pt x="21" y="34"/>
                    <a:pt x="22" y="3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4" y="39"/>
                    <a:pt x="13" y="41"/>
                    <a:pt x="14" y="43"/>
                  </a:cubicBezTo>
                  <a:cubicBezTo>
                    <a:pt x="28" y="63"/>
                    <a:pt x="28" y="63"/>
                    <a:pt x="28" y="63"/>
                  </a:cubicBezTo>
                  <a:lnTo>
                    <a:pt x="28" y="67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3" name="淘宝店chenying0907出品 80"/>
            <p:cNvSpPr>
              <a:spLocks noEditPoints="1"/>
            </p:cNvSpPr>
            <p:nvPr/>
          </p:nvSpPr>
          <p:spPr bwMode="auto">
            <a:xfrm>
              <a:off x="2551567" y="1497349"/>
              <a:ext cx="211876" cy="232172"/>
            </a:xfrm>
            <a:custGeom>
              <a:avLst/>
              <a:gdLst>
                <a:gd name="T0" fmla="*/ 101 w 130"/>
                <a:gd name="T1" fmla="*/ 65 h 142"/>
                <a:gd name="T2" fmla="*/ 97 w 130"/>
                <a:gd name="T3" fmla="*/ 81 h 142"/>
                <a:gd name="T4" fmla="*/ 97 w 130"/>
                <a:gd name="T5" fmla="*/ 94 h 142"/>
                <a:gd name="T6" fmla="*/ 100 w 130"/>
                <a:gd name="T7" fmla="*/ 95 h 142"/>
                <a:gd name="T8" fmla="*/ 111 w 130"/>
                <a:gd name="T9" fmla="*/ 112 h 142"/>
                <a:gd name="T10" fmla="*/ 97 w 130"/>
                <a:gd name="T11" fmla="*/ 103 h 142"/>
                <a:gd name="T12" fmla="*/ 97 w 130"/>
                <a:gd name="T13" fmla="*/ 28 h 142"/>
                <a:gd name="T14" fmla="*/ 111 w 130"/>
                <a:gd name="T15" fmla="*/ 19 h 142"/>
                <a:gd name="T16" fmla="*/ 100 w 130"/>
                <a:gd name="T17" fmla="*/ 35 h 142"/>
                <a:gd name="T18" fmla="*/ 97 w 130"/>
                <a:gd name="T19" fmla="*/ 36 h 142"/>
                <a:gd name="T20" fmla="*/ 127 w 130"/>
                <a:gd name="T21" fmla="*/ 62 h 142"/>
                <a:gd name="T22" fmla="*/ 108 w 130"/>
                <a:gd name="T23" fmla="*/ 65 h 142"/>
                <a:gd name="T24" fmla="*/ 127 w 130"/>
                <a:gd name="T25" fmla="*/ 69 h 142"/>
                <a:gd name="T26" fmla="*/ 127 w 130"/>
                <a:gd name="T27" fmla="*/ 62 h 142"/>
                <a:gd name="T28" fmla="*/ 67 w 130"/>
                <a:gd name="T29" fmla="*/ 142 h 142"/>
                <a:gd name="T30" fmla="*/ 85 w 130"/>
                <a:gd name="T31" fmla="*/ 95 h 142"/>
                <a:gd name="T32" fmla="*/ 97 w 130"/>
                <a:gd name="T33" fmla="*/ 50 h 142"/>
                <a:gd name="T34" fmla="*/ 65 w 130"/>
                <a:gd name="T35" fmla="*/ 37 h 142"/>
                <a:gd name="T36" fmla="*/ 93 w 130"/>
                <a:gd name="T37" fmla="*/ 65 h 142"/>
                <a:gd name="T38" fmla="*/ 79 w 130"/>
                <a:gd name="T39" fmla="*/ 90 h 142"/>
                <a:gd name="T40" fmla="*/ 78 w 130"/>
                <a:gd name="T41" fmla="*/ 110 h 142"/>
                <a:gd name="T42" fmla="*/ 65 w 130"/>
                <a:gd name="T43" fmla="*/ 142 h 142"/>
                <a:gd name="T44" fmla="*/ 97 w 130"/>
                <a:gd name="T45" fmla="*/ 36 h 142"/>
                <a:gd name="T46" fmla="*/ 95 w 130"/>
                <a:gd name="T47" fmla="*/ 31 h 142"/>
                <a:gd name="T48" fmla="*/ 97 w 130"/>
                <a:gd name="T49" fmla="*/ 94 h 142"/>
                <a:gd name="T50" fmla="*/ 95 w 130"/>
                <a:gd name="T51" fmla="*/ 100 h 142"/>
                <a:gd name="T52" fmla="*/ 97 w 130"/>
                <a:gd name="T53" fmla="*/ 94 h 142"/>
                <a:gd name="T54" fmla="*/ 65 w 130"/>
                <a:gd name="T55" fmla="*/ 0 h 142"/>
                <a:gd name="T56" fmla="*/ 68 w 130"/>
                <a:gd name="T57" fmla="*/ 3 h 142"/>
                <a:gd name="T58" fmla="*/ 65 w 130"/>
                <a:gd name="T59" fmla="*/ 23 h 142"/>
                <a:gd name="T60" fmla="*/ 65 w 130"/>
                <a:gd name="T61" fmla="*/ 23 h 142"/>
                <a:gd name="T62" fmla="*/ 32 w 130"/>
                <a:gd name="T63" fmla="*/ 50 h 142"/>
                <a:gd name="T64" fmla="*/ 45 w 130"/>
                <a:gd name="T65" fmla="*/ 96 h 142"/>
                <a:gd name="T66" fmla="*/ 63 w 130"/>
                <a:gd name="T67" fmla="*/ 142 h 142"/>
                <a:gd name="T68" fmla="*/ 65 w 130"/>
                <a:gd name="T69" fmla="*/ 110 h 142"/>
                <a:gd name="T70" fmla="*/ 52 w 130"/>
                <a:gd name="T71" fmla="*/ 93 h 142"/>
                <a:gd name="T72" fmla="*/ 36 w 130"/>
                <a:gd name="T73" fmla="*/ 65 h 142"/>
                <a:gd name="T74" fmla="*/ 65 w 130"/>
                <a:gd name="T75" fmla="*/ 37 h 142"/>
                <a:gd name="T76" fmla="*/ 65 w 130"/>
                <a:gd name="T77" fmla="*/ 29 h 142"/>
                <a:gd name="T78" fmla="*/ 65 w 130"/>
                <a:gd name="T79" fmla="*/ 0 h 142"/>
                <a:gd name="T80" fmla="*/ 62 w 130"/>
                <a:gd name="T81" fmla="*/ 20 h 142"/>
                <a:gd name="T82" fmla="*/ 65 w 130"/>
                <a:gd name="T83" fmla="*/ 0 h 142"/>
                <a:gd name="T84" fmla="*/ 32 w 130"/>
                <a:gd name="T85" fmla="*/ 94 h 142"/>
                <a:gd name="T86" fmla="*/ 35 w 130"/>
                <a:gd name="T87" fmla="*/ 100 h 142"/>
                <a:gd name="T88" fmla="*/ 32 w 130"/>
                <a:gd name="T89" fmla="*/ 36 h 142"/>
                <a:gd name="T90" fmla="*/ 35 w 130"/>
                <a:gd name="T91" fmla="*/ 31 h 142"/>
                <a:gd name="T92" fmla="*/ 32 w 130"/>
                <a:gd name="T93" fmla="*/ 36 h 142"/>
                <a:gd name="T94" fmla="*/ 29 w 130"/>
                <a:gd name="T95" fmla="*/ 65 h 142"/>
                <a:gd name="T96" fmla="*/ 32 w 130"/>
                <a:gd name="T97" fmla="*/ 50 h 142"/>
                <a:gd name="T98" fmla="*/ 32 w 130"/>
                <a:gd name="T99" fmla="*/ 36 h 142"/>
                <a:gd name="T100" fmla="*/ 30 w 130"/>
                <a:gd name="T101" fmla="*/ 35 h 142"/>
                <a:gd name="T102" fmla="*/ 19 w 130"/>
                <a:gd name="T103" fmla="*/ 19 h 142"/>
                <a:gd name="T104" fmla="*/ 32 w 130"/>
                <a:gd name="T105" fmla="*/ 28 h 142"/>
                <a:gd name="T106" fmla="*/ 32 w 130"/>
                <a:gd name="T107" fmla="*/ 103 h 142"/>
                <a:gd name="T108" fmla="*/ 19 w 130"/>
                <a:gd name="T109" fmla="*/ 112 h 142"/>
                <a:gd name="T110" fmla="*/ 30 w 130"/>
                <a:gd name="T111" fmla="*/ 95 h 142"/>
                <a:gd name="T112" fmla="*/ 32 w 130"/>
                <a:gd name="T113" fmla="*/ 94 h 142"/>
                <a:gd name="T114" fmla="*/ 22 w 130"/>
                <a:gd name="T115" fmla="*/ 65 h 142"/>
                <a:gd name="T116" fmla="*/ 3 w 130"/>
                <a:gd name="T117" fmla="*/ 62 h 142"/>
                <a:gd name="T118" fmla="*/ 3 w 130"/>
                <a:gd name="T119" fmla="*/ 69 h 142"/>
                <a:gd name="T120" fmla="*/ 22 w 130"/>
                <a:gd name="T121" fmla="*/ 6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0" h="142">
                  <a:moveTo>
                    <a:pt x="97" y="81"/>
                  </a:moveTo>
                  <a:cubicBezTo>
                    <a:pt x="100" y="76"/>
                    <a:pt x="101" y="71"/>
                    <a:pt x="101" y="65"/>
                  </a:cubicBezTo>
                  <a:cubicBezTo>
                    <a:pt x="101" y="60"/>
                    <a:pt x="100" y="55"/>
                    <a:pt x="97" y="50"/>
                  </a:cubicBezTo>
                  <a:cubicBezTo>
                    <a:pt x="97" y="81"/>
                    <a:pt x="97" y="81"/>
                    <a:pt x="97" y="81"/>
                  </a:cubicBezTo>
                  <a:close/>
                  <a:moveTo>
                    <a:pt x="97" y="103"/>
                  </a:moveTo>
                  <a:cubicBezTo>
                    <a:pt x="97" y="94"/>
                    <a:pt x="97" y="94"/>
                    <a:pt x="97" y="94"/>
                  </a:cubicBezTo>
                  <a:cubicBezTo>
                    <a:pt x="98" y="94"/>
                    <a:pt x="99" y="95"/>
                    <a:pt x="100" y="95"/>
                  </a:cubicBezTo>
                  <a:cubicBezTo>
                    <a:pt x="100" y="95"/>
                    <a:pt x="100" y="95"/>
                    <a:pt x="100" y="95"/>
                  </a:cubicBezTo>
                  <a:cubicBezTo>
                    <a:pt x="111" y="107"/>
                    <a:pt x="111" y="107"/>
                    <a:pt x="111" y="107"/>
                  </a:cubicBezTo>
                  <a:cubicBezTo>
                    <a:pt x="113" y="108"/>
                    <a:pt x="113" y="110"/>
                    <a:pt x="111" y="112"/>
                  </a:cubicBezTo>
                  <a:cubicBezTo>
                    <a:pt x="110" y="113"/>
                    <a:pt x="108" y="113"/>
                    <a:pt x="106" y="112"/>
                  </a:cubicBezTo>
                  <a:cubicBezTo>
                    <a:pt x="97" y="103"/>
                    <a:pt x="97" y="103"/>
                    <a:pt x="97" y="103"/>
                  </a:cubicBezTo>
                  <a:close/>
                  <a:moveTo>
                    <a:pt x="97" y="36"/>
                  </a:moveTo>
                  <a:cubicBezTo>
                    <a:pt x="97" y="28"/>
                    <a:pt x="97" y="28"/>
                    <a:pt x="97" y="28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8" y="18"/>
                    <a:pt x="110" y="18"/>
                    <a:pt x="111" y="19"/>
                  </a:cubicBezTo>
                  <a:cubicBezTo>
                    <a:pt x="113" y="20"/>
                    <a:pt x="113" y="23"/>
                    <a:pt x="111" y="24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99" y="36"/>
                    <a:pt x="98" y="36"/>
                    <a:pt x="97" y="36"/>
                  </a:cubicBezTo>
                  <a:close/>
                  <a:moveTo>
                    <a:pt x="127" y="62"/>
                  </a:moveTo>
                  <a:cubicBezTo>
                    <a:pt x="127" y="62"/>
                    <a:pt x="127" y="62"/>
                    <a:pt x="127" y="62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09" y="62"/>
                    <a:pt x="108" y="64"/>
                    <a:pt x="108" y="65"/>
                  </a:cubicBezTo>
                  <a:cubicBezTo>
                    <a:pt x="108" y="67"/>
                    <a:pt x="109" y="69"/>
                    <a:pt x="111" y="69"/>
                  </a:cubicBezTo>
                  <a:cubicBezTo>
                    <a:pt x="127" y="69"/>
                    <a:pt x="127" y="69"/>
                    <a:pt x="127" y="69"/>
                  </a:cubicBezTo>
                  <a:cubicBezTo>
                    <a:pt x="129" y="69"/>
                    <a:pt x="130" y="67"/>
                    <a:pt x="130" y="65"/>
                  </a:cubicBezTo>
                  <a:cubicBezTo>
                    <a:pt x="130" y="64"/>
                    <a:pt x="129" y="62"/>
                    <a:pt x="127" y="62"/>
                  </a:cubicBezTo>
                  <a:close/>
                  <a:moveTo>
                    <a:pt x="65" y="142"/>
                  </a:moveTo>
                  <a:cubicBezTo>
                    <a:pt x="67" y="142"/>
                    <a:pt x="67" y="142"/>
                    <a:pt x="67" y="142"/>
                  </a:cubicBezTo>
                  <a:cubicBezTo>
                    <a:pt x="77" y="142"/>
                    <a:pt x="85" y="134"/>
                    <a:pt x="85" y="124"/>
                  </a:cubicBezTo>
                  <a:cubicBezTo>
                    <a:pt x="85" y="95"/>
                    <a:pt x="85" y="95"/>
                    <a:pt x="85" y="95"/>
                  </a:cubicBezTo>
                  <a:cubicBezTo>
                    <a:pt x="90" y="92"/>
                    <a:pt x="95" y="87"/>
                    <a:pt x="97" y="81"/>
                  </a:cubicBezTo>
                  <a:cubicBezTo>
                    <a:pt x="97" y="50"/>
                    <a:pt x="97" y="50"/>
                    <a:pt x="97" y="50"/>
                  </a:cubicBezTo>
                  <a:cubicBezTo>
                    <a:pt x="92" y="38"/>
                    <a:pt x="79" y="29"/>
                    <a:pt x="65" y="29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73" y="37"/>
                    <a:pt x="80" y="40"/>
                    <a:pt x="85" y="45"/>
                  </a:cubicBezTo>
                  <a:cubicBezTo>
                    <a:pt x="90" y="50"/>
                    <a:pt x="93" y="57"/>
                    <a:pt x="93" y="65"/>
                  </a:cubicBezTo>
                  <a:cubicBezTo>
                    <a:pt x="93" y="76"/>
                    <a:pt x="88" y="85"/>
                    <a:pt x="79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8" y="91"/>
                    <a:pt x="78" y="92"/>
                    <a:pt x="78" y="93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42"/>
                    <a:pt x="65" y="142"/>
                    <a:pt x="65" y="142"/>
                  </a:cubicBezTo>
                  <a:close/>
                  <a:moveTo>
                    <a:pt x="97" y="28"/>
                  </a:moveTo>
                  <a:cubicBezTo>
                    <a:pt x="97" y="36"/>
                    <a:pt x="97" y="36"/>
                    <a:pt x="97" y="36"/>
                  </a:cubicBezTo>
                  <a:cubicBezTo>
                    <a:pt x="97" y="36"/>
                    <a:pt x="96" y="36"/>
                    <a:pt x="95" y="35"/>
                  </a:cubicBezTo>
                  <a:cubicBezTo>
                    <a:pt x="94" y="34"/>
                    <a:pt x="94" y="32"/>
                    <a:pt x="95" y="31"/>
                  </a:cubicBezTo>
                  <a:cubicBezTo>
                    <a:pt x="97" y="28"/>
                    <a:pt x="97" y="28"/>
                    <a:pt x="97" y="28"/>
                  </a:cubicBezTo>
                  <a:close/>
                  <a:moveTo>
                    <a:pt x="97" y="94"/>
                  </a:moveTo>
                  <a:cubicBezTo>
                    <a:pt x="97" y="103"/>
                    <a:pt x="97" y="103"/>
                    <a:pt x="97" y="103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4" y="99"/>
                    <a:pt x="94" y="97"/>
                    <a:pt x="95" y="95"/>
                  </a:cubicBezTo>
                  <a:cubicBezTo>
                    <a:pt x="96" y="95"/>
                    <a:pt x="97" y="94"/>
                    <a:pt x="97" y="94"/>
                  </a:cubicBezTo>
                  <a:close/>
                  <a:moveTo>
                    <a:pt x="65" y="23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8" y="2"/>
                    <a:pt x="68" y="3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21"/>
                    <a:pt x="67" y="23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lose/>
                  <a:moveTo>
                    <a:pt x="65" y="29"/>
                  </a:moveTo>
                  <a:cubicBezTo>
                    <a:pt x="50" y="29"/>
                    <a:pt x="38" y="37"/>
                    <a:pt x="32" y="50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5" y="87"/>
                    <a:pt x="40" y="92"/>
                    <a:pt x="45" y="96"/>
                  </a:cubicBezTo>
                  <a:cubicBezTo>
                    <a:pt x="45" y="124"/>
                    <a:pt x="45" y="124"/>
                    <a:pt x="45" y="124"/>
                  </a:cubicBezTo>
                  <a:cubicBezTo>
                    <a:pt x="45" y="134"/>
                    <a:pt x="53" y="142"/>
                    <a:pt x="63" y="142"/>
                  </a:cubicBezTo>
                  <a:cubicBezTo>
                    <a:pt x="65" y="142"/>
                    <a:pt x="65" y="142"/>
                    <a:pt x="65" y="142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52" y="110"/>
                    <a:pt x="52" y="110"/>
                    <a:pt x="52" y="110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2" y="92"/>
                    <a:pt x="52" y="91"/>
                    <a:pt x="51" y="90"/>
                  </a:cubicBezTo>
                  <a:cubicBezTo>
                    <a:pt x="42" y="85"/>
                    <a:pt x="36" y="76"/>
                    <a:pt x="36" y="65"/>
                  </a:cubicBezTo>
                  <a:cubicBezTo>
                    <a:pt x="36" y="57"/>
                    <a:pt x="39" y="50"/>
                    <a:pt x="44" y="45"/>
                  </a:cubicBezTo>
                  <a:cubicBezTo>
                    <a:pt x="50" y="40"/>
                    <a:pt x="57" y="37"/>
                    <a:pt x="65" y="37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lose/>
                  <a:moveTo>
                    <a:pt x="65" y="0"/>
                  </a:moveTo>
                  <a:cubicBezTo>
                    <a:pt x="65" y="23"/>
                    <a:pt x="65" y="23"/>
                    <a:pt x="65" y="23"/>
                  </a:cubicBezTo>
                  <a:cubicBezTo>
                    <a:pt x="63" y="23"/>
                    <a:pt x="62" y="21"/>
                    <a:pt x="62" y="20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2" y="2"/>
                    <a:pt x="63" y="0"/>
                    <a:pt x="65" y="0"/>
                  </a:cubicBezTo>
                  <a:close/>
                  <a:moveTo>
                    <a:pt x="32" y="103"/>
                  </a:moveTo>
                  <a:cubicBezTo>
                    <a:pt x="32" y="94"/>
                    <a:pt x="32" y="94"/>
                    <a:pt x="32" y="94"/>
                  </a:cubicBezTo>
                  <a:cubicBezTo>
                    <a:pt x="33" y="94"/>
                    <a:pt x="34" y="95"/>
                    <a:pt x="35" y="95"/>
                  </a:cubicBezTo>
                  <a:cubicBezTo>
                    <a:pt x="36" y="97"/>
                    <a:pt x="36" y="99"/>
                    <a:pt x="35" y="100"/>
                  </a:cubicBezTo>
                  <a:cubicBezTo>
                    <a:pt x="32" y="103"/>
                    <a:pt x="32" y="103"/>
                    <a:pt x="32" y="103"/>
                  </a:cubicBezTo>
                  <a:close/>
                  <a:moveTo>
                    <a:pt x="32" y="36"/>
                  </a:moveTo>
                  <a:cubicBezTo>
                    <a:pt x="32" y="28"/>
                    <a:pt x="32" y="28"/>
                    <a:pt x="32" y="28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32"/>
                    <a:pt x="36" y="34"/>
                    <a:pt x="35" y="35"/>
                  </a:cubicBezTo>
                  <a:cubicBezTo>
                    <a:pt x="34" y="36"/>
                    <a:pt x="33" y="36"/>
                    <a:pt x="32" y="36"/>
                  </a:cubicBezTo>
                  <a:close/>
                  <a:moveTo>
                    <a:pt x="32" y="50"/>
                  </a:moveTo>
                  <a:cubicBezTo>
                    <a:pt x="30" y="54"/>
                    <a:pt x="29" y="60"/>
                    <a:pt x="29" y="65"/>
                  </a:cubicBezTo>
                  <a:cubicBezTo>
                    <a:pt x="29" y="71"/>
                    <a:pt x="30" y="76"/>
                    <a:pt x="32" y="81"/>
                  </a:cubicBezTo>
                  <a:cubicBezTo>
                    <a:pt x="32" y="50"/>
                    <a:pt x="32" y="50"/>
                    <a:pt x="32" y="50"/>
                  </a:cubicBezTo>
                  <a:close/>
                  <a:moveTo>
                    <a:pt x="32" y="28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1" y="36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7" y="23"/>
                    <a:pt x="17" y="20"/>
                    <a:pt x="19" y="19"/>
                  </a:cubicBezTo>
                  <a:cubicBezTo>
                    <a:pt x="20" y="18"/>
                    <a:pt x="22" y="18"/>
                    <a:pt x="24" y="19"/>
                  </a:cubicBezTo>
                  <a:cubicBezTo>
                    <a:pt x="32" y="28"/>
                    <a:pt x="32" y="28"/>
                    <a:pt x="32" y="28"/>
                  </a:cubicBezTo>
                  <a:close/>
                  <a:moveTo>
                    <a:pt x="32" y="94"/>
                  </a:moveTo>
                  <a:cubicBezTo>
                    <a:pt x="32" y="103"/>
                    <a:pt x="32" y="103"/>
                    <a:pt x="32" y="103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22" y="113"/>
                    <a:pt x="20" y="113"/>
                    <a:pt x="19" y="112"/>
                  </a:cubicBezTo>
                  <a:cubicBezTo>
                    <a:pt x="17" y="110"/>
                    <a:pt x="17" y="108"/>
                    <a:pt x="19" y="107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1" y="95"/>
                    <a:pt x="32" y="95"/>
                    <a:pt x="32" y="94"/>
                  </a:cubicBezTo>
                  <a:close/>
                  <a:moveTo>
                    <a:pt x="22" y="65"/>
                  </a:moveTo>
                  <a:cubicBezTo>
                    <a:pt x="22" y="65"/>
                    <a:pt x="22" y="65"/>
                    <a:pt x="22" y="65"/>
                  </a:cubicBezTo>
                  <a:cubicBezTo>
                    <a:pt x="22" y="64"/>
                    <a:pt x="21" y="62"/>
                    <a:pt x="19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1" y="62"/>
                    <a:pt x="0" y="64"/>
                    <a:pt x="0" y="65"/>
                  </a:cubicBezTo>
                  <a:cubicBezTo>
                    <a:pt x="0" y="67"/>
                    <a:pt x="1" y="69"/>
                    <a:pt x="3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1" y="69"/>
                    <a:pt x="22" y="67"/>
                    <a:pt x="22" y="65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4" name="淘宝店chenying0907出品 81"/>
            <p:cNvSpPr>
              <a:spLocks noEditPoints="1"/>
            </p:cNvSpPr>
            <p:nvPr/>
          </p:nvSpPr>
          <p:spPr bwMode="auto">
            <a:xfrm>
              <a:off x="1492186" y="1185406"/>
              <a:ext cx="320195" cy="460772"/>
            </a:xfrm>
            <a:custGeom>
              <a:avLst/>
              <a:gdLst>
                <a:gd name="T0" fmla="*/ 98 w 196"/>
                <a:gd name="T1" fmla="*/ 5 h 282"/>
                <a:gd name="T2" fmla="*/ 113 w 196"/>
                <a:gd name="T3" fmla="*/ 0 h 282"/>
                <a:gd name="T4" fmla="*/ 155 w 196"/>
                <a:gd name="T5" fmla="*/ 128 h 282"/>
                <a:gd name="T6" fmla="*/ 108 w 196"/>
                <a:gd name="T7" fmla="*/ 143 h 282"/>
                <a:gd name="T8" fmla="*/ 98 w 196"/>
                <a:gd name="T9" fmla="*/ 111 h 282"/>
                <a:gd name="T10" fmla="*/ 98 w 196"/>
                <a:gd name="T11" fmla="*/ 5 h 282"/>
                <a:gd name="T12" fmla="*/ 98 w 196"/>
                <a:gd name="T13" fmla="*/ 222 h 282"/>
                <a:gd name="T14" fmla="*/ 136 w 196"/>
                <a:gd name="T15" fmla="*/ 209 h 282"/>
                <a:gd name="T16" fmla="*/ 107 w 196"/>
                <a:gd name="T17" fmla="*/ 209 h 282"/>
                <a:gd name="T18" fmla="*/ 107 w 196"/>
                <a:gd name="T19" fmla="*/ 192 h 282"/>
                <a:gd name="T20" fmla="*/ 152 w 196"/>
                <a:gd name="T21" fmla="*/ 192 h 282"/>
                <a:gd name="T22" fmla="*/ 189 w 196"/>
                <a:gd name="T23" fmla="*/ 192 h 282"/>
                <a:gd name="T24" fmla="*/ 196 w 196"/>
                <a:gd name="T25" fmla="*/ 192 h 282"/>
                <a:gd name="T26" fmla="*/ 196 w 196"/>
                <a:gd name="T27" fmla="*/ 209 h 282"/>
                <a:gd name="T28" fmla="*/ 180 w 196"/>
                <a:gd name="T29" fmla="*/ 209 h 282"/>
                <a:gd name="T30" fmla="*/ 134 w 196"/>
                <a:gd name="T31" fmla="*/ 247 h 282"/>
                <a:gd name="T32" fmla="*/ 169 w 196"/>
                <a:gd name="T33" fmla="*/ 267 h 282"/>
                <a:gd name="T34" fmla="*/ 169 w 196"/>
                <a:gd name="T35" fmla="*/ 282 h 282"/>
                <a:gd name="T36" fmla="*/ 98 w 196"/>
                <a:gd name="T37" fmla="*/ 282 h 282"/>
                <a:gd name="T38" fmla="*/ 98 w 196"/>
                <a:gd name="T39" fmla="*/ 268 h 282"/>
                <a:gd name="T40" fmla="*/ 111 w 196"/>
                <a:gd name="T41" fmla="*/ 255 h 282"/>
                <a:gd name="T42" fmla="*/ 98 w 196"/>
                <a:gd name="T43" fmla="*/ 242 h 282"/>
                <a:gd name="T44" fmla="*/ 98 w 196"/>
                <a:gd name="T45" fmla="*/ 222 h 282"/>
                <a:gd name="T46" fmla="*/ 67 w 196"/>
                <a:gd name="T47" fmla="*/ 15 h 282"/>
                <a:gd name="T48" fmla="*/ 98 w 196"/>
                <a:gd name="T49" fmla="*/ 5 h 282"/>
                <a:gd name="T50" fmla="*/ 98 w 196"/>
                <a:gd name="T51" fmla="*/ 111 h 282"/>
                <a:gd name="T52" fmla="*/ 92 w 196"/>
                <a:gd name="T53" fmla="*/ 92 h 282"/>
                <a:gd name="T54" fmla="*/ 33 w 196"/>
                <a:gd name="T55" fmla="*/ 157 h 282"/>
                <a:gd name="T56" fmla="*/ 98 w 196"/>
                <a:gd name="T57" fmla="*/ 222 h 282"/>
                <a:gd name="T58" fmla="*/ 98 w 196"/>
                <a:gd name="T59" fmla="*/ 222 h 282"/>
                <a:gd name="T60" fmla="*/ 98 w 196"/>
                <a:gd name="T61" fmla="*/ 242 h 282"/>
                <a:gd name="T62" fmla="*/ 85 w 196"/>
                <a:gd name="T63" fmla="*/ 255 h 282"/>
                <a:gd name="T64" fmla="*/ 98 w 196"/>
                <a:gd name="T65" fmla="*/ 268 h 282"/>
                <a:gd name="T66" fmla="*/ 98 w 196"/>
                <a:gd name="T67" fmla="*/ 282 h 282"/>
                <a:gd name="T68" fmla="*/ 27 w 196"/>
                <a:gd name="T69" fmla="*/ 282 h 282"/>
                <a:gd name="T70" fmla="*/ 27 w 196"/>
                <a:gd name="T71" fmla="*/ 267 h 282"/>
                <a:gd name="T72" fmla="*/ 61 w 196"/>
                <a:gd name="T73" fmla="*/ 247 h 282"/>
                <a:gd name="T74" fmla="*/ 0 w 196"/>
                <a:gd name="T75" fmla="*/ 157 h 282"/>
                <a:gd name="T76" fmla="*/ 82 w 196"/>
                <a:gd name="T77" fmla="*/ 61 h 282"/>
                <a:gd name="T78" fmla="*/ 67 w 196"/>
                <a:gd name="T79" fmla="*/ 15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6" h="282">
                  <a:moveTo>
                    <a:pt x="98" y="5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155" y="128"/>
                    <a:pt x="155" y="128"/>
                    <a:pt x="155" y="128"/>
                  </a:cubicBezTo>
                  <a:cubicBezTo>
                    <a:pt x="108" y="143"/>
                    <a:pt x="108" y="143"/>
                    <a:pt x="108" y="143"/>
                  </a:cubicBezTo>
                  <a:cubicBezTo>
                    <a:pt x="98" y="111"/>
                    <a:pt x="98" y="111"/>
                    <a:pt x="98" y="111"/>
                  </a:cubicBezTo>
                  <a:cubicBezTo>
                    <a:pt x="98" y="5"/>
                    <a:pt x="98" y="5"/>
                    <a:pt x="98" y="5"/>
                  </a:cubicBezTo>
                  <a:close/>
                  <a:moveTo>
                    <a:pt x="98" y="222"/>
                  </a:moveTo>
                  <a:cubicBezTo>
                    <a:pt x="112" y="222"/>
                    <a:pt x="125" y="217"/>
                    <a:pt x="136" y="209"/>
                  </a:cubicBezTo>
                  <a:cubicBezTo>
                    <a:pt x="107" y="209"/>
                    <a:pt x="107" y="209"/>
                    <a:pt x="107" y="209"/>
                  </a:cubicBezTo>
                  <a:cubicBezTo>
                    <a:pt x="107" y="192"/>
                    <a:pt x="107" y="192"/>
                    <a:pt x="107" y="19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189" y="192"/>
                    <a:pt x="189" y="192"/>
                    <a:pt x="189" y="192"/>
                  </a:cubicBezTo>
                  <a:cubicBezTo>
                    <a:pt x="196" y="192"/>
                    <a:pt x="196" y="192"/>
                    <a:pt x="196" y="192"/>
                  </a:cubicBezTo>
                  <a:cubicBezTo>
                    <a:pt x="196" y="209"/>
                    <a:pt x="196" y="209"/>
                    <a:pt x="196" y="209"/>
                  </a:cubicBezTo>
                  <a:cubicBezTo>
                    <a:pt x="180" y="209"/>
                    <a:pt x="180" y="209"/>
                    <a:pt x="180" y="209"/>
                  </a:cubicBezTo>
                  <a:cubicBezTo>
                    <a:pt x="169" y="226"/>
                    <a:pt x="153" y="239"/>
                    <a:pt x="134" y="247"/>
                  </a:cubicBezTo>
                  <a:cubicBezTo>
                    <a:pt x="154" y="251"/>
                    <a:pt x="169" y="257"/>
                    <a:pt x="169" y="267"/>
                  </a:cubicBezTo>
                  <a:cubicBezTo>
                    <a:pt x="169" y="282"/>
                    <a:pt x="169" y="282"/>
                    <a:pt x="169" y="282"/>
                  </a:cubicBezTo>
                  <a:cubicBezTo>
                    <a:pt x="98" y="282"/>
                    <a:pt x="98" y="282"/>
                    <a:pt x="98" y="282"/>
                  </a:cubicBezTo>
                  <a:cubicBezTo>
                    <a:pt x="98" y="268"/>
                    <a:pt x="98" y="268"/>
                    <a:pt x="98" y="268"/>
                  </a:cubicBezTo>
                  <a:cubicBezTo>
                    <a:pt x="105" y="268"/>
                    <a:pt x="111" y="262"/>
                    <a:pt x="111" y="255"/>
                  </a:cubicBezTo>
                  <a:cubicBezTo>
                    <a:pt x="111" y="248"/>
                    <a:pt x="105" y="242"/>
                    <a:pt x="98" y="242"/>
                  </a:cubicBezTo>
                  <a:lnTo>
                    <a:pt x="98" y="222"/>
                  </a:lnTo>
                  <a:close/>
                  <a:moveTo>
                    <a:pt x="67" y="15"/>
                  </a:moveTo>
                  <a:cubicBezTo>
                    <a:pt x="98" y="5"/>
                    <a:pt x="98" y="5"/>
                    <a:pt x="98" y="5"/>
                  </a:cubicBezTo>
                  <a:cubicBezTo>
                    <a:pt x="98" y="111"/>
                    <a:pt x="98" y="111"/>
                    <a:pt x="98" y="111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59" y="95"/>
                    <a:pt x="33" y="123"/>
                    <a:pt x="33" y="157"/>
                  </a:cubicBezTo>
                  <a:cubicBezTo>
                    <a:pt x="33" y="193"/>
                    <a:pt x="62" y="222"/>
                    <a:pt x="98" y="222"/>
                  </a:cubicBezTo>
                  <a:cubicBezTo>
                    <a:pt x="98" y="222"/>
                    <a:pt x="98" y="222"/>
                    <a:pt x="98" y="222"/>
                  </a:cubicBezTo>
                  <a:cubicBezTo>
                    <a:pt x="98" y="242"/>
                    <a:pt x="98" y="242"/>
                    <a:pt x="98" y="242"/>
                  </a:cubicBezTo>
                  <a:cubicBezTo>
                    <a:pt x="91" y="242"/>
                    <a:pt x="85" y="248"/>
                    <a:pt x="85" y="255"/>
                  </a:cubicBezTo>
                  <a:cubicBezTo>
                    <a:pt x="85" y="262"/>
                    <a:pt x="91" y="268"/>
                    <a:pt x="98" y="268"/>
                  </a:cubicBezTo>
                  <a:cubicBezTo>
                    <a:pt x="98" y="282"/>
                    <a:pt x="98" y="282"/>
                    <a:pt x="98" y="282"/>
                  </a:cubicBezTo>
                  <a:cubicBezTo>
                    <a:pt x="27" y="282"/>
                    <a:pt x="27" y="282"/>
                    <a:pt x="27" y="282"/>
                  </a:cubicBezTo>
                  <a:cubicBezTo>
                    <a:pt x="27" y="267"/>
                    <a:pt x="27" y="267"/>
                    <a:pt x="27" y="267"/>
                  </a:cubicBezTo>
                  <a:cubicBezTo>
                    <a:pt x="27" y="257"/>
                    <a:pt x="41" y="251"/>
                    <a:pt x="61" y="247"/>
                  </a:cubicBezTo>
                  <a:cubicBezTo>
                    <a:pt x="26" y="233"/>
                    <a:pt x="0" y="198"/>
                    <a:pt x="0" y="157"/>
                  </a:cubicBezTo>
                  <a:cubicBezTo>
                    <a:pt x="0" y="108"/>
                    <a:pt x="36" y="68"/>
                    <a:pt x="82" y="61"/>
                  </a:cubicBezTo>
                  <a:lnTo>
                    <a:pt x="67" y="15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5" name="淘宝店chenying0907出品 82"/>
            <p:cNvSpPr>
              <a:spLocks noEditPoints="1"/>
            </p:cNvSpPr>
            <p:nvPr/>
          </p:nvSpPr>
          <p:spPr bwMode="auto">
            <a:xfrm>
              <a:off x="1377916" y="1119921"/>
              <a:ext cx="184499" cy="163116"/>
            </a:xfrm>
            <a:custGeom>
              <a:avLst/>
              <a:gdLst>
                <a:gd name="T0" fmla="*/ 103 w 113"/>
                <a:gd name="T1" fmla="*/ 31 h 100"/>
                <a:gd name="T2" fmla="*/ 57 w 113"/>
                <a:gd name="T3" fmla="*/ 0 h 100"/>
                <a:gd name="T4" fmla="*/ 57 w 113"/>
                <a:gd name="T5" fmla="*/ 9 h 100"/>
                <a:gd name="T6" fmla="*/ 95 w 113"/>
                <a:gd name="T7" fmla="*/ 35 h 100"/>
                <a:gd name="T8" fmla="*/ 72 w 113"/>
                <a:gd name="T9" fmla="*/ 88 h 100"/>
                <a:gd name="T10" fmla="*/ 57 w 113"/>
                <a:gd name="T11" fmla="*/ 91 h 100"/>
                <a:gd name="T12" fmla="*/ 57 w 113"/>
                <a:gd name="T13" fmla="*/ 100 h 100"/>
                <a:gd name="T14" fmla="*/ 75 w 113"/>
                <a:gd name="T15" fmla="*/ 96 h 100"/>
                <a:gd name="T16" fmla="*/ 103 w 113"/>
                <a:gd name="T17" fmla="*/ 31 h 100"/>
                <a:gd name="T18" fmla="*/ 57 w 113"/>
                <a:gd name="T19" fmla="*/ 0 h 100"/>
                <a:gd name="T20" fmla="*/ 38 w 113"/>
                <a:gd name="T21" fmla="*/ 4 h 100"/>
                <a:gd name="T22" fmla="*/ 11 w 113"/>
                <a:gd name="T23" fmla="*/ 68 h 100"/>
                <a:gd name="T24" fmla="*/ 57 w 113"/>
                <a:gd name="T25" fmla="*/ 100 h 100"/>
                <a:gd name="T26" fmla="*/ 57 w 113"/>
                <a:gd name="T27" fmla="*/ 91 h 100"/>
                <a:gd name="T28" fmla="*/ 19 w 113"/>
                <a:gd name="T29" fmla="*/ 65 h 100"/>
                <a:gd name="T30" fmla="*/ 19 w 113"/>
                <a:gd name="T31" fmla="*/ 65 h 100"/>
                <a:gd name="T32" fmla="*/ 42 w 113"/>
                <a:gd name="T33" fmla="*/ 12 h 100"/>
                <a:gd name="T34" fmla="*/ 57 w 113"/>
                <a:gd name="T35" fmla="*/ 9 h 100"/>
                <a:gd name="T36" fmla="*/ 57 w 113"/>
                <a:gd name="T3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100">
                  <a:moveTo>
                    <a:pt x="103" y="31"/>
                  </a:moveTo>
                  <a:cubicBezTo>
                    <a:pt x="95" y="12"/>
                    <a:pt x="77" y="0"/>
                    <a:pt x="57" y="0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73" y="9"/>
                    <a:pt x="88" y="19"/>
                    <a:pt x="95" y="35"/>
                  </a:cubicBezTo>
                  <a:cubicBezTo>
                    <a:pt x="103" y="56"/>
                    <a:pt x="93" y="79"/>
                    <a:pt x="72" y="88"/>
                  </a:cubicBezTo>
                  <a:cubicBezTo>
                    <a:pt x="67" y="90"/>
                    <a:pt x="62" y="91"/>
                    <a:pt x="57" y="91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63" y="100"/>
                    <a:pt x="69" y="99"/>
                    <a:pt x="75" y="96"/>
                  </a:cubicBezTo>
                  <a:cubicBezTo>
                    <a:pt x="101" y="86"/>
                    <a:pt x="113" y="57"/>
                    <a:pt x="103" y="31"/>
                  </a:cubicBezTo>
                  <a:close/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3" y="14"/>
                    <a:pt x="0" y="43"/>
                    <a:pt x="11" y="68"/>
                  </a:cubicBezTo>
                  <a:cubicBezTo>
                    <a:pt x="18" y="88"/>
                    <a:pt x="37" y="100"/>
                    <a:pt x="57" y="100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41" y="90"/>
                    <a:pt x="26" y="81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1" y="44"/>
                    <a:pt x="21" y="21"/>
                    <a:pt x="42" y="12"/>
                  </a:cubicBezTo>
                  <a:cubicBezTo>
                    <a:pt x="47" y="10"/>
                    <a:pt x="52" y="9"/>
                    <a:pt x="57" y="9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6" name="淘宝店chenying0907出品 83"/>
            <p:cNvSpPr>
              <a:spLocks/>
            </p:cNvSpPr>
            <p:nvPr/>
          </p:nvSpPr>
          <p:spPr bwMode="auto">
            <a:xfrm>
              <a:off x="1325542" y="1217553"/>
              <a:ext cx="80941" cy="51197"/>
            </a:xfrm>
            <a:custGeom>
              <a:avLst/>
              <a:gdLst>
                <a:gd name="T0" fmla="*/ 7 w 68"/>
                <a:gd name="T1" fmla="*/ 43 h 43"/>
                <a:gd name="T2" fmla="*/ 0 w 68"/>
                <a:gd name="T3" fmla="*/ 25 h 43"/>
                <a:gd name="T4" fmla="*/ 62 w 68"/>
                <a:gd name="T5" fmla="*/ 0 h 43"/>
                <a:gd name="T6" fmla="*/ 68 w 68"/>
                <a:gd name="T7" fmla="*/ 18 h 43"/>
                <a:gd name="T8" fmla="*/ 7 w 68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43">
                  <a:moveTo>
                    <a:pt x="7" y="43"/>
                  </a:moveTo>
                  <a:lnTo>
                    <a:pt x="0" y="25"/>
                  </a:lnTo>
                  <a:lnTo>
                    <a:pt x="62" y="0"/>
                  </a:lnTo>
                  <a:lnTo>
                    <a:pt x="68" y="18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7" name="淘宝店chenying0907出品 84"/>
            <p:cNvSpPr>
              <a:spLocks/>
            </p:cNvSpPr>
            <p:nvPr/>
          </p:nvSpPr>
          <p:spPr bwMode="auto">
            <a:xfrm>
              <a:off x="1274359" y="1224696"/>
              <a:ext cx="109509" cy="66675"/>
            </a:xfrm>
            <a:custGeom>
              <a:avLst/>
              <a:gdLst>
                <a:gd name="T0" fmla="*/ 16 w 67"/>
                <a:gd name="T1" fmla="*/ 39 h 41"/>
                <a:gd name="T2" fmla="*/ 2 w 67"/>
                <a:gd name="T3" fmla="*/ 33 h 41"/>
                <a:gd name="T4" fmla="*/ 8 w 67"/>
                <a:gd name="T5" fmla="*/ 19 h 41"/>
                <a:gd name="T6" fmla="*/ 50 w 67"/>
                <a:gd name="T7" fmla="*/ 2 h 41"/>
                <a:gd name="T8" fmla="*/ 64 w 67"/>
                <a:gd name="T9" fmla="*/ 8 h 41"/>
                <a:gd name="T10" fmla="*/ 58 w 67"/>
                <a:gd name="T11" fmla="*/ 22 h 41"/>
                <a:gd name="T12" fmla="*/ 16 w 67"/>
                <a:gd name="T13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41">
                  <a:moveTo>
                    <a:pt x="16" y="39"/>
                  </a:moveTo>
                  <a:cubicBezTo>
                    <a:pt x="10" y="41"/>
                    <a:pt x="4" y="39"/>
                    <a:pt x="2" y="33"/>
                  </a:cubicBezTo>
                  <a:cubicBezTo>
                    <a:pt x="0" y="28"/>
                    <a:pt x="2" y="21"/>
                    <a:pt x="8" y="19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6" y="0"/>
                    <a:pt x="62" y="3"/>
                    <a:pt x="64" y="8"/>
                  </a:cubicBezTo>
                  <a:cubicBezTo>
                    <a:pt x="67" y="14"/>
                    <a:pt x="64" y="20"/>
                    <a:pt x="58" y="22"/>
                  </a:cubicBezTo>
                  <a:lnTo>
                    <a:pt x="16" y="39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8" name="淘宝店chenying0907出品 85"/>
            <p:cNvSpPr>
              <a:spLocks noEditPoints="1"/>
            </p:cNvSpPr>
            <p:nvPr/>
          </p:nvSpPr>
          <p:spPr bwMode="auto">
            <a:xfrm>
              <a:off x="1211271" y="2093852"/>
              <a:ext cx="334479" cy="119063"/>
            </a:xfrm>
            <a:custGeom>
              <a:avLst/>
              <a:gdLst>
                <a:gd name="T0" fmla="*/ 142 w 205"/>
                <a:gd name="T1" fmla="*/ 5 h 73"/>
                <a:gd name="T2" fmla="*/ 157 w 205"/>
                <a:gd name="T3" fmla="*/ 2 h 73"/>
                <a:gd name="T4" fmla="*/ 164 w 205"/>
                <a:gd name="T5" fmla="*/ 5 h 73"/>
                <a:gd name="T6" fmla="*/ 179 w 205"/>
                <a:gd name="T7" fmla="*/ 2 h 73"/>
                <a:gd name="T8" fmla="*/ 202 w 205"/>
                <a:gd name="T9" fmla="*/ 18 h 73"/>
                <a:gd name="T10" fmla="*/ 187 w 205"/>
                <a:gd name="T11" fmla="*/ 42 h 73"/>
                <a:gd name="T12" fmla="*/ 177 w 205"/>
                <a:gd name="T13" fmla="*/ 43 h 73"/>
                <a:gd name="T14" fmla="*/ 166 w 205"/>
                <a:gd name="T15" fmla="*/ 18 h 73"/>
                <a:gd name="T16" fmla="*/ 172 w 205"/>
                <a:gd name="T17" fmla="*/ 45 h 73"/>
                <a:gd name="T18" fmla="*/ 167 w 205"/>
                <a:gd name="T19" fmla="*/ 50 h 73"/>
                <a:gd name="T20" fmla="*/ 142 w 205"/>
                <a:gd name="T21" fmla="*/ 55 h 73"/>
                <a:gd name="T22" fmla="*/ 142 w 205"/>
                <a:gd name="T23" fmla="*/ 20 h 73"/>
                <a:gd name="T24" fmla="*/ 158 w 205"/>
                <a:gd name="T25" fmla="*/ 17 h 73"/>
                <a:gd name="T26" fmla="*/ 163 w 205"/>
                <a:gd name="T27" fmla="*/ 19 h 73"/>
                <a:gd name="T28" fmla="*/ 161 w 205"/>
                <a:gd name="T29" fmla="*/ 9 h 73"/>
                <a:gd name="T30" fmla="*/ 155 w 205"/>
                <a:gd name="T31" fmla="*/ 5 h 73"/>
                <a:gd name="T32" fmla="*/ 142 w 205"/>
                <a:gd name="T33" fmla="*/ 8 h 73"/>
                <a:gd name="T34" fmla="*/ 142 w 205"/>
                <a:gd name="T35" fmla="*/ 5 h 73"/>
                <a:gd name="T36" fmla="*/ 28 w 205"/>
                <a:gd name="T37" fmla="*/ 30 h 73"/>
                <a:gd name="T38" fmla="*/ 116 w 205"/>
                <a:gd name="T39" fmla="*/ 13 h 73"/>
                <a:gd name="T40" fmla="*/ 121 w 205"/>
                <a:gd name="T41" fmla="*/ 9 h 73"/>
                <a:gd name="T42" fmla="*/ 142 w 205"/>
                <a:gd name="T43" fmla="*/ 5 h 73"/>
                <a:gd name="T44" fmla="*/ 142 w 205"/>
                <a:gd name="T45" fmla="*/ 8 h 73"/>
                <a:gd name="T46" fmla="*/ 124 w 205"/>
                <a:gd name="T47" fmla="*/ 11 h 73"/>
                <a:gd name="T48" fmla="*/ 120 w 205"/>
                <a:gd name="T49" fmla="*/ 17 h 73"/>
                <a:gd name="T50" fmla="*/ 122 w 205"/>
                <a:gd name="T51" fmla="*/ 28 h 73"/>
                <a:gd name="T52" fmla="*/ 122 w 205"/>
                <a:gd name="T53" fmla="*/ 28 h 73"/>
                <a:gd name="T54" fmla="*/ 126 w 205"/>
                <a:gd name="T55" fmla="*/ 24 h 73"/>
                <a:gd name="T56" fmla="*/ 142 w 205"/>
                <a:gd name="T57" fmla="*/ 20 h 73"/>
                <a:gd name="T58" fmla="*/ 142 w 205"/>
                <a:gd name="T59" fmla="*/ 55 h 73"/>
                <a:gd name="T60" fmla="*/ 130 w 205"/>
                <a:gd name="T61" fmla="*/ 57 h 73"/>
                <a:gd name="T62" fmla="*/ 125 w 205"/>
                <a:gd name="T63" fmla="*/ 56 h 73"/>
                <a:gd name="T64" fmla="*/ 35 w 205"/>
                <a:gd name="T65" fmla="*/ 73 h 73"/>
                <a:gd name="T66" fmla="*/ 28 w 205"/>
                <a:gd name="T67" fmla="*/ 70 h 73"/>
                <a:gd name="T68" fmla="*/ 28 w 205"/>
                <a:gd name="T69" fmla="*/ 67 h 73"/>
                <a:gd name="T70" fmla="*/ 35 w 205"/>
                <a:gd name="T71" fmla="*/ 70 h 73"/>
                <a:gd name="T72" fmla="*/ 35 w 205"/>
                <a:gd name="T73" fmla="*/ 70 h 73"/>
                <a:gd name="T74" fmla="*/ 37 w 205"/>
                <a:gd name="T75" fmla="*/ 70 h 73"/>
                <a:gd name="T76" fmla="*/ 42 w 205"/>
                <a:gd name="T77" fmla="*/ 62 h 73"/>
                <a:gd name="T78" fmla="*/ 36 w 205"/>
                <a:gd name="T79" fmla="*/ 57 h 73"/>
                <a:gd name="T80" fmla="*/ 40 w 205"/>
                <a:gd name="T81" fmla="*/ 50 h 73"/>
                <a:gd name="T82" fmla="*/ 34 w 205"/>
                <a:gd name="T83" fmla="*/ 45 h 73"/>
                <a:gd name="T84" fmla="*/ 37 w 205"/>
                <a:gd name="T85" fmla="*/ 38 h 73"/>
                <a:gd name="T86" fmla="*/ 30 w 205"/>
                <a:gd name="T87" fmla="*/ 33 h 73"/>
                <a:gd name="T88" fmla="*/ 28 w 205"/>
                <a:gd name="T89" fmla="*/ 33 h 73"/>
                <a:gd name="T90" fmla="*/ 28 w 205"/>
                <a:gd name="T91" fmla="*/ 34 h 73"/>
                <a:gd name="T92" fmla="*/ 28 w 205"/>
                <a:gd name="T93" fmla="*/ 30 h 73"/>
                <a:gd name="T94" fmla="*/ 26 w 205"/>
                <a:gd name="T95" fmla="*/ 31 h 73"/>
                <a:gd name="T96" fmla="*/ 28 w 205"/>
                <a:gd name="T97" fmla="*/ 30 h 73"/>
                <a:gd name="T98" fmla="*/ 28 w 205"/>
                <a:gd name="T99" fmla="*/ 34 h 73"/>
                <a:gd name="T100" fmla="*/ 13 w 205"/>
                <a:gd name="T101" fmla="*/ 49 h 73"/>
                <a:gd name="T102" fmla="*/ 15 w 205"/>
                <a:gd name="T103" fmla="*/ 62 h 73"/>
                <a:gd name="T104" fmla="*/ 28 w 205"/>
                <a:gd name="T105" fmla="*/ 67 h 73"/>
                <a:gd name="T106" fmla="*/ 28 w 205"/>
                <a:gd name="T107" fmla="*/ 70 h 73"/>
                <a:gd name="T108" fmla="*/ 0 w 205"/>
                <a:gd name="T109" fmla="*/ 58 h 73"/>
                <a:gd name="T110" fmla="*/ 26 w 205"/>
                <a:gd name="T111" fmla="*/ 3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5" h="73">
                  <a:moveTo>
                    <a:pt x="142" y="5"/>
                  </a:moveTo>
                  <a:cubicBezTo>
                    <a:pt x="157" y="2"/>
                    <a:pt x="157" y="2"/>
                    <a:pt x="157" y="2"/>
                  </a:cubicBezTo>
                  <a:cubicBezTo>
                    <a:pt x="160" y="1"/>
                    <a:pt x="163" y="3"/>
                    <a:pt x="164" y="5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90" y="0"/>
                    <a:pt x="200" y="7"/>
                    <a:pt x="202" y="18"/>
                  </a:cubicBezTo>
                  <a:cubicBezTo>
                    <a:pt x="205" y="29"/>
                    <a:pt x="197" y="39"/>
                    <a:pt x="187" y="42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66" y="18"/>
                    <a:pt x="166" y="18"/>
                    <a:pt x="166" y="18"/>
                  </a:cubicBezTo>
                  <a:cubicBezTo>
                    <a:pt x="172" y="45"/>
                    <a:pt x="172" y="45"/>
                    <a:pt x="172" y="45"/>
                  </a:cubicBezTo>
                  <a:cubicBezTo>
                    <a:pt x="172" y="47"/>
                    <a:pt x="170" y="50"/>
                    <a:pt x="167" y="50"/>
                  </a:cubicBezTo>
                  <a:cubicBezTo>
                    <a:pt x="142" y="55"/>
                    <a:pt x="142" y="55"/>
                    <a:pt x="142" y="55"/>
                  </a:cubicBezTo>
                  <a:cubicBezTo>
                    <a:pt x="142" y="20"/>
                    <a:pt x="142" y="20"/>
                    <a:pt x="142" y="20"/>
                  </a:cubicBezTo>
                  <a:cubicBezTo>
                    <a:pt x="158" y="17"/>
                    <a:pt x="158" y="17"/>
                    <a:pt x="158" y="17"/>
                  </a:cubicBezTo>
                  <a:cubicBezTo>
                    <a:pt x="160" y="17"/>
                    <a:pt x="162" y="18"/>
                    <a:pt x="163" y="19"/>
                  </a:cubicBezTo>
                  <a:cubicBezTo>
                    <a:pt x="161" y="9"/>
                    <a:pt x="161" y="9"/>
                    <a:pt x="161" y="9"/>
                  </a:cubicBezTo>
                  <a:cubicBezTo>
                    <a:pt x="161" y="6"/>
                    <a:pt x="158" y="5"/>
                    <a:pt x="155" y="5"/>
                  </a:cubicBezTo>
                  <a:cubicBezTo>
                    <a:pt x="142" y="8"/>
                    <a:pt x="142" y="8"/>
                    <a:pt x="142" y="8"/>
                  </a:cubicBezTo>
                  <a:lnTo>
                    <a:pt x="142" y="5"/>
                  </a:lnTo>
                  <a:close/>
                  <a:moveTo>
                    <a:pt x="28" y="30"/>
                  </a:moveTo>
                  <a:cubicBezTo>
                    <a:pt x="116" y="13"/>
                    <a:pt x="116" y="13"/>
                    <a:pt x="116" y="13"/>
                  </a:cubicBezTo>
                  <a:cubicBezTo>
                    <a:pt x="117" y="11"/>
                    <a:pt x="119" y="9"/>
                    <a:pt x="121" y="9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24" y="11"/>
                    <a:pt x="124" y="11"/>
                    <a:pt x="124" y="11"/>
                  </a:cubicBezTo>
                  <a:cubicBezTo>
                    <a:pt x="121" y="12"/>
                    <a:pt x="119" y="15"/>
                    <a:pt x="120" y="17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2" y="26"/>
                    <a:pt x="124" y="24"/>
                    <a:pt x="126" y="24"/>
                  </a:cubicBezTo>
                  <a:cubicBezTo>
                    <a:pt x="142" y="20"/>
                    <a:pt x="142" y="20"/>
                    <a:pt x="142" y="20"/>
                  </a:cubicBezTo>
                  <a:cubicBezTo>
                    <a:pt x="142" y="55"/>
                    <a:pt x="142" y="55"/>
                    <a:pt x="142" y="55"/>
                  </a:cubicBezTo>
                  <a:cubicBezTo>
                    <a:pt x="130" y="57"/>
                    <a:pt x="130" y="57"/>
                    <a:pt x="130" y="57"/>
                  </a:cubicBezTo>
                  <a:cubicBezTo>
                    <a:pt x="128" y="58"/>
                    <a:pt x="126" y="57"/>
                    <a:pt x="125" y="56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41" y="69"/>
                    <a:pt x="43" y="66"/>
                    <a:pt x="42" y="62"/>
                  </a:cubicBezTo>
                  <a:cubicBezTo>
                    <a:pt x="42" y="59"/>
                    <a:pt x="39" y="57"/>
                    <a:pt x="36" y="57"/>
                  </a:cubicBezTo>
                  <a:cubicBezTo>
                    <a:pt x="39" y="56"/>
                    <a:pt x="40" y="53"/>
                    <a:pt x="40" y="50"/>
                  </a:cubicBezTo>
                  <a:cubicBezTo>
                    <a:pt x="39" y="47"/>
                    <a:pt x="37" y="45"/>
                    <a:pt x="34" y="45"/>
                  </a:cubicBezTo>
                  <a:cubicBezTo>
                    <a:pt x="36" y="44"/>
                    <a:pt x="38" y="41"/>
                    <a:pt x="37" y="38"/>
                  </a:cubicBezTo>
                  <a:cubicBezTo>
                    <a:pt x="37" y="34"/>
                    <a:pt x="33" y="32"/>
                    <a:pt x="30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4"/>
                    <a:pt x="28" y="34"/>
                    <a:pt x="28" y="34"/>
                  </a:cubicBezTo>
                  <a:lnTo>
                    <a:pt x="28" y="30"/>
                  </a:lnTo>
                  <a:close/>
                  <a:moveTo>
                    <a:pt x="26" y="31"/>
                  </a:moveTo>
                  <a:cubicBezTo>
                    <a:pt x="28" y="30"/>
                    <a:pt x="28" y="30"/>
                    <a:pt x="28" y="30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26" y="31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9" name="淘宝店chenying0907出品 86"/>
            <p:cNvSpPr>
              <a:spLocks/>
            </p:cNvSpPr>
            <p:nvPr/>
          </p:nvSpPr>
          <p:spPr bwMode="auto">
            <a:xfrm>
              <a:off x="2596799" y="2401034"/>
              <a:ext cx="184499" cy="236935"/>
            </a:xfrm>
            <a:custGeom>
              <a:avLst/>
              <a:gdLst>
                <a:gd name="T0" fmla="*/ 113 w 113"/>
                <a:gd name="T1" fmla="*/ 25 h 145"/>
                <a:gd name="T2" fmla="*/ 108 w 113"/>
                <a:gd name="T3" fmla="*/ 22 h 145"/>
                <a:gd name="T4" fmla="*/ 42 w 113"/>
                <a:gd name="T5" fmla="*/ 128 h 145"/>
                <a:gd name="T6" fmla="*/ 19 w 113"/>
                <a:gd name="T7" fmla="*/ 132 h 145"/>
                <a:gd name="T8" fmla="*/ 12 w 113"/>
                <a:gd name="T9" fmla="*/ 109 h 145"/>
                <a:gd name="T10" fmla="*/ 78 w 113"/>
                <a:gd name="T11" fmla="*/ 3 h 145"/>
                <a:gd name="T12" fmla="*/ 73 w 113"/>
                <a:gd name="T13" fmla="*/ 0 h 145"/>
                <a:gd name="T14" fmla="*/ 6 w 113"/>
                <a:gd name="T15" fmla="*/ 107 h 145"/>
                <a:gd name="T16" fmla="*/ 15 w 113"/>
                <a:gd name="T17" fmla="*/ 138 h 145"/>
                <a:gd name="T18" fmla="*/ 47 w 113"/>
                <a:gd name="T19" fmla="*/ 132 h 145"/>
                <a:gd name="T20" fmla="*/ 113 w 113"/>
                <a:gd name="T21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145">
                  <a:moveTo>
                    <a:pt x="113" y="25"/>
                  </a:moveTo>
                  <a:cubicBezTo>
                    <a:pt x="108" y="22"/>
                    <a:pt x="108" y="22"/>
                    <a:pt x="108" y="22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38" y="135"/>
                    <a:pt x="27" y="137"/>
                    <a:pt x="19" y="132"/>
                  </a:cubicBezTo>
                  <a:cubicBezTo>
                    <a:pt x="11" y="127"/>
                    <a:pt x="8" y="117"/>
                    <a:pt x="12" y="109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" y="107"/>
                    <a:pt x="6" y="107"/>
                    <a:pt x="6" y="107"/>
                  </a:cubicBezTo>
                  <a:cubicBezTo>
                    <a:pt x="0" y="117"/>
                    <a:pt x="4" y="131"/>
                    <a:pt x="15" y="138"/>
                  </a:cubicBezTo>
                  <a:cubicBezTo>
                    <a:pt x="26" y="145"/>
                    <a:pt x="40" y="142"/>
                    <a:pt x="47" y="132"/>
                  </a:cubicBezTo>
                  <a:lnTo>
                    <a:pt x="113" y="25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0" name="淘宝店chenying0907出品 87"/>
            <p:cNvSpPr>
              <a:spLocks/>
            </p:cNvSpPr>
            <p:nvPr/>
          </p:nvSpPr>
          <p:spPr bwMode="auto">
            <a:xfrm>
              <a:off x="2701546" y="2392699"/>
              <a:ext cx="89274" cy="61913"/>
            </a:xfrm>
            <a:custGeom>
              <a:avLst/>
              <a:gdLst>
                <a:gd name="T0" fmla="*/ 54 w 55"/>
                <a:gd name="T1" fmla="*/ 35 h 38"/>
                <a:gd name="T2" fmla="*/ 48 w 55"/>
                <a:gd name="T3" fmla="*/ 37 h 38"/>
                <a:gd name="T4" fmla="*/ 3 w 55"/>
                <a:gd name="T5" fmla="*/ 9 h 38"/>
                <a:gd name="T6" fmla="*/ 2 w 55"/>
                <a:gd name="T7" fmla="*/ 3 h 38"/>
                <a:gd name="T8" fmla="*/ 8 w 55"/>
                <a:gd name="T9" fmla="*/ 1 h 38"/>
                <a:gd name="T10" fmla="*/ 53 w 55"/>
                <a:gd name="T11" fmla="*/ 29 h 38"/>
                <a:gd name="T12" fmla="*/ 54 w 55"/>
                <a:gd name="T13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38">
                  <a:moveTo>
                    <a:pt x="54" y="35"/>
                  </a:moveTo>
                  <a:cubicBezTo>
                    <a:pt x="53" y="37"/>
                    <a:pt x="50" y="38"/>
                    <a:pt x="48" y="37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7"/>
                    <a:pt x="0" y="5"/>
                    <a:pt x="2" y="3"/>
                  </a:cubicBezTo>
                  <a:cubicBezTo>
                    <a:pt x="3" y="1"/>
                    <a:pt x="6" y="0"/>
                    <a:pt x="8" y="1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5" y="31"/>
                    <a:pt x="55" y="33"/>
                    <a:pt x="54" y="35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1" name="淘宝店chenying0907出品 88"/>
            <p:cNvSpPr>
              <a:spLocks/>
            </p:cNvSpPr>
            <p:nvPr/>
          </p:nvSpPr>
          <p:spPr bwMode="auto">
            <a:xfrm>
              <a:off x="2632508" y="2441515"/>
              <a:ext cx="122603" cy="170260"/>
            </a:xfrm>
            <a:custGeom>
              <a:avLst/>
              <a:gdLst>
                <a:gd name="T0" fmla="*/ 75 w 75"/>
                <a:gd name="T1" fmla="*/ 4 h 104"/>
                <a:gd name="T2" fmla="*/ 69 w 75"/>
                <a:gd name="T3" fmla="*/ 0 h 104"/>
                <a:gd name="T4" fmla="*/ 10 w 75"/>
                <a:gd name="T5" fmla="*/ 95 h 104"/>
                <a:gd name="T6" fmla="*/ 0 w 75"/>
                <a:gd name="T7" fmla="*/ 100 h 104"/>
                <a:gd name="T8" fmla="*/ 1 w 75"/>
                <a:gd name="T9" fmla="*/ 101 h 104"/>
                <a:gd name="T10" fmla="*/ 17 w 75"/>
                <a:gd name="T11" fmla="*/ 98 h 104"/>
                <a:gd name="T12" fmla="*/ 75 w 75"/>
                <a:gd name="T13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04">
                  <a:moveTo>
                    <a:pt x="75" y="4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8" y="98"/>
                    <a:pt x="4" y="100"/>
                    <a:pt x="0" y="100"/>
                  </a:cubicBezTo>
                  <a:cubicBezTo>
                    <a:pt x="0" y="100"/>
                    <a:pt x="1" y="100"/>
                    <a:pt x="1" y="101"/>
                  </a:cubicBezTo>
                  <a:cubicBezTo>
                    <a:pt x="7" y="104"/>
                    <a:pt x="14" y="103"/>
                    <a:pt x="17" y="98"/>
                  </a:cubicBezTo>
                  <a:lnTo>
                    <a:pt x="75" y="4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2" name="淘宝店chenying0907出品 89"/>
            <p:cNvSpPr>
              <a:spLocks noEditPoints="1"/>
            </p:cNvSpPr>
            <p:nvPr/>
          </p:nvSpPr>
          <p:spPr bwMode="auto">
            <a:xfrm>
              <a:off x="2346832" y="1472346"/>
              <a:ext cx="166644" cy="121444"/>
            </a:xfrm>
            <a:custGeom>
              <a:avLst/>
              <a:gdLst>
                <a:gd name="T0" fmla="*/ 84 w 102"/>
                <a:gd name="T1" fmla="*/ 71 h 74"/>
                <a:gd name="T2" fmla="*/ 79 w 102"/>
                <a:gd name="T3" fmla="*/ 69 h 74"/>
                <a:gd name="T4" fmla="*/ 79 w 102"/>
                <a:gd name="T5" fmla="*/ 69 h 74"/>
                <a:gd name="T6" fmla="*/ 79 w 102"/>
                <a:gd name="T7" fmla="*/ 52 h 74"/>
                <a:gd name="T8" fmla="*/ 86 w 102"/>
                <a:gd name="T9" fmla="*/ 49 h 74"/>
                <a:gd name="T10" fmla="*/ 90 w 102"/>
                <a:gd name="T11" fmla="*/ 38 h 74"/>
                <a:gd name="T12" fmla="*/ 79 w 102"/>
                <a:gd name="T13" fmla="*/ 31 h 74"/>
                <a:gd name="T14" fmla="*/ 85 w 102"/>
                <a:gd name="T15" fmla="*/ 20 h 74"/>
                <a:gd name="T16" fmla="*/ 79 w 102"/>
                <a:gd name="T17" fmla="*/ 16 h 74"/>
                <a:gd name="T18" fmla="*/ 72 w 102"/>
                <a:gd name="T19" fmla="*/ 3 h 74"/>
                <a:gd name="T20" fmla="*/ 79 w 102"/>
                <a:gd name="T21" fmla="*/ 16 h 74"/>
                <a:gd name="T22" fmla="*/ 72 w 102"/>
                <a:gd name="T23" fmla="*/ 21 h 74"/>
                <a:gd name="T24" fmla="*/ 72 w 102"/>
                <a:gd name="T25" fmla="*/ 9 h 74"/>
                <a:gd name="T26" fmla="*/ 79 w 102"/>
                <a:gd name="T27" fmla="*/ 73 h 74"/>
                <a:gd name="T28" fmla="*/ 72 w 102"/>
                <a:gd name="T29" fmla="*/ 69 h 74"/>
                <a:gd name="T30" fmla="*/ 79 w 102"/>
                <a:gd name="T31" fmla="*/ 73 h 74"/>
                <a:gd name="T32" fmla="*/ 79 w 102"/>
                <a:gd name="T33" fmla="*/ 34 h 74"/>
                <a:gd name="T34" fmla="*/ 75 w 102"/>
                <a:gd name="T35" fmla="*/ 45 h 74"/>
                <a:gd name="T36" fmla="*/ 79 w 102"/>
                <a:gd name="T37" fmla="*/ 52 h 74"/>
                <a:gd name="T38" fmla="*/ 72 w 102"/>
                <a:gd name="T39" fmla="*/ 25 h 74"/>
                <a:gd name="T40" fmla="*/ 79 w 102"/>
                <a:gd name="T41" fmla="*/ 31 h 74"/>
                <a:gd name="T42" fmla="*/ 72 w 102"/>
                <a:gd name="T43" fmla="*/ 3 h 74"/>
                <a:gd name="T44" fmla="*/ 71 w 102"/>
                <a:gd name="T45" fmla="*/ 8 h 74"/>
                <a:gd name="T46" fmla="*/ 66 w 102"/>
                <a:gd name="T47" fmla="*/ 2 h 74"/>
                <a:gd name="T48" fmla="*/ 66 w 102"/>
                <a:gd name="T49" fmla="*/ 73 h 74"/>
                <a:gd name="T50" fmla="*/ 67 w 102"/>
                <a:gd name="T51" fmla="*/ 65 h 74"/>
                <a:gd name="T52" fmla="*/ 72 w 102"/>
                <a:gd name="T53" fmla="*/ 74 h 74"/>
                <a:gd name="T54" fmla="*/ 72 w 102"/>
                <a:gd name="T55" fmla="*/ 21 h 74"/>
                <a:gd name="T56" fmla="*/ 72 w 102"/>
                <a:gd name="T57" fmla="*/ 52 h 74"/>
                <a:gd name="T58" fmla="*/ 66 w 102"/>
                <a:gd name="T59" fmla="*/ 57 h 74"/>
                <a:gd name="T60" fmla="*/ 69 w 102"/>
                <a:gd name="T61" fmla="*/ 16 h 74"/>
                <a:gd name="T62" fmla="*/ 22 w 102"/>
                <a:gd name="T63" fmla="*/ 10 h 74"/>
                <a:gd name="T64" fmla="*/ 66 w 102"/>
                <a:gd name="T65" fmla="*/ 5 h 74"/>
                <a:gd name="T66" fmla="*/ 64 w 102"/>
                <a:gd name="T67" fmla="*/ 6 h 74"/>
                <a:gd name="T68" fmla="*/ 66 w 102"/>
                <a:gd name="T69" fmla="*/ 16 h 74"/>
                <a:gd name="T70" fmla="*/ 66 w 102"/>
                <a:gd name="T71" fmla="*/ 64 h 74"/>
                <a:gd name="T72" fmla="*/ 37 w 102"/>
                <a:gd name="T73" fmla="*/ 57 h 74"/>
                <a:gd name="T74" fmla="*/ 22 w 102"/>
                <a:gd name="T75" fmla="*/ 49 h 74"/>
                <a:gd name="T76" fmla="*/ 27 w 102"/>
                <a:gd name="T77" fmla="*/ 48 h 74"/>
                <a:gd name="T78" fmla="*/ 22 w 102"/>
                <a:gd name="T79" fmla="*/ 27 h 74"/>
                <a:gd name="T80" fmla="*/ 2 w 102"/>
                <a:gd name="T81" fmla="*/ 41 h 74"/>
                <a:gd name="T82" fmla="*/ 22 w 102"/>
                <a:gd name="T83" fmla="*/ 10 h 74"/>
                <a:gd name="T84" fmla="*/ 17 w 102"/>
                <a:gd name="T85" fmla="*/ 28 h 74"/>
                <a:gd name="T86" fmla="*/ 22 w 102"/>
                <a:gd name="T87" fmla="*/ 49 h 74"/>
                <a:gd name="T88" fmla="*/ 2 w 102"/>
                <a:gd name="T89" fmla="*/ 4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2" h="74">
                  <a:moveTo>
                    <a:pt x="79" y="7"/>
                  </a:moveTo>
                  <a:cubicBezTo>
                    <a:pt x="102" y="22"/>
                    <a:pt x="98" y="62"/>
                    <a:pt x="84" y="71"/>
                  </a:cubicBezTo>
                  <a:cubicBezTo>
                    <a:pt x="82" y="72"/>
                    <a:pt x="80" y="73"/>
                    <a:pt x="79" y="73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83" y="67"/>
                    <a:pt x="85" y="61"/>
                    <a:pt x="83" y="57"/>
                  </a:cubicBezTo>
                  <a:cubicBezTo>
                    <a:pt x="82" y="55"/>
                    <a:pt x="80" y="53"/>
                    <a:pt x="79" y="52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81" y="50"/>
                    <a:pt x="84" y="50"/>
                    <a:pt x="86" y="49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90" y="47"/>
                    <a:pt x="92" y="42"/>
                    <a:pt x="90" y="38"/>
                  </a:cubicBezTo>
                  <a:cubicBezTo>
                    <a:pt x="88" y="34"/>
                    <a:pt x="83" y="32"/>
                    <a:pt x="79" y="34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0" y="31"/>
                    <a:pt x="81" y="30"/>
                    <a:pt x="82" y="30"/>
                  </a:cubicBezTo>
                  <a:cubicBezTo>
                    <a:pt x="86" y="28"/>
                    <a:pt x="87" y="24"/>
                    <a:pt x="85" y="20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4" y="17"/>
                    <a:pt x="81" y="16"/>
                    <a:pt x="79" y="16"/>
                  </a:cubicBezTo>
                  <a:lnTo>
                    <a:pt x="79" y="7"/>
                  </a:lnTo>
                  <a:close/>
                  <a:moveTo>
                    <a:pt x="72" y="3"/>
                  </a:moveTo>
                  <a:cubicBezTo>
                    <a:pt x="74" y="4"/>
                    <a:pt x="76" y="5"/>
                    <a:pt x="79" y="7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7" y="16"/>
                    <a:pt x="76" y="16"/>
                    <a:pt x="75" y="17"/>
                  </a:cubicBezTo>
                  <a:cubicBezTo>
                    <a:pt x="73" y="17"/>
                    <a:pt x="72" y="19"/>
                    <a:pt x="72" y="21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2"/>
                    <a:pt x="72" y="10"/>
                    <a:pt x="72" y="9"/>
                  </a:cubicBezTo>
                  <a:cubicBezTo>
                    <a:pt x="72" y="3"/>
                    <a:pt x="72" y="3"/>
                    <a:pt x="72" y="3"/>
                  </a:cubicBezTo>
                  <a:close/>
                  <a:moveTo>
                    <a:pt x="79" y="73"/>
                  </a:moveTo>
                  <a:cubicBezTo>
                    <a:pt x="76" y="74"/>
                    <a:pt x="74" y="74"/>
                    <a:pt x="72" y="74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4" y="70"/>
                    <a:pt x="76" y="70"/>
                    <a:pt x="79" y="69"/>
                  </a:cubicBezTo>
                  <a:cubicBezTo>
                    <a:pt x="79" y="73"/>
                    <a:pt x="79" y="73"/>
                    <a:pt x="79" y="73"/>
                  </a:cubicBezTo>
                  <a:close/>
                  <a:moveTo>
                    <a:pt x="79" y="31"/>
                  </a:moveTo>
                  <a:cubicBezTo>
                    <a:pt x="79" y="34"/>
                    <a:pt x="79" y="34"/>
                    <a:pt x="79" y="34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4" y="36"/>
                    <a:pt x="73" y="41"/>
                    <a:pt x="75" y="45"/>
                  </a:cubicBezTo>
                  <a:cubicBezTo>
                    <a:pt x="76" y="47"/>
                    <a:pt x="77" y="48"/>
                    <a:pt x="79" y="49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6" y="51"/>
                    <a:pt x="74" y="51"/>
                    <a:pt x="72" y="52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3" y="29"/>
                    <a:pt x="76" y="31"/>
                    <a:pt x="79" y="31"/>
                  </a:cubicBezTo>
                  <a:close/>
                  <a:moveTo>
                    <a:pt x="66" y="2"/>
                  </a:moveTo>
                  <a:cubicBezTo>
                    <a:pt x="68" y="2"/>
                    <a:pt x="70" y="3"/>
                    <a:pt x="72" y="3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1" y="9"/>
                    <a:pt x="71" y="9"/>
                    <a:pt x="71" y="8"/>
                  </a:cubicBezTo>
                  <a:cubicBezTo>
                    <a:pt x="70" y="7"/>
                    <a:pt x="68" y="5"/>
                    <a:pt x="66" y="5"/>
                  </a:cubicBezTo>
                  <a:cubicBezTo>
                    <a:pt x="66" y="2"/>
                    <a:pt x="66" y="2"/>
                    <a:pt x="66" y="2"/>
                  </a:cubicBezTo>
                  <a:close/>
                  <a:moveTo>
                    <a:pt x="72" y="74"/>
                  </a:moveTo>
                  <a:cubicBezTo>
                    <a:pt x="70" y="74"/>
                    <a:pt x="68" y="73"/>
                    <a:pt x="66" y="73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6" y="64"/>
                    <a:pt x="67" y="64"/>
                    <a:pt x="67" y="65"/>
                  </a:cubicBezTo>
                  <a:cubicBezTo>
                    <a:pt x="68" y="67"/>
                    <a:pt x="70" y="68"/>
                    <a:pt x="72" y="69"/>
                  </a:cubicBezTo>
                  <a:cubicBezTo>
                    <a:pt x="72" y="74"/>
                    <a:pt x="72" y="74"/>
                    <a:pt x="72" y="74"/>
                  </a:cubicBezTo>
                  <a:close/>
                  <a:moveTo>
                    <a:pt x="72" y="13"/>
                  </a:moveTo>
                  <a:cubicBezTo>
                    <a:pt x="72" y="21"/>
                    <a:pt x="72" y="21"/>
                    <a:pt x="72" y="21"/>
                  </a:cubicBezTo>
                  <a:cubicBezTo>
                    <a:pt x="71" y="22"/>
                    <a:pt x="71" y="24"/>
                    <a:pt x="72" y="25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69" y="54"/>
                    <a:pt x="67" y="55"/>
                    <a:pt x="66" y="57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7" y="16"/>
                    <a:pt x="68" y="16"/>
                    <a:pt x="69" y="16"/>
                  </a:cubicBezTo>
                  <a:cubicBezTo>
                    <a:pt x="70" y="15"/>
                    <a:pt x="71" y="14"/>
                    <a:pt x="72" y="13"/>
                  </a:cubicBezTo>
                  <a:close/>
                  <a:moveTo>
                    <a:pt x="22" y="10"/>
                  </a:moveTo>
                  <a:cubicBezTo>
                    <a:pt x="41" y="2"/>
                    <a:pt x="55" y="0"/>
                    <a:pt x="66" y="2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5" y="5"/>
                    <a:pt x="65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1" y="7"/>
                    <a:pt x="60" y="11"/>
                    <a:pt x="61" y="13"/>
                  </a:cubicBezTo>
                  <a:cubicBezTo>
                    <a:pt x="62" y="15"/>
                    <a:pt x="64" y="16"/>
                    <a:pt x="66" y="16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6" y="59"/>
                    <a:pt x="66" y="62"/>
                    <a:pt x="66" y="64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56" y="68"/>
                    <a:pt x="48" y="56"/>
                    <a:pt x="37" y="57"/>
                  </a:cubicBezTo>
                  <a:cubicBezTo>
                    <a:pt x="32" y="57"/>
                    <a:pt x="27" y="58"/>
                    <a:pt x="22" y="57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4" y="49"/>
                    <a:pt x="25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32" y="45"/>
                    <a:pt x="34" y="38"/>
                    <a:pt x="32" y="33"/>
                  </a:cubicBezTo>
                  <a:cubicBezTo>
                    <a:pt x="30" y="29"/>
                    <a:pt x="26" y="27"/>
                    <a:pt x="22" y="27"/>
                  </a:cubicBezTo>
                  <a:lnTo>
                    <a:pt x="22" y="10"/>
                  </a:lnTo>
                  <a:close/>
                  <a:moveTo>
                    <a:pt x="2" y="41"/>
                  </a:moveTo>
                  <a:cubicBezTo>
                    <a:pt x="0" y="23"/>
                    <a:pt x="18" y="12"/>
                    <a:pt x="18" y="12"/>
                  </a:cubicBezTo>
                  <a:cubicBezTo>
                    <a:pt x="20" y="12"/>
                    <a:pt x="21" y="11"/>
                    <a:pt x="22" y="10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7"/>
                    <a:pt x="19" y="27"/>
                    <a:pt x="17" y="28"/>
                  </a:cubicBezTo>
                  <a:cubicBezTo>
                    <a:pt x="12" y="31"/>
                    <a:pt x="9" y="37"/>
                    <a:pt x="12" y="43"/>
                  </a:cubicBezTo>
                  <a:cubicBezTo>
                    <a:pt x="14" y="47"/>
                    <a:pt x="18" y="49"/>
                    <a:pt x="22" y="49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12" y="57"/>
                    <a:pt x="4" y="53"/>
                    <a:pt x="2" y="41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3" name="淘宝店chenying0907出品 90"/>
            <p:cNvSpPr>
              <a:spLocks/>
            </p:cNvSpPr>
            <p:nvPr/>
          </p:nvSpPr>
          <p:spPr bwMode="auto">
            <a:xfrm>
              <a:off x="957735" y="2267684"/>
              <a:ext cx="154741" cy="200025"/>
            </a:xfrm>
            <a:custGeom>
              <a:avLst/>
              <a:gdLst>
                <a:gd name="T0" fmla="*/ 0 w 95"/>
                <a:gd name="T1" fmla="*/ 21 h 123"/>
                <a:gd name="T2" fmla="*/ 4 w 95"/>
                <a:gd name="T3" fmla="*/ 19 h 123"/>
                <a:gd name="T4" fmla="*/ 59 w 95"/>
                <a:gd name="T5" fmla="*/ 109 h 123"/>
                <a:gd name="T6" fmla="*/ 79 w 95"/>
                <a:gd name="T7" fmla="*/ 112 h 123"/>
                <a:gd name="T8" fmla="*/ 85 w 95"/>
                <a:gd name="T9" fmla="*/ 93 h 123"/>
                <a:gd name="T10" fmla="*/ 29 w 95"/>
                <a:gd name="T11" fmla="*/ 3 h 123"/>
                <a:gd name="T12" fmla="*/ 34 w 95"/>
                <a:gd name="T13" fmla="*/ 0 h 123"/>
                <a:gd name="T14" fmla="*/ 90 w 95"/>
                <a:gd name="T15" fmla="*/ 91 h 123"/>
                <a:gd name="T16" fmla="*/ 82 w 95"/>
                <a:gd name="T17" fmla="*/ 117 h 123"/>
                <a:gd name="T18" fmla="*/ 56 w 95"/>
                <a:gd name="T19" fmla="*/ 112 h 123"/>
                <a:gd name="T20" fmla="*/ 0 w 95"/>
                <a:gd name="T21" fmla="*/ 2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123">
                  <a:moveTo>
                    <a:pt x="0" y="21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59" y="109"/>
                    <a:pt x="59" y="109"/>
                    <a:pt x="59" y="109"/>
                  </a:cubicBezTo>
                  <a:cubicBezTo>
                    <a:pt x="63" y="115"/>
                    <a:pt x="72" y="117"/>
                    <a:pt x="79" y="112"/>
                  </a:cubicBezTo>
                  <a:cubicBezTo>
                    <a:pt x="87" y="108"/>
                    <a:pt x="89" y="99"/>
                    <a:pt x="85" y="9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5" y="100"/>
                    <a:pt x="92" y="111"/>
                    <a:pt x="82" y="117"/>
                  </a:cubicBezTo>
                  <a:cubicBezTo>
                    <a:pt x="73" y="123"/>
                    <a:pt x="61" y="121"/>
                    <a:pt x="56" y="112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4" name="淘宝店chenying0907出品 91"/>
            <p:cNvSpPr>
              <a:spLocks/>
            </p:cNvSpPr>
            <p:nvPr/>
          </p:nvSpPr>
          <p:spPr bwMode="auto">
            <a:xfrm>
              <a:off x="948212" y="2260540"/>
              <a:ext cx="76180" cy="52388"/>
            </a:xfrm>
            <a:custGeom>
              <a:avLst/>
              <a:gdLst>
                <a:gd name="T0" fmla="*/ 1 w 47"/>
                <a:gd name="T1" fmla="*/ 30 h 32"/>
                <a:gd name="T2" fmla="*/ 6 w 47"/>
                <a:gd name="T3" fmla="*/ 31 h 32"/>
                <a:gd name="T4" fmla="*/ 44 w 47"/>
                <a:gd name="T5" fmla="*/ 7 h 32"/>
                <a:gd name="T6" fmla="*/ 46 w 47"/>
                <a:gd name="T7" fmla="*/ 2 h 32"/>
                <a:gd name="T8" fmla="*/ 41 w 47"/>
                <a:gd name="T9" fmla="*/ 1 h 32"/>
                <a:gd name="T10" fmla="*/ 2 w 47"/>
                <a:gd name="T11" fmla="*/ 25 h 32"/>
                <a:gd name="T12" fmla="*/ 1 w 47"/>
                <a:gd name="T13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2">
                  <a:moveTo>
                    <a:pt x="1" y="30"/>
                  </a:moveTo>
                  <a:cubicBezTo>
                    <a:pt x="2" y="32"/>
                    <a:pt x="4" y="32"/>
                    <a:pt x="6" y="31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6" y="6"/>
                    <a:pt x="47" y="4"/>
                    <a:pt x="46" y="2"/>
                  </a:cubicBezTo>
                  <a:cubicBezTo>
                    <a:pt x="45" y="1"/>
                    <a:pt x="42" y="0"/>
                    <a:pt x="41" y="1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6"/>
                    <a:pt x="0" y="28"/>
                    <a:pt x="1" y="3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5" name="淘宝店chenying0907出品 92"/>
            <p:cNvSpPr>
              <a:spLocks/>
            </p:cNvSpPr>
            <p:nvPr/>
          </p:nvSpPr>
          <p:spPr bwMode="auto">
            <a:xfrm>
              <a:off x="979160" y="2303402"/>
              <a:ext cx="104748" cy="144066"/>
            </a:xfrm>
            <a:custGeom>
              <a:avLst/>
              <a:gdLst>
                <a:gd name="T0" fmla="*/ 0 w 64"/>
                <a:gd name="T1" fmla="*/ 3 h 88"/>
                <a:gd name="T2" fmla="*/ 5 w 64"/>
                <a:gd name="T3" fmla="*/ 0 h 88"/>
                <a:gd name="T4" fmla="*/ 55 w 64"/>
                <a:gd name="T5" fmla="*/ 80 h 88"/>
                <a:gd name="T6" fmla="*/ 64 w 64"/>
                <a:gd name="T7" fmla="*/ 85 h 88"/>
                <a:gd name="T8" fmla="*/ 63 w 64"/>
                <a:gd name="T9" fmla="*/ 85 h 88"/>
                <a:gd name="T10" fmla="*/ 49 w 64"/>
                <a:gd name="T11" fmla="*/ 82 h 88"/>
                <a:gd name="T12" fmla="*/ 0 w 64"/>
                <a:gd name="T13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88">
                  <a:moveTo>
                    <a:pt x="0" y="3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7" y="83"/>
                    <a:pt x="60" y="85"/>
                    <a:pt x="64" y="85"/>
                  </a:cubicBezTo>
                  <a:cubicBezTo>
                    <a:pt x="63" y="85"/>
                    <a:pt x="63" y="85"/>
                    <a:pt x="63" y="85"/>
                  </a:cubicBezTo>
                  <a:cubicBezTo>
                    <a:pt x="58" y="88"/>
                    <a:pt x="52" y="87"/>
                    <a:pt x="49" y="8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6" name="淘宝店chenying0907出品 93"/>
            <p:cNvSpPr>
              <a:spLocks noEditPoints="1"/>
            </p:cNvSpPr>
            <p:nvPr/>
          </p:nvSpPr>
          <p:spPr bwMode="auto">
            <a:xfrm>
              <a:off x="1977835" y="3505934"/>
              <a:ext cx="164263" cy="179785"/>
            </a:xfrm>
            <a:custGeom>
              <a:avLst/>
              <a:gdLst>
                <a:gd name="T0" fmla="*/ 78 w 101"/>
                <a:gd name="T1" fmla="*/ 51 h 110"/>
                <a:gd name="T2" fmla="*/ 75 w 101"/>
                <a:gd name="T3" fmla="*/ 63 h 110"/>
                <a:gd name="T4" fmla="*/ 75 w 101"/>
                <a:gd name="T5" fmla="*/ 73 h 110"/>
                <a:gd name="T6" fmla="*/ 77 w 101"/>
                <a:gd name="T7" fmla="*/ 74 h 110"/>
                <a:gd name="T8" fmla="*/ 86 w 101"/>
                <a:gd name="T9" fmla="*/ 86 h 110"/>
                <a:gd name="T10" fmla="*/ 75 w 101"/>
                <a:gd name="T11" fmla="*/ 80 h 110"/>
                <a:gd name="T12" fmla="*/ 75 w 101"/>
                <a:gd name="T13" fmla="*/ 22 h 110"/>
                <a:gd name="T14" fmla="*/ 86 w 101"/>
                <a:gd name="T15" fmla="*/ 15 h 110"/>
                <a:gd name="T16" fmla="*/ 77 w 101"/>
                <a:gd name="T17" fmla="*/ 28 h 110"/>
                <a:gd name="T18" fmla="*/ 75 w 101"/>
                <a:gd name="T19" fmla="*/ 28 h 110"/>
                <a:gd name="T20" fmla="*/ 98 w 101"/>
                <a:gd name="T21" fmla="*/ 48 h 110"/>
                <a:gd name="T22" fmla="*/ 83 w 101"/>
                <a:gd name="T23" fmla="*/ 51 h 110"/>
                <a:gd name="T24" fmla="*/ 98 w 101"/>
                <a:gd name="T25" fmla="*/ 53 h 110"/>
                <a:gd name="T26" fmla="*/ 98 w 101"/>
                <a:gd name="T27" fmla="*/ 48 h 110"/>
                <a:gd name="T28" fmla="*/ 52 w 101"/>
                <a:gd name="T29" fmla="*/ 110 h 110"/>
                <a:gd name="T30" fmla="*/ 66 w 101"/>
                <a:gd name="T31" fmla="*/ 74 h 110"/>
                <a:gd name="T32" fmla="*/ 75 w 101"/>
                <a:gd name="T33" fmla="*/ 39 h 110"/>
                <a:gd name="T34" fmla="*/ 50 w 101"/>
                <a:gd name="T35" fmla="*/ 29 h 110"/>
                <a:gd name="T36" fmla="*/ 72 w 101"/>
                <a:gd name="T37" fmla="*/ 51 h 110"/>
                <a:gd name="T38" fmla="*/ 62 w 101"/>
                <a:gd name="T39" fmla="*/ 70 h 110"/>
                <a:gd name="T40" fmla="*/ 60 w 101"/>
                <a:gd name="T41" fmla="*/ 85 h 110"/>
                <a:gd name="T42" fmla="*/ 50 w 101"/>
                <a:gd name="T43" fmla="*/ 110 h 110"/>
                <a:gd name="T44" fmla="*/ 75 w 101"/>
                <a:gd name="T45" fmla="*/ 28 h 110"/>
                <a:gd name="T46" fmla="*/ 74 w 101"/>
                <a:gd name="T47" fmla="*/ 24 h 110"/>
                <a:gd name="T48" fmla="*/ 75 w 101"/>
                <a:gd name="T49" fmla="*/ 73 h 110"/>
                <a:gd name="T50" fmla="*/ 74 w 101"/>
                <a:gd name="T51" fmla="*/ 78 h 110"/>
                <a:gd name="T52" fmla="*/ 75 w 101"/>
                <a:gd name="T53" fmla="*/ 73 h 110"/>
                <a:gd name="T54" fmla="*/ 50 w 101"/>
                <a:gd name="T55" fmla="*/ 0 h 110"/>
                <a:gd name="T56" fmla="*/ 53 w 101"/>
                <a:gd name="T57" fmla="*/ 3 h 110"/>
                <a:gd name="T58" fmla="*/ 50 w 101"/>
                <a:gd name="T59" fmla="*/ 18 h 110"/>
                <a:gd name="T60" fmla="*/ 50 w 101"/>
                <a:gd name="T61" fmla="*/ 23 h 110"/>
                <a:gd name="T62" fmla="*/ 25 w 101"/>
                <a:gd name="T63" fmla="*/ 63 h 110"/>
                <a:gd name="T64" fmla="*/ 35 w 101"/>
                <a:gd name="T65" fmla="*/ 96 h 110"/>
                <a:gd name="T66" fmla="*/ 50 w 101"/>
                <a:gd name="T67" fmla="*/ 110 h 110"/>
                <a:gd name="T68" fmla="*/ 41 w 101"/>
                <a:gd name="T69" fmla="*/ 85 h 110"/>
                <a:gd name="T70" fmla="*/ 39 w 101"/>
                <a:gd name="T71" fmla="*/ 70 h 110"/>
                <a:gd name="T72" fmla="*/ 34 w 101"/>
                <a:gd name="T73" fmla="*/ 35 h 110"/>
                <a:gd name="T74" fmla="*/ 50 w 101"/>
                <a:gd name="T75" fmla="*/ 23 h 110"/>
                <a:gd name="T76" fmla="*/ 50 w 101"/>
                <a:gd name="T77" fmla="*/ 18 h 110"/>
                <a:gd name="T78" fmla="*/ 48 w 101"/>
                <a:gd name="T79" fmla="*/ 3 h 110"/>
                <a:gd name="T80" fmla="*/ 25 w 101"/>
                <a:gd name="T81" fmla="*/ 80 h 110"/>
                <a:gd name="T82" fmla="*/ 27 w 101"/>
                <a:gd name="T83" fmla="*/ 74 h 110"/>
                <a:gd name="T84" fmla="*/ 25 w 101"/>
                <a:gd name="T85" fmla="*/ 80 h 110"/>
                <a:gd name="T86" fmla="*/ 25 w 101"/>
                <a:gd name="T87" fmla="*/ 22 h 110"/>
                <a:gd name="T88" fmla="*/ 27 w 101"/>
                <a:gd name="T89" fmla="*/ 28 h 110"/>
                <a:gd name="T90" fmla="*/ 25 w 101"/>
                <a:gd name="T91" fmla="*/ 39 h 110"/>
                <a:gd name="T92" fmla="*/ 25 w 101"/>
                <a:gd name="T93" fmla="*/ 63 h 110"/>
                <a:gd name="T94" fmla="*/ 25 w 101"/>
                <a:gd name="T95" fmla="*/ 22 h 110"/>
                <a:gd name="T96" fmla="*/ 23 w 101"/>
                <a:gd name="T97" fmla="*/ 28 h 110"/>
                <a:gd name="T98" fmla="*/ 15 w 101"/>
                <a:gd name="T99" fmla="*/ 19 h 110"/>
                <a:gd name="T100" fmla="*/ 18 w 101"/>
                <a:gd name="T101" fmla="*/ 15 h 110"/>
                <a:gd name="T102" fmla="*/ 25 w 101"/>
                <a:gd name="T103" fmla="*/ 73 h 110"/>
                <a:gd name="T104" fmla="*/ 18 w 101"/>
                <a:gd name="T105" fmla="*/ 86 h 110"/>
                <a:gd name="T106" fmla="*/ 15 w 101"/>
                <a:gd name="T107" fmla="*/ 83 h 110"/>
                <a:gd name="T108" fmla="*/ 23 w 101"/>
                <a:gd name="T109" fmla="*/ 74 h 110"/>
                <a:gd name="T110" fmla="*/ 18 w 101"/>
                <a:gd name="T111" fmla="*/ 51 h 110"/>
                <a:gd name="T112" fmla="*/ 15 w 101"/>
                <a:gd name="T113" fmla="*/ 48 h 110"/>
                <a:gd name="T114" fmla="*/ 0 w 101"/>
                <a:gd name="T115" fmla="*/ 51 h 110"/>
                <a:gd name="T116" fmla="*/ 15 w 101"/>
                <a:gd name="T117" fmla="*/ 5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110">
                  <a:moveTo>
                    <a:pt x="75" y="63"/>
                  </a:moveTo>
                  <a:cubicBezTo>
                    <a:pt x="77" y="59"/>
                    <a:pt x="78" y="55"/>
                    <a:pt x="78" y="51"/>
                  </a:cubicBezTo>
                  <a:cubicBezTo>
                    <a:pt x="78" y="47"/>
                    <a:pt x="77" y="43"/>
                    <a:pt x="75" y="39"/>
                  </a:cubicBezTo>
                  <a:cubicBezTo>
                    <a:pt x="75" y="63"/>
                    <a:pt x="75" y="63"/>
                    <a:pt x="75" y="63"/>
                  </a:cubicBezTo>
                  <a:close/>
                  <a:moveTo>
                    <a:pt x="75" y="80"/>
                  </a:moveTo>
                  <a:cubicBezTo>
                    <a:pt x="75" y="73"/>
                    <a:pt x="75" y="73"/>
                    <a:pt x="75" y="73"/>
                  </a:cubicBezTo>
                  <a:cubicBezTo>
                    <a:pt x="76" y="73"/>
                    <a:pt x="77" y="73"/>
                    <a:pt x="77" y="74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7" y="84"/>
                    <a:pt x="87" y="85"/>
                    <a:pt x="86" y="86"/>
                  </a:cubicBezTo>
                  <a:cubicBezTo>
                    <a:pt x="85" y="87"/>
                    <a:pt x="83" y="87"/>
                    <a:pt x="82" y="86"/>
                  </a:cubicBezTo>
                  <a:cubicBezTo>
                    <a:pt x="75" y="80"/>
                    <a:pt x="75" y="80"/>
                    <a:pt x="75" y="80"/>
                  </a:cubicBezTo>
                  <a:close/>
                  <a:moveTo>
                    <a:pt x="75" y="28"/>
                  </a:moveTo>
                  <a:cubicBezTo>
                    <a:pt x="75" y="22"/>
                    <a:pt x="75" y="22"/>
                    <a:pt x="75" y="22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3" y="14"/>
                    <a:pt x="85" y="14"/>
                    <a:pt x="86" y="15"/>
                  </a:cubicBezTo>
                  <a:cubicBezTo>
                    <a:pt x="87" y="16"/>
                    <a:pt x="87" y="18"/>
                    <a:pt x="86" y="19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7" y="28"/>
                    <a:pt x="76" y="28"/>
                    <a:pt x="75" y="28"/>
                  </a:cubicBezTo>
                  <a:close/>
                  <a:moveTo>
                    <a:pt x="98" y="48"/>
                  </a:moveTo>
                  <a:cubicBezTo>
                    <a:pt x="98" y="48"/>
                    <a:pt x="98" y="48"/>
                    <a:pt x="98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4" y="48"/>
                    <a:pt x="83" y="49"/>
                    <a:pt x="83" y="51"/>
                  </a:cubicBezTo>
                  <a:cubicBezTo>
                    <a:pt x="83" y="52"/>
                    <a:pt x="84" y="53"/>
                    <a:pt x="86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100" y="53"/>
                    <a:pt x="101" y="52"/>
                    <a:pt x="101" y="51"/>
                  </a:cubicBezTo>
                  <a:cubicBezTo>
                    <a:pt x="101" y="49"/>
                    <a:pt x="100" y="48"/>
                    <a:pt x="98" y="48"/>
                  </a:cubicBezTo>
                  <a:close/>
                  <a:moveTo>
                    <a:pt x="50" y="110"/>
                  </a:moveTo>
                  <a:cubicBezTo>
                    <a:pt x="52" y="110"/>
                    <a:pt x="52" y="110"/>
                    <a:pt x="52" y="110"/>
                  </a:cubicBezTo>
                  <a:cubicBezTo>
                    <a:pt x="60" y="110"/>
                    <a:pt x="66" y="104"/>
                    <a:pt x="66" y="96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70" y="71"/>
                    <a:pt x="73" y="67"/>
                    <a:pt x="75" y="63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1" y="29"/>
                    <a:pt x="61" y="23"/>
                    <a:pt x="50" y="23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6" y="29"/>
                    <a:pt x="62" y="31"/>
                    <a:pt x="66" y="35"/>
                  </a:cubicBezTo>
                  <a:cubicBezTo>
                    <a:pt x="70" y="39"/>
                    <a:pt x="72" y="45"/>
                    <a:pt x="72" y="51"/>
                  </a:cubicBezTo>
                  <a:cubicBezTo>
                    <a:pt x="72" y="59"/>
                    <a:pt x="68" y="66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1" y="70"/>
                    <a:pt x="60" y="71"/>
                    <a:pt x="60" y="72"/>
                  </a:cubicBezTo>
                  <a:cubicBezTo>
                    <a:pt x="60" y="85"/>
                    <a:pt x="60" y="85"/>
                    <a:pt x="60" y="85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110"/>
                    <a:pt x="50" y="110"/>
                    <a:pt x="50" y="110"/>
                  </a:cubicBezTo>
                  <a:close/>
                  <a:moveTo>
                    <a:pt x="75" y="22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4" y="28"/>
                    <a:pt x="74" y="28"/>
                  </a:cubicBezTo>
                  <a:cubicBezTo>
                    <a:pt x="72" y="27"/>
                    <a:pt x="72" y="25"/>
                    <a:pt x="74" y="24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5" y="73"/>
                  </a:moveTo>
                  <a:cubicBezTo>
                    <a:pt x="75" y="80"/>
                    <a:pt x="75" y="80"/>
                    <a:pt x="75" y="80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2" y="77"/>
                    <a:pt x="72" y="75"/>
                    <a:pt x="74" y="74"/>
                  </a:cubicBezTo>
                  <a:cubicBezTo>
                    <a:pt x="74" y="73"/>
                    <a:pt x="75" y="73"/>
                    <a:pt x="75" y="73"/>
                  </a:cubicBezTo>
                  <a:close/>
                  <a:moveTo>
                    <a:pt x="50" y="18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2" y="0"/>
                    <a:pt x="53" y="2"/>
                    <a:pt x="53" y="3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7"/>
                    <a:pt x="52" y="18"/>
                    <a:pt x="50" y="18"/>
                  </a:cubicBezTo>
                  <a:cubicBezTo>
                    <a:pt x="50" y="18"/>
                    <a:pt x="50" y="18"/>
                    <a:pt x="50" y="18"/>
                  </a:cubicBezTo>
                  <a:close/>
                  <a:moveTo>
                    <a:pt x="50" y="23"/>
                  </a:moveTo>
                  <a:cubicBezTo>
                    <a:pt x="39" y="23"/>
                    <a:pt x="30" y="29"/>
                    <a:pt x="25" y="39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7" y="68"/>
                    <a:pt x="31" y="71"/>
                    <a:pt x="35" y="74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104"/>
                    <a:pt x="41" y="110"/>
                    <a:pt x="49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1" y="71"/>
                    <a:pt x="40" y="71"/>
                    <a:pt x="39" y="70"/>
                  </a:cubicBezTo>
                  <a:cubicBezTo>
                    <a:pt x="33" y="66"/>
                    <a:pt x="28" y="59"/>
                    <a:pt x="28" y="51"/>
                  </a:cubicBezTo>
                  <a:cubicBezTo>
                    <a:pt x="28" y="45"/>
                    <a:pt x="30" y="39"/>
                    <a:pt x="34" y="35"/>
                  </a:cubicBezTo>
                  <a:cubicBezTo>
                    <a:pt x="39" y="31"/>
                    <a:pt x="44" y="29"/>
                    <a:pt x="50" y="29"/>
                  </a:cubicBezTo>
                  <a:cubicBezTo>
                    <a:pt x="50" y="23"/>
                    <a:pt x="50" y="23"/>
                    <a:pt x="50" y="23"/>
                  </a:cubicBezTo>
                  <a:close/>
                  <a:moveTo>
                    <a:pt x="50" y="0"/>
                  </a:moveTo>
                  <a:cubicBezTo>
                    <a:pt x="50" y="18"/>
                    <a:pt x="50" y="18"/>
                    <a:pt x="50" y="18"/>
                  </a:cubicBezTo>
                  <a:cubicBezTo>
                    <a:pt x="49" y="18"/>
                    <a:pt x="48" y="17"/>
                    <a:pt x="48" y="15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9" y="1"/>
                    <a:pt x="50" y="0"/>
                  </a:cubicBezTo>
                  <a:close/>
                  <a:moveTo>
                    <a:pt x="25" y="80"/>
                  </a:moveTo>
                  <a:cubicBezTo>
                    <a:pt x="25" y="73"/>
                    <a:pt x="25" y="73"/>
                    <a:pt x="25" y="73"/>
                  </a:cubicBezTo>
                  <a:cubicBezTo>
                    <a:pt x="26" y="73"/>
                    <a:pt x="27" y="73"/>
                    <a:pt x="27" y="74"/>
                  </a:cubicBezTo>
                  <a:cubicBezTo>
                    <a:pt x="28" y="75"/>
                    <a:pt x="28" y="77"/>
                    <a:pt x="27" y="78"/>
                  </a:cubicBezTo>
                  <a:cubicBezTo>
                    <a:pt x="25" y="80"/>
                    <a:pt x="25" y="80"/>
                    <a:pt x="25" y="80"/>
                  </a:cubicBezTo>
                  <a:close/>
                  <a:moveTo>
                    <a:pt x="25" y="28"/>
                  </a:move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8" y="25"/>
                    <a:pt x="28" y="27"/>
                    <a:pt x="27" y="28"/>
                  </a:cubicBezTo>
                  <a:cubicBezTo>
                    <a:pt x="27" y="28"/>
                    <a:pt x="26" y="28"/>
                    <a:pt x="25" y="28"/>
                  </a:cubicBezTo>
                  <a:close/>
                  <a:moveTo>
                    <a:pt x="25" y="39"/>
                  </a:moveTo>
                  <a:cubicBezTo>
                    <a:pt x="23" y="42"/>
                    <a:pt x="22" y="46"/>
                    <a:pt x="22" y="51"/>
                  </a:cubicBezTo>
                  <a:cubicBezTo>
                    <a:pt x="22" y="55"/>
                    <a:pt x="23" y="59"/>
                    <a:pt x="25" y="63"/>
                  </a:cubicBezTo>
                  <a:cubicBezTo>
                    <a:pt x="25" y="39"/>
                    <a:pt x="25" y="39"/>
                    <a:pt x="25" y="39"/>
                  </a:cubicBezTo>
                  <a:close/>
                  <a:moveTo>
                    <a:pt x="25" y="22"/>
                  </a:move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4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8"/>
                    <a:pt x="14" y="16"/>
                    <a:pt x="15" y="15"/>
                  </a:cubicBezTo>
                  <a:cubicBezTo>
                    <a:pt x="16" y="14"/>
                    <a:pt x="17" y="14"/>
                    <a:pt x="18" y="15"/>
                  </a:cubicBezTo>
                  <a:cubicBezTo>
                    <a:pt x="25" y="22"/>
                    <a:pt x="25" y="22"/>
                    <a:pt x="25" y="22"/>
                  </a:cubicBezTo>
                  <a:close/>
                  <a:moveTo>
                    <a:pt x="25" y="73"/>
                  </a:moveTo>
                  <a:cubicBezTo>
                    <a:pt x="25" y="80"/>
                    <a:pt x="25" y="80"/>
                    <a:pt x="25" y="80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17" y="87"/>
                    <a:pt x="16" y="87"/>
                    <a:pt x="15" y="86"/>
                  </a:cubicBezTo>
                  <a:cubicBezTo>
                    <a:pt x="14" y="85"/>
                    <a:pt x="14" y="84"/>
                    <a:pt x="15" y="83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4" y="74"/>
                    <a:pt x="25" y="73"/>
                    <a:pt x="25" y="73"/>
                  </a:cubicBezTo>
                  <a:close/>
                  <a:moveTo>
                    <a:pt x="18" y="51"/>
                  </a:moveTo>
                  <a:cubicBezTo>
                    <a:pt x="18" y="51"/>
                    <a:pt x="18" y="51"/>
                    <a:pt x="18" y="51"/>
                  </a:cubicBezTo>
                  <a:cubicBezTo>
                    <a:pt x="18" y="49"/>
                    <a:pt x="16" y="48"/>
                    <a:pt x="15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" y="48"/>
                    <a:pt x="0" y="49"/>
                    <a:pt x="0" y="51"/>
                  </a:cubicBezTo>
                  <a:cubicBezTo>
                    <a:pt x="0" y="52"/>
                    <a:pt x="1" y="53"/>
                    <a:pt x="3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6" y="53"/>
                    <a:pt x="18" y="52"/>
                    <a:pt x="18" y="51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7" name="淘宝店chenying0907出品 94"/>
            <p:cNvSpPr>
              <a:spLocks/>
            </p:cNvSpPr>
            <p:nvPr/>
          </p:nvSpPr>
          <p:spPr bwMode="auto">
            <a:xfrm>
              <a:off x="1779052" y="2321262"/>
              <a:ext cx="47613" cy="45244"/>
            </a:xfrm>
            <a:custGeom>
              <a:avLst/>
              <a:gdLst>
                <a:gd name="T0" fmla="*/ 28 w 29"/>
                <a:gd name="T1" fmla="*/ 16 h 28"/>
                <a:gd name="T2" fmla="*/ 12 w 29"/>
                <a:gd name="T3" fmla="*/ 27 h 28"/>
                <a:gd name="T4" fmla="*/ 1 w 29"/>
                <a:gd name="T5" fmla="*/ 12 h 28"/>
                <a:gd name="T6" fmla="*/ 17 w 29"/>
                <a:gd name="T7" fmla="*/ 1 h 28"/>
                <a:gd name="T8" fmla="*/ 28 w 29"/>
                <a:gd name="T9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8" y="16"/>
                  </a:moveTo>
                  <a:cubicBezTo>
                    <a:pt x="26" y="23"/>
                    <a:pt x="19" y="28"/>
                    <a:pt x="12" y="27"/>
                  </a:cubicBezTo>
                  <a:cubicBezTo>
                    <a:pt x="5" y="26"/>
                    <a:pt x="0" y="19"/>
                    <a:pt x="1" y="12"/>
                  </a:cubicBezTo>
                  <a:cubicBezTo>
                    <a:pt x="3" y="4"/>
                    <a:pt x="10" y="0"/>
                    <a:pt x="17" y="1"/>
                  </a:cubicBezTo>
                  <a:cubicBezTo>
                    <a:pt x="24" y="2"/>
                    <a:pt x="29" y="9"/>
                    <a:pt x="28" y="16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8" name="淘宝店chenying0907出品 95"/>
            <p:cNvSpPr>
              <a:spLocks/>
            </p:cNvSpPr>
            <p:nvPr/>
          </p:nvSpPr>
          <p:spPr bwMode="auto">
            <a:xfrm>
              <a:off x="1768339" y="2184340"/>
              <a:ext cx="44042" cy="147638"/>
            </a:xfrm>
            <a:custGeom>
              <a:avLst/>
              <a:gdLst>
                <a:gd name="T0" fmla="*/ 27 w 27"/>
                <a:gd name="T1" fmla="*/ 90 h 91"/>
                <a:gd name="T2" fmla="*/ 12 w 27"/>
                <a:gd name="T3" fmla="*/ 14 h 91"/>
                <a:gd name="T4" fmla="*/ 1 w 27"/>
                <a:gd name="T5" fmla="*/ 0 h 91"/>
                <a:gd name="T6" fmla="*/ 17 w 27"/>
                <a:gd name="T7" fmla="*/ 91 h 91"/>
                <a:gd name="T8" fmla="*/ 27 w 27"/>
                <a:gd name="T9" fmla="*/ 9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1">
                  <a:moveTo>
                    <a:pt x="27" y="90"/>
                  </a:moveTo>
                  <a:cubicBezTo>
                    <a:pt x="27" y="90"/>
                    <a:pt x="12" y="14"/>
                    <a:pt x="12" y="14"/>
                  </a:cubicBezTo>
                  <a:cubicBezTo>
                    <a:pt x="12" y="14"/>
                    <a:pt x="3" y="0"/>
                    <a:pt x="1" y="0"/>
                  </a:cubicBezTo>
                  <a:cubicBezTo>
                    <a:pt x="0" y="0"/>
                    <a:pt x="17" y="91"/>
                    <a:pt x="17" y="91"/>
                  </a:cubicBezTo>
                  <a:lnTo>
                    <a:pt x="27" y="9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9" name="淘宝店chenying0907出品 96"/>
            <p:cNvSpPr>
              <a:spLocks/>
            </p:cNvSpPr>
            <p:nvPr/>
          </p:nvSpPr>
          <p:spPr bwMode="auto">
            <a:xfrm>
              <a:off x="1799287" y="2208153"/>
              <a:ext cx="95225" cy="127397"/>
            </a:xfrm>
            <a:custGeom>
              <a:avLst/>
              <a:gdLst>
                <a:gd name="T0" fmla="*/ 1 w 80"/>
                <a:gd name="T1" fmla="*/ 99 h 107"/>
                <a:gd name="T2" fmla="*/ 60 w 80"/>
                <a:gd name="T3" fmla="*/ 13 h 107"/>
                <a:gd name="T4" fmla="*/ 80 w 80"/>
                <a:gd name="T5" fmla="*/ 0 h 107"/>
                <a:gd name="T6" fmla="*/ 71 w 80"/>
                <a:gd name="T7" fmla="*/ 21 h 107"/>
                <a:gd name="T8" fmla="*/ 12 w 80"/>
                <a:gd name="T9" fmla="*/ 107 h 107"/>
                <a:gd name="T10" fmla="*/ 0 w 80"/>
                <a:gd name="T11" fmla="*/ 100 h 107"/>
                <a:gd name="T12" fmla="*/ 1 w 80"/>
                <a:gd name="T13" fmla="*/ 9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07">
                  <a:moveTo>
                    <a:pt x="1" y="99"/>
                  </a:moveTo>
                  <a:lnTo>
                    <a:pt x="60" y="13"/>
                  </a:lnTo>
                  <a:lnTo>
                    <a:pt x="80" y="0"/>
                  </a:lnTo>
                  <a:lnTo>
                    <a:pt x="71" y="21"/>
                  </a:lnTo>
                  <a:lnTo>
                    <a:pt x="12" y="107"/>
                  </a:lnTo>
                  <a:lnTo>
                    <a:pt x="0" y="100"/>
                  </a:lnTo>
                  <a:lnTo>
                    <a:pt x="1" y="99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0" name="淘宝店chenying0907出品 97"/>
            <p:cNvSpPr>
              <a:spLocks/>
            </p:cNvSpPr>
            <p:nvPr/>
          </p:nvSpPr>
          <p:spPr bwMode="auto">
            <a:xfrm>
              <a:off x="1790956" y="2355790"/>
              <a:ext cx="11903" cy="23813"/>
            </a:xfrm>
            <a:custGeom>
              <a:avLst/>
              <a:gdLst>
                <a:gd name="T0" fmla="*/ 2 w 7"/>
                <a:gd name="T1" fmla="*/ 3 h 15"/>
                <a:gd name="T2" fmla="*/ 5 w 7"/>
                <a:gd name="T3" fmla="*/ 1 h 15"/>
                <a:gd name="T4" fmla="*/ 7 w 7"/>
                <a:gd name="T5" fmla="*/ 3 h 15"/>
                <a:gd name="T6" fmla="*/ 5 w 7"/>
                <a:gd name="T7" fmla="*/ 13 h 15"/>
                <a:gd name="T8" fmla="*/ 3 w 7"/>
                <a:gd name="T9" fmla="*/ 15 h 15"/>
                <a:gd name="T10" fmla="*/ 1 w 7"/>
                <a:gd name="T11" fmla="*/ 12 h 15"/>
                <a:gd name="T12" fmla="*/ 2 w 7"/>
                <a:gd name="T13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5">
                  <a:moveTo>
                    <a:pt x="2" y="3"/>
                  </a:moveTo>
                  <a:cubicBezTo>
                    <a:pt x="3" y="1"/>
                    <a:pt x="4" y="0"/>
                    <a:pt x="5" y="1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3" y="15"/>
                  </a:cubicBezTo>
                  <a:cubicBezTo>
                    <a:pt x="1" y="15"/>
                    <a:pt x="0" y="13"/>
                    <a:pt x="1" y="12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1" name="淘宝店chenying0907出品 98"/>
            <p:cNvSpPr>
              <a:spLocks noEditPoints="1"/>
            </p:cNvSpPr>
            <p:nvPr/>
          </p:nvSpPr>
          <p:spPr bwMode="auto">
            <a:xfrm>
              <a:off x="1752866" y="1149686"/>
              <a:ext cx="165454" cy="177404"/>
            </a:xfrm>
            <a:custGeom>
              <a:avLst/>
              <a:gdLst>
                <a:gd name="T0" fmla="*/ 78 w 101"/>
                <a:gd name="T1" fmla="*/ 50 h 109"/>
                <a:gd name="T2" fmla="*/ 76 w 101"/>
                <a:gd name="T3" fmla="*/ 62 h 109"/>
                <a:gd name="T4" fmla="*/ 76 w 101"/>
                <a:gd name="T5" fmla="*/ 73 h 109"/>
                <a:gd name="T6" fmla="*/ 78 w 101"/>
                <a:gd name="T7" fmla="*/ 73 h 109"/>
                <a:gd name="T8" fmla="*/ 86 w 101"/>
                <a:gd name="T9" fmla="*/ 86 h 109"/>
                <a:gd name="T10" fmla="*/ 76 w 101"/>
                <a:gd name="T11" fmla="*/ 79 h 109"/>
                <a:gd name="T12" fmla="*/ 76 w 101"/>
                <a:gd name="T13" fmla="*/ 22 h 109"/>
                <a:gd name="T14" fmla="*/ 86 w 101"/>
                <a:gd name="T15" fmla="*/ 15 h 109"/>
                <a:gd name="T16" fmla="*/ 78 w 101"/>
                <a:gd name="T17" fmla="*/ 27 h 109"/>
                <a:gd name="T18" fmla="*/ 76 w 101"/>
                <a:gd name="T19" fmla="*/ 28 h 109"/>
                <a:gd name="T20" fmla="*/ 99 w 101"/>
                <a:gd name="T21" fmla="*/ 48 h 109"/>
                <a:gd name="T22" fmla="*/ 84 w 101"/>
                <a:gd name="T23" fmla="*/ 50 h 109"/>
                <a:gd name="T24" fmla="*/ 99 w 101"/>
                <a:gd name="T25" fmla="*/ 53 h 109"/>
                <a:gd name="T26" fmla="*/ 99 w 101"/>
                <a:gd name="T27" fmla="*/ 48 h 109"/>
                <a:gd name="T28" fmla="*/ 53 w 101"/>
                <a:gd name="T29" fmla="*/ 109 h 109"/>
                <a:gd name="T30" fmla="*/ 66 w 101"/>
                <a:gd name="T31" fmla="*/ 73 h 109"/>
                <a:gd name="T32" fmla="*/ 76 w 101"/>
                <a:gd name="T33" fmla="*/ 38 h 109"/>
                <a:gd name="T34" fmla="*/ 51 w 101"/>
                <a:gd name="T35" fmla="*/ 28 h 109"/>
                <a:gd name="T36" fmla="*/ 73 w 101"/>
                <a:gd name="T37" fmla="*/ 50 h 109"/>
                <a:gd name="T38" fmla="*/ 62 w 101"/>
                <a:gd name="T39" fmla="*/ 69 h 109"/>
                <a:gd name="T40" fmla="*/ 61 w 101"/>
                <a:gd name="T41" fmla="*/ 84 h 109"/>
                <a:gd name="T42" fmla="*/ 51 w 101"/>
                <a:gd name="T43" fmla="*/ 109 h 109"/>
                <a:gd name="T44" fmla="*/ 76 w 101"/>
                <a:gd name="T45" fmla="*/ 28 h 109"/>
                <a:gd name="T46" fmla="*/ 74 w 101"/>
                <a:gd name="T47" fmla="*/ 23 h 109"/>
                <a:gd name="T48" fmla="*/ 76 w 101"/>
                <a:gd name="T49" fmla="*/ 73 h 109"/>
                <a:gd name="T50" fmla="*/ 74 w 101"/>
                <a:gd name="T51" fmla="*/ 77 h 109"/>
                <a:gd name="T52" fmla="*/ 76 w 101"/>
                <a:gd name="T53" fmla="*/ 73 h 109"/>
                <a:gd name="T54" fmla="*/ 51 w 101"/>
                <a:gd name="T55" fmla="*/ 0 h 109"/>
                <a:gd name="T56" fmla="*/ 53 w 101"/>
                <a:gd name="T57" fmla="*/ 2 h 109"/>
                <a:gd name="T58" fmla="*/ 51 w 101"/>
                <a:gd name="T59" fmla="*/ 17 h 109"/>
                <a:gd name="T60" fmla="*/ 51 w 101"/>
                <a:gd name="T61" fmla="*/ 22 h 109"/>
                <a:gd name="T62" fmla="*/ 26 w 101"/>
                <a:gd name="T63" fmla="*/ 62 h 109"/>
                <a:gd name="T64" fmla="*/ 35 w 101"/>
                <a:gd name="T65" fmla="*/ 95 h 109"/>
                <a:gd name="T66" fmla="*/ 51 w 101"/>
                <a:gd name="T67" fmla="*/ 109 h 109"/>
                <a:gd name="T68" fmla="*/ 41 w 101"/>
                <a:gd name="T69" fmla="*/ 84 h 109"/>
                <a:gd name="T70" fmla="*/ 40 w 101"/>
                <a:gd name="T71" fmla="*/ 69 h 109"/>
                <a:gd name="T72" fmla="*/ 35 w 101"/>
                <a:gd name="T73" fmla="*/ 35 h 109"/>
                <a:gd name="T74" fmla="*/ 51 w 101"/>
                <a:gd name="T75" fmla="*/ 22 h 109"/>
                <a:gd name="T76" fmla="*/ 51 w 101"/>
                <a:gd name="T77" fmla="*/ 17 h 109"/>
                <a:gd name="T78" fmla="*/ 48 w 101"/>
                <a:gd name="T79" fmla="*/ 2 h 109"/>
                <a:gd name="T80" fmla="*/ 26 w 101"/>
                <a:gd name="T81" fmla="*/ 79 h 109"/>
                <a:gd name="T82" fmla="*/ 28 w 101"/>
                <a:gd name="T83" fmla="*/ 73 h 109"/>
                <a:gd name="T84" fmla="*/ 26 w 101"/>
                <a:gd name="T85" fmla="*/ 79 h 109"/>
                <a:gd name="T86" fmla="*/ 26 w 101"/>
                <a:gd name="T87" fmla="*/ 21 h 109"/>
                <a:gd name="T88" fmla="*/ 28 w 101"/>
                <a:gd name="T89" fmla="*/ 27 h 109"/>
                <a:gd name="T90" fmla="*/ 26 w 101"/>
                <a:gd name="T91" fmla="*/ 38 h 109"/>
                <a:gd name="T92" fmla="*/ 26 w 101"/>
                <a:gd name="T93" fmla="*/ 62 h 109"/>
                <a:gd name="T94" fmla="*/ 26 w 101"/>
                <a:gd name="T95" fmla="*/ 21 h 109"/>
                <a:gd name="T96" fmla="*/ 24 w 101"/>
                <a:gd name="T97" fmla="*/ 27 h 109"/>
                <a:gd name="T98" fmla="*/ 15 w 101"/>
                <a:gd name="T99" fmla="*/ 18 h 109"/>
                <a:gd name="T100" fmla="*/ 19 w 101"/>
                <a:gd name="T101" fmla="*/ 15 h 109"/>
                <a:gd name="T102" fmla="*/ 26 w 101"/>
                <a:gd name="T103" fmla="*/ 73 h 109"/>
                <a:gd name="T104" fmla="*/ 19 w 101"/>
                <a:gd name="T105" fmla="*/ 86 h 109"/>
                <a:gd name="T106" fmla="*/ 15 w 101"/>
                <a:gd name="T107" fmla="*/ 82 h 109"/>
                <a:gd name="T108" fmla="*/ 24 w 101"/>
                <a:gd name="T109" fmla="*/ 73 h 109"/>
                <a:gd name="T110" fmla="*/ 18 w 101"/>
                <a:gd name="T111" fmla="*/ 50 h 109"/>
                <a:gd name="T112" fmla="*/ 15 w 101"/>
                <a:gd name="T113" fmla="*/ 48 h 109"/>
                <a:gd name="T114" fmla="*/ 0 w 101"/>
                <a:gd name="T115" fmla="*/ 50 h 109"/>
                <a:gd name="T116" fmla="*/ 15 w 101"/>
                <a:gd name="T117" fmla="*/ 5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109">
                  <a:moveTo>
                    <a:pt x="76" y="62"/>
                  </a:moveTo>
                  <a:cubicBezTo>
                    <a:pt x="78" y="58"/>
                    <a:pt x="78" y="54"/>
                    <a:pt x="78" y="50"/>
                  </a:cubicBezTo>
                  <a:cubicBezTo>
                    <a:pt x="78" y="46"/>
                    <a:pt x="78" y="42"/>
                    <a:pt x="76" y="38"/>
                  </a:cubicBezTo>
                  <a:cubicBezTo>
                    <a:pt x="76" y="62"/>
                    <a:pt x="76" y="62"/>
                    <a:pt x="76" y="62"/>
                  </a:cubicBezTo>
                  <a:close/>
                  <a:moveTo>
                    <a:pt x="76" y="79"/>
                  </a:move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3"/>
                    <a:pt x="78" y="73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7" y="83"/>
                    <a:pt x="87" y="85"/>
                    <a:pt x="86" y="86"/>
                  </a:cubicBezTo>
                  <a:cubicBezTo>
                    <a:pt x="85" y="87"/>
                    <a:pt x="84" y="87"/>
                    <a:pt x="83" y="86"/>
                  </a:cubicBezTo>
                  <a:cubicBezTo>
                    <a:pt x="76" y="79"/>
                    <a:pt x="76" y="79"/>
                    <a:pt x="76" y="79"/>
                  </a:cubicBezTo>
                  <a:close/>
                  <a:moveTo>
                    <a:pt x="76" y="28"/>
                  </a:moveTo>
                  <a:cubicBezTo>
                    <a:pt x="76" y="22"/>
                    <a:pt x="76" y="22"/>
                    <a:pt x="76" y="22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4" y="14"/>
                    <a:pt x="85" y="14"/>
                    <a:pt x="86" y="15"/>
                  </a:cubicBezTo>
                  <a:cubicBezTo>
                    <a:pt x="87" y="16"/>
                    <a:pt x="87" y="17"/>
                    <a:pt x="86" y="18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7" y="28"/>
                    <a:pt x="77" y="28"/>
                    <a:pt x="76" y="28"/>
                  </a:cubicBezTo>
                  <a:close/>
                  <a:moveTo>
                    <a:pt x="99" y="48"/>
                  </a:moveTo>
                  <a:cubicBezTo>
                    <a:pt x="99" y="48"/>
                    <a:pt x="99" y="48"/>
                    <a:pt x="99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5" y="48"/>
                    <a:pt x="84" y="49"/>
                    <a:pt x="84" y="50"/>
                  </a:cubicBezTo>
                  <a:cubicBezTo>
                    <a:pt x="84" y="52"/>
                    <a:pt x="85" y="53"/>
                    <a:pt x="86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100" y="53"/>
                    <a:pt x="101" y="52"/>
                    <a:pt x="101" y="50"/>
                  </a:cubicBezTo>
                  <a:cubicBezTo>
                    <a:pt x="101" y="49"/>
                    <a:pt x="100" y="48"/>
                    <a:pt x="99" y="48"/>
                  </a:cubicBezTo>
                  <a:close/>
                  <a:moveTo>
                    <a:pt x="51" y="109"/>
                  </a:moveTo>
                  <a:cubicBezTo>
                    <a:pt x="53" y="109"/>
                    <a:pt x="53" y="109"/>
                    <a:pt x="53" y="109"/>
                  </a:cubicBezTo>
                  <a:cubicBezTo>
                    <a:pt x="60" y="109"/>
                    <a:pt x="66" y="103"/>
                    <a:pt x="66" y="95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70" y="70"/>
                    <a:pt x="74" y="67"/>
                    <a:pt x="76" y="62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1" y="29"/>
                    <a:pt x="62" y="22"/>
                    <a:pt x="51" y="22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7" y="28"/>
                    <a:pt x="62" y="31"/>
                    <a:pt x="66" y="35"/>
                  </a:cubicBezTo>
                  <a:cubicBezTo>
                    <a:pt x="70" y="39"/>
                    <a:pt x="73" y="44"/>
                    <a:pt x="73" y="50"/>
                  </a:cubicBezTo>
                  <a:cubicBezTo>
                    <a:pt x="73" y="58"/>
                    <a:pt x="68" y="65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1" y="70"/>
                    <a:pt x="61" y="71"/>
                    <a:pt x="61" y="72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51" y="109"/>
                    <a:pt x="51" y="109"/>
                    <a:pt x="51" y="109"/>
                  </a:cubicBezTo>
                  <a:close/>
                  <a:moveTo>
                    <a:pt x="76" y="22"/>
                  </a:moveTo>
                  <a:cubicBezTo>
                    <a:pt x="76" y="28"/>
                    <a:pt x="76" y="28"/>
                    <a:pt x="76" y="28"/>
                  </a:cubicBezTo>
                  <a:cubicBezTo>
                    <a:pt x="75" y="28"/>
                    <a:pt x="75" y="28"/>
                    <a:pt x="74" y="27"/>
                  </a:cubicBezTo>
                  <a:cubicBezTo>
                    <a:pt x="73" y="26"/>
                    <a:pt x="73" y="24"/>
                    <a:pt x="74" y="23"/>
                  </a:cubicBezTo>
                  <a:cubicBezTo>
                    <a:pt x="76" y="22"/>
                    <a:pt x="76" y="22"/>
                    <a:pt x="76" y="22"/>
                  </a:cubicBezTo>
                  <a:close/>
                  <a:moveTo>
                    <a:pt x="76" y="73"/>
                  </a:moveTo>
                  <a:cubicBezTo>
                    <a:pt x="76" y="79"/>
                    <a:pt x="76" y="79"/>
                    <a:pt x="76" y="79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3" y="76"/>
                    <a:pt x="73" y="74"/>
                    <a:pt x="74" y="73"/>
                  </a:cubicBezTo>
                  <a:cubicBezTo>
                    <a:pt x="75" y="73"/>
                    <a:pt x="75" y="73"/>
                    <a:pt x="76" y="73"/>
                  </a:cubicBezTo>
                  <a:close/>
                  <a:moveTo>
                    <a:pt x="51" y="17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6"/>
                    <a:pt x="52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lose/>
                  <a:moveTo>
                    <a:pt x="51" y="22"/>
                  </a:moveTo>
                  <a:cubicBezTo>
                    <a:pt x="40" y="22"/>
                    <a:pt x="30" y="29"/>
                    <a:pt x="26" y="38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8" y="67"/>
                    <a:pt x="31" y="71"/>
                    <a:pt x="35" y="74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103"/>
                    <a:pt x="42" y="109"/>
                    <a:pt x="49" y="109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1" y="71"/>
                    <a:pt x="41" y="70"/>
                    <a:pt x="40" y="69"/>
                  </a:cubicBezTo>
                  <a:cubicBezTo>
                    <a:pt x="33" y="66"/>
                    <a:pt x="28" y="58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9" y="31"/>
                    <a:pt x="44" y="28"/>
                    <a:pt x="51" y="28"/>
                  </a:cubicBezTo>
                  <a:cubicBezTo>
                    <a:pt x="51" y="22"/>
                    <a:pt x="51" y="22"/>
                    <a:pt x="51" y="22"/>
                  </a:cubicBezTo>
                  <a:close/>
                  <a:moveTo>
                    <a:pt x="51" y="0"/>
                  </a:moveTo>
                  <a:cubicBezTo>
                    <a:pt x="51" y="17"/>
                    <a:pt x="51" y="17"/>
                    <a:pt x="51" y="17"/>
                  </a:cubicBezTo>
                  <a:cubicBezTo>
                    <a:pt x="49" y="17"/>
                    <a:pt x="48" y="16"/>
                    <a:pt x="48" y="15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1"/>
                    <a:pt x="49" y="0"/>
                    <a:pt x="51" y="0"/>
                  </a:cubicBezTo>
                  <a:close/>
                  <a:moveTo>
                    <a:pt x="26" y="79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26" y="73"/>
                    <a:pt x="27" y="73"/>
                    <a:pt x="28" y="73"/>
                  </a:cubicBezTo>
                  <a:cubicBezTo>
                    <a:pt x="29" y="74"/>
                    <a:pt x="29" y="76"/>
                    <a:pt x="28" y="77"/>
                  </a:cubicBezTo>
                  <a:cubicBezTo>
                    <a:pt x="26" y="79"/>
                    <a:pt x="26" y="79"/>
                    <a:pt x="26" y="79"/>
                  </a:cubicBezTo>
                  <a:close/>
                  <a:moveTo>
                    <a:pt x="26" y="28"/>
                  </a:moveTo>
                  <a:cubicBezTo>
                    <a:pt x="26" y="21"/>
                    <a:pt x="26" y="21"/>
                    <a:pt x="26" y="21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4"/>
                    <a:pt x="29" y="26"/>
                    <a:pt x="28" y="27"/>
                  </a:cubicBezTo>
                  <a:cubicBezTo>
                    <a:pt x="27" y="28"/>
                    <a:pt x="26" y="28"/>
                    <a:pt x="26" y="28"/>
                  </a:cubicBezTo>
                  <a:close/>
                  <a:moveTo>
                    <a:pt x="26" y="38"/>
                  </a:moveTo>
                  <a:cubicBezTo>
                    <a:pt x="24" y="42"/>
                    <a:pt x="23" y="46"/>
                    <a:pt x="23" y="50"/>
                  </a:cubicBezTo>
                  <a:cubicBezTo>
                    <a:pt x="23" y="55"/>
                    <a:pt x="24" y="59"/>
                    <a:pt x="26" y="62"/>
                  </a:cubicBezTo>
                  <a:cubicBezTo>
                    <a:pt x="26" y="38"/>
                    <a:pt x="26" y="38"/>
                    <a:pt x="26" y="38"/>
                  </a:cubicBezTo>
                  <a:close/>
                  <a:moveTo>
                    <a:pt x="26" y="21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25" y="28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7"/>
                    <a:pt x="14" y="16"/>
                    <a:pt x="15" y="15"/>
                  </a:cubicBezTo>
                  <a:cubicBezTo>
                    <a:pt x="16" y="14"/>
                    <a:pt x="18" y="14"/>
                    <a:pt x="19" y="15"/>
                  </a:cubicBezTo>
                  <a:cubicBezTo>
                    <a:pt x="26" y="21"/>
                    <a:pt x="26" y="21"/>
                    <a:pt x="26" y="21"/>
                  </a:cubicBezTo>
                  <a:close/>
                  <a:moveTo>
                    <a:pt x="26" y="73"/>
                  </a:moveTo>
                  <a:cubicBezTo>
                    <a:pt x="26" y="79"/>
                    <a:pt x="26" y="79"/>
                    <a:pt x="26" y="79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8" y="87"/>
                    <a:pt x="16" y="87"/>
                    <a:pt x="15" y="86"/>
                  </a:cubicBezTo>
                  <a:cubicBezTo>
                    <a:pt x="14" y="85"/>
                    <a:pt x="14" y="83"/>
                    <a:pt x="15" y="82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3"/>
                    <a:pt x="25" y="73"/>
                    <a:pt x="26" y="73"/>
                  </a:cubicBezTo>
                  <a:close/>
                  <a:moveTo>
                    <a:pt x="18" y="50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18" y="49"/>
                    <a:pt x="17" y="48"/>
                    <a:pt x="15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48"/>
                    <a:pt x="0" y="49"/>
                    <a:pt x="0" y="50"/>
                  </a:cubicBezTo>
                  <a:cubicBezTo>
                    <a:pt x="0" y="52"/>
                    <a:pt x="2" y="53"/>
                    <a:pt x="3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7" y="53"/>
                    <a:pt x="18" y="52"/>
                    <a:pt x="18" y="5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14" name="圆角矩形 113"/>
          <p:cNvSpPr/>
          <p:nvPr/>
        </p:nvSpPr>
        <p:spPr>
          <a:xfrm>
            <a:off x="4716016" y="1203598"/>
            <a:ext cx="3744416" cy="10801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基础资料、授权资料及财力证明资料与“供应链自助贷”类似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5" name="直接连接符 114"/>
          <p:cNvCxnSpPr/>
          <p:nvPr/>
        </p:nvCxnSpPr>
        <p:spPr>
          <a:xfrm>
            <a:off x="4860032" y="2283718"/>
            <a:ext cx="3600000" cy="0"/>
          </a:xfrm>
          <a:prstGeom prst="line">
            <a:avLst/>
          </a:prstGeom>
          <a:ln>
            <a:solidFill>
              <a:srgbClr val="A40000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圆角矩形 115"/>
          <p:cNvSpPr/>
          <p:nvPr/>
        </p:nvSpPr>
        <p:spPr>
          <a:xfrm>
            <a:off x="4716016" y="2499742"/>
            <a:ext cx="4032448" cy="10801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FF0000"/>
                </a:solidFill>
              </a:rPr>
              <a:t>重点关注：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政府采购供应商资质证明文件或政府采购中标通知书、上一年政府采购合同及回款凭证、本年政府采购合同</a:t>
            </a:r>
          </a:p>
        </p:txBody>
      </p:sp>
      <p:cxnSp>
        <p:nvCxnSpPr>
          <p:cNvPr id="117" name="直接连接符 116"/>
          <p:cNvCxnSpPr/>
          <p:nvPr/>
        </p:nvCxnSpPr>
        <p:spPr>
          <a:xfrm>
            <a:off x="4860032" y="3723878"/>
            <a:ext cx="3600000" cy="0"/>
          </a:xfrm>
          <a:prstGeom prst="line">
            <a:avLst/>
          </a:prstGeom>
          <a:ln>
            <a:solidFill>
              <a:srgbClr val="A40000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697" y="68798"/>
            <a:ext cx="1721915" cy="457545"/>
          </a:xfrm>
          <a:prstGeom prst="rect">
            <a:avLst/>
          </a:prstGeom>
        </p:spPr>
      </p:pic>
      <p:sp>
        <p:nvSpPr>
          <p:cNvPr id="3" name="任意多边形 2"/>
          <p:cNvSpPr/>
          <p:nvPr/>
        </p:nvSpPr>
        <p:spPr>
          <a:xfrm flipH="1">
            <a:off x="205868" y="317303"/>
            <a:ext cx="372426" cy="418173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8" fmla="*/ 1071343 w 3171687"/>
              <a:gd name="connsiteY8" fmla="*/ 1901509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0" fmla="*/ 979903 w 3171687"/>
              <a:gd name="connsiteY0" fmla="*/ 259565 h 2069635"/>
              <a:gd name="connsiteX1" fmla="*/ 0 w 3171687"/>
              <a:gd name="connsiteY1" fmla="*/ 259565 h 2069635"/>
              <a:gd name="connsiteX2" fmla="*/ 0 w 3171687"/>
              <a:gd name="connsiteY2" fmla="*/ 0 h 2069635"/>
              <a:gd name="connsiteX3" fmla="*/ 3171687 w 3171687"/>
              <a:gd name="connsiteY3" fmla="*/ 0 h 2069635"/>
              <a:gd name="connsiteX4" fmla="*/ 3171687 w 3171687"/>
              <a:gd name="connsiteY4" fmla="*/ 2069635 h 2069635"/>
              <a:gd name="connsiteX5" fmla="*/ 0 w 3171687"/>
              <a:gd name="connsiteY5" fmla="*/ 2069635 h 2069635"/>
              <a:gd name="connsiteX6" fmla="*/ 0 w 3171687"/>
              <a:gd name="connsiteY6" fmla="*/ 1810069 h 2069635"/>
              <a:gd name="connsiteX0" fmla="*/ 0 w 3171687"/>
              <a:gd name="connsiteY0" fmla="*/ 259565 h 2069635"/>
              <a:gd name="connsiteX1" fmla="*/ 0 w 3171687"/>
              <a:gd name="connsiteY1" fmla="*/ 0 h 2069635"/>
              <a:gd name="connsiteX2" fmla="*/ 3171687 w 3171687"/>
              <a:gd name="connsiteY2" fmla="*/ 0 h 2069635"/>
              <a:gd name="connsiteX3" fmla="*/ 3171687 w 3171687"/>
              <a:gd name="connsiteY3" fmla="*/ 2069635 h 2069635"/>
              <a:gd name="connsiteX4" fmla="*/ 0 w 3171687"/>
              <a:gd name="connsiteY4" fmla="*/ 2069635 h 2069635"/>
              <a:gd name="connsiteX5" fmla="*/ 0 w 3171687"/>
              <a:gd name="connsiteY5" fmla="*/ 1810069 h 20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914106"/>
            <a:endParaRPr lang="zh-CN" altLang="en-US" sz="1900" dirty="0">
              <a:solidFill>
                <a:srgbClr val="FFFFFF"/>
              </a:solidFill>
            </a:endParaRPr>
          </a:p>
        </p:txBody>
      </p:sp>
      <p:sp>
        <p:nvSpPr>
          <p:cNvPr id="4" name="任意多边形 3"/>
          <p:cNvSpPr/>
          <p:nvPr/>
        </p:nvSpPr>
        <p:spPr>
          <a:xfrm flipH="1">
            <a:off x="319455" y="225099"/>
            <a:ext cx="372426" cy="332885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6" fmla="*/ 1104717 w 2253807"/>
              <a:gd name="connsiteY6" fmla="*/ 79151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0" fmla="*/ 0 w 2253807"/>
              <a:gd name="connsiteY0" fmla="*/ 700070 h 1262130"/>
              <a:gd name="connsiteX1" fmla="*/ 0 w 2253807"/>
              <a:gd name="connsiteY1" fmla="*/ 0 h 1262130"/>
              <a:gd name="connsiteX2" fmla="*/ 2253807 w 2253807"/>
              <a:gd name="connsiteY2" fmla="*/ 0 h 1262130"/>
              <a:gd name="connsiteX3" fmla="*/ 2253807 w 2253807"/>
              <a:gd name="connsiteY3" fmla="*/ 1262130 h 1262130"/>
              <a:gd name="connsiteX4" fmla="*/ 1013277 w 2253807"/>
              <a:gd name="connsiteY4" fmla="*/ 1262130 h 126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914106"/>
            <a:endParaRPr lang="zh-CN" altLang="en-US" sz="1900" dirty="0">
              <a:solidFill>
                <a:srgbClr val="FFFFFF"/>
              </a:solidFill>
            </a:endParaRPr>
          </a:p>
        </p:txBody>
      </p:sp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805470" y="168685"/>
            <a:ext cx="3804188" cy="52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1" tIns="45706" rIns="91411" bIns="4570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914106">
              <a:spcBef>
                <a:spcPct val="0"/>
              </a:spcBef>
              <a:buFont typeface="Arial" charset="0"/>
              <a:buNone/>
            </a:pPr>
            <a:r>
              <a:rPr lang="zh-CN" altLang="en-US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政采贷</a:t>
            </a:r>
            <a:r>
              <a:rPr lang="en-US" altLang="zh-CN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—</a:t>
            </a:r>
            <a:r>
              <a:rPr lang="zh-CN" altLang="en-US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和财政厅的合作</a:t>
            </a:r>
            <a:endParaRPr lang="zh-CN" altLang="en-US" sz="24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864524" y="1537958"/>
            <a:ext cx="619717" cy="490473"/>
            <a:chOff x="6628411" y="1287557"/>
            <a:chExt cx="1035824" cy="819799"/>
          </a:xfrm>
        </p:grpSpPr>
        <p:sp>
          <p:nvSpPr>
            <p:cNvPr id="7" name="菱形 6"/>
            <p:cNvSpPr/>
            <p:nvPr/>
          </p:nvSpPr>
          <p:spPr>
            <a:xfrm>
              <a:off x="6844436" y="1287557"/>
              <a:ext cx="819799" cy="819799"/>
            </a:xfrm>
            <a:prstGeom prst="diamond">
              <a:avLst/>
            </a:prstGeom>
            <a:solidFill>
              <a:srgbClr val="DB1934">
                <a:alpha val="7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6628411" y="1501107"/>
              <a:ext cx="392699" cy="392699"/>
            </a:xfrm>
            <a:prstGeom prst="diamond">
              <a:avLst/>
            </a:prstGeom>
            <a:solidFill>
              <a:srgbClr val="DB1934">
                <a:alpha val="7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851920" y="2886617"/>
            <a:ext cx="619717" cy="490473"/>
            <a:chOff x="6628411" y="1287557"/>
            <a:chExt cx="1035824" cy="819799"/>
          </a:xfrm>
        </p:grpSpPr>
        <p:sp>
          <p:nvSpPr>
            <p:cNvPr id="10" name="菱形 9"/>
            <p:cNvSpPr/>
            <p:nvPr/>
          </p:nvSpPr>
          <p:spPr>
            <a:xfrm>
              <a:off x="6844436" y="1287557"/>
              <a:ext cx="819799" cy="819799"/>
            </a:xfrm>
            <a:prstGeom prst="diamond">
              <a:avLst/>
            </a:prstGeom>
            <a:solidFill>
              <a:srgbClr val="DB1934">
                <a:alpha val="7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6628411" y="1501107"/>
              <a:ext cx="392699" cy="392699"/>
            </a:xfrm>
            <a:prstGeom prst="diamond">
              <a:avLst/>
            </a:prstGeom>
            <a:solidFill>
              <a:srgbClr val="DB1934">
                <a:alpha val="7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18" name="图片 117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784081"/>
            <a:ext cx="8926108" cy="423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6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034416"/>
            <a:ext cx="9144000" cy="12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-12614" y="1851670"/>
            <a:ext cx="1781944" cy="0"/>
          </a:xfrm>
          <a:prstGeom prst="line">
            <a:avLst/>
          </a:prstGeom>
          <a:ln w="952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3488720" y="1851670"/>
            <a:ext cx="5655280" cy="7258"/>
          </a:xfrm>
          <a:prstGeom prst="line">
            <a:avLst/>
          </a:prstGeom>
          <a:ln w="952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79912" y="999768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3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一、标准化债权产品</a:t>
            </a:r>
            <a:endParaRPr lang="zh-CN" altLang="en-US" sz="3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99992" y="2283718"/>
            <a:ext cx="172819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 新 贷</a:t>
            </a:r>
            <a:endParaRPr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六边形 18"/>
          <p:cNvSpPr/>
          <p:nvPr/>
        </p:nvSpPr>
        <p:spPr>
          <a:xfrm rot="16200000">
            <a:off x="2094637" y="1369525"/>
            <a:ext cx="1142824" cy="1075598"/>
          </a:xfrm>
          <a:prstGeom prst="hexagon">
            <a:avLst/>
          </a:prstGeom>
          <a:solidFill>
            <a:srgbClr val="C00000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340" y="1578297"/>
            <a:ext cx="658051" cy="658051"/>
          </a:xfrm>
          <a:prstGeom prst="rect">
            <a:avLst/>
          </a:prstGeom>
        </p:spPr>
      </p:pic>
      <p:sp>
        <p:nvSpPr>
          <p:cNvPr id="21" name="Oval 14"/>
          <p:cNvSpPr/>
          <p:nvPr/>
        </p:nvSpPr>
        <p:spPr>
          <a:xfrm>
            <a:off x="3923928" y="2211710"/>
            <a:ext cx="468682" cy="47192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US" sz="240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Group 54"/>
          <p:cNvGrpSpPr/>
          <p:nvPr/>
        </p:nvGrpSpPr>
        <p:grpSpPr>
          <a:xfrm>
            <a:off x="4060242" y="2348217"/>
            <a:ext cx="196054" cy="254937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23" name="淘宝店chenying0907出品 170"/>
            <p:cNvSpPr>
              <a:spLocks/>
            </p:cNvSpPr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" name="淘宝店chenying0907出品 171"/>
            <p:cNvSpPr>
              <a:spLocks/>
            </p:cNvSpPr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5" name="Oval 12"/>
          <p:cNvSpPr/>
          <p:nvPr/>
        </p:nvSpPr>
        <p:spPr>
          <a:xfrm>
            <a:off x="3923928" y="2787774"/>
            <a:ext cx="476301" cy="47853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US" sz="240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" name="Group 23"/>
          <p:cNvGrpSpPr/>
          <p:nvPr/>
        </p:nvGrpSpPr>
        <p:grpSpPr>
          <a:xfrm>
            <a:off x="4084479" y="2900705"/>
            <a:ext cx="258441" cy="225366"/>
            <a:chOff x="7540014" y="4306907"/>
            <a:chExt cx="389342" cy="339426"/>
          </a:xfrm>
          <a:solidFill>
            <a:schemeClr val="bg1"/>
          </a:solidFill>
        </p:grpSpPr>
        <p:sp>
          <p:nvSpPr>
            <p:cNvPr id="27" name="淘宝店chenying0907出品 110"/>
            <p:cNvSpPr>
              <a:spLocks/>
            </p:cNvSpPr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4" name="淘宝店chenying0907出品 111"/>
            <p:cNvSpPr>
              <a:spLocks/>
            </p:cNvSpPr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" name="淘宝店chenying0907出品 112"/>
            <p:cNvSpPr>
              <a:spLocks/>
            </p:cNvSpPr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淘宝店chenying0907出品 113"/>
            <p:cNvSpPr>
              <a:spLocks/>
            </p:cNvSpPr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7" name="淘宝店chenying0907出品 114"/>
            <p:cNvSpPr>
              <a:spLocks/>
            </p:cNvSpPr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8" name="淘宝店chenying0907出品 115"/>
            <p:cNvSpPr>
              <a:spLocks/>
            </p:cNvSpPr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淘宝店chenying0907出品 116"/>
            <p:cNvSpPr>
              <a:spLocks/>
            </p:cNvSpPr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0" name="淘宝店chenying0907出品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淘宝店chenying0907出品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淘宝店chenying0907出品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3" name="淘宝店chenying0907出品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499992" y="2850490"/>
            <a:ext cx="172819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供应链自助贷</a:t>
            </a:r>
            <a:endParaRPr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16"/>
          <p:cNvSpPr/>
          <p:nvPr/>
        </p:nvSpPr>
        <p:spPr>
          <a:xfrm>
            <a:off x="3923928" y="3396533"/>
            <a:ext cx="468124" cy="47136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US" sz="240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Group 35"/>
          <p:cNvGrpSpPr/>
          <p:nvPr/>
        </p:nvGrpSpPr>
        <p:grpSpPr>
          <a:xfrm>
            <a:off x="4035928" y="3500448"/>
            <a:ext cx="248040" cy="246473"/>
            <a:chOff x="6853673" y="3715407"/>
            <a:chExt cx="379359" cy="376864"/>
          </a:xfrm>
          <a:solidFill>
            <a:schemeClr val="bg1"/>
          </a:solidFill>
        </p:grpSpPr>
        <p:sp>
          <p:nvSpPr>
            <p:cNvPr id="47" name="淘宝店chenying0907出品 150"/>
            <p:cNvSpPr>
              <a:spLocks noEditPoints="1"/>
            </p:cNvSpPr>
            <p:nvPr/>
          </p:nvSpPr>
          <p:spPr bwMode="auto">
            <a:xfrm>
              <a:off x="6853673" y="3715407"/>
              <a:ext cx="379359" cy="376864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8 h 114"/>
                <a:gd name="T12" fmla="*/ 6 w 114"/>
                <a:gd name="T13" fmla="*/ 57 h 114"/>
                <a:gd name="T14" fmla="*/ 57 w 114"/>
                <a:gd name="T15" fmla="*/ 6 h 114"/>
                <a:gd name="T16" fmla="*/ 108 w 114"/>
                <a:gd name="T17" fmla="*/ 57 h 114"/>
                <a:gd name="T18" fmla="*/ 57 w 114"/>
                <a:gd name="T19" fmla="*/ 10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8" name="淘宝店chenying0907出品 151"/>
            <p:cNvSpPr>
              <a:spLocks noChangeArrowheads="1"/>
            </p:cNvSpPr>
            <p:nvPr/>
          </p:nvSpPr>
          <p:spPr bwMode="auto">
            <a:xfrm>
              <a:off x="6998429" y="3987447"/>
              <a:ext cx="22463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9" name="淘宝店chenying0907出品 152"/>
            <p:cNvSpPr>
              <a:spLocks noChangeArrowheads="1"/>
            </p:cNvSpPr>
            <p:nvPr/>
          </p:nvSpPr>
          <p:spPr bwMode="auto">
            <a:xfrm>
              <a:off x="7033370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0" name="淘宝店chenying0907出品 153"/>
            <p:cNvSpPr>
              <a:spLocks noChangeArrowheads="1"/>
            </p:cNvSpPr>
            <p:nvPr/>
          </p:nvSpPr>
          <p:spPr bwMode="auto">
            <a:xfrm>
              <a:off x="7068311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淘宝店chenying0907出品 154"/>
            <p:cNvSpPr>
              <a:spLocks/>
            </p:cNvSpPr>
            <p:nvPr/>
          </p:nvSpPr>
          <p:spPr bwMode="auto">
            <a:xfrm>
              <a:off x="6970976" y="3822725"/>
              <a:ext cx="82362" cy="84857"/>
            </a:xfrm>
            <a:custGeom>
              <a:avLst/>
              <a:gdLst>
                <a:gd name="T0" fmla="*/ 19 w 25"/>
                <a:gd name="T1" fmla="*/ 22 h 25"/>
                <a:gd name="T2" fmla="*/ 22 w 25"/>
                <a:gd name="T3" fmla="*/ 25 h 25"/>
                <a:gd name="T4" fmla="*/ 25 w 25"/>
                <a:gd name="T5" fmla="*/ 22 h 25"/>
                <a:gd name="T6" fmla="*/ 22 w 25"/>
                <a:gd name="T7" fmla="*/ 19 h 25"/>
                <a:gd name="T8" fmla="*/ 21 w 25"/>
                <a:gd name="T9" fmla="*/ 19 h 25"/>
                <a:gd name="T10" fmla="*/ 0 w 25"/>
                <a:gd name="T11" fmla="*/ 0 h 25"/>
                <a:gd name="T12" fmla="*/ 19 w 25"/>
                <a:gd name="T13" fmla="*/ 22 h 25"/>
                <a:gd name="T14" fmla="*/ 19 w 25"/>
                <a:gd name="T1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淘宝店chenying0907出品 155"/>
            <p:cNvSpPr>
              <a:spLocks/>
            </p:cNvSpPr>
            <p:nvPr/>
          </p:nvSpPr>
          <p:spPr bwMode="auto">
            <a:xfrm>
              <a:off x="6921060" y="3987447"/>
              <a:ext cx="22463" cy="19966"/>
            </a:xfrm>
            <a:custGeom>
              <a:avLst/>
              <a:gdLst>
                <a:gd name="T0" fmla="*/ 0 w 9"/>
                <a:gd name="T1" fmla="*/ 6 h 8"/>
                <a:gd name="T2" fmla="*/ 3 w 9"/>
                <a:gd name="T3" fmla="*/ 8 h 8"/>
                <a:gd name="T4" fmla="*/ 9 w 9"/>
                <a:gd name="T5" fmla="*/ 1 h 8"/>
                <a:gd name="T6" fmla="*/ 7 w 9"/>
                <a:gd name="T7" fmla="*/ 0 h 8"/>
                <a:gd name="T8" fmla="*/ 0 w 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3" name="淘宝店chenying0907出品 156"/>
            <p:cNvSpPr>
              <a:spLocks/>
            </p:cNvSpPr>
            <p:nvPr/>
          </p:nvSpPr>
          <p:spPr bwMode="auto">
            <a:xfrm>
              <a:off x="6901094" y="3942523"/>
              <a:ext cx="27454" cy="14975"/>
            </a:xfrm>
            <a:custGeom>
              <a:avLst/>
              <a:gdLst>
                <a:gd name="T0" fmla="*/ 9 w 11"/>
                <a:gd name="T1" fmla="*/ 0 h 6"/>
                <a:gd name="T2" fmla="*/ 0 w 11"/>
                <a:gd name="T3" fmla="*/ 3 h 6"/>
                <a:gd name="T4" fmla="*/ 1 w 11"/>
                <a:gd name="T5" fmla="*/ 6 h 6"/>
                <a:gd name="T6" fmla="*/ 11 w 11"/>
                <a:gd name="T7" fmla="*/ 3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4" name="淘宝店chenying0907出品 157"/>
            <p:cNvSpPr>
              <a:spLocks/>
            </p:cNvSpPr>
            <p:nvPr/>
          </p:nvSpPr>
          <p:spPr bwMode="auto">
            <a:xfrm>
              <a:off x="6933538" y="3790281"/>
              <a:ext cx="19966" cy="22463"/>
            </a:xfrm>
            <a:custGeom>
              <a:avLst/>
              <a:gdLst>
                <a:gd name="T0" fmla="*/ 0 w 8"/>
                <a:gd name="T1" fmla="*/ 3 h 9"/>
                <a:gd name="T2" fmla="*/ 7 w 8"/>
                <a:gd name="T3" fmla="*/ 9 h 9"/>
                <a:gd name="T4" fmla="*/ 8 w 8"/>
                <a:gd name="T5" fmla="*/ 7 h 9"/>
                <a:gd name="T6" fmla="*/ 2 w 8"/>
                <a:gd name="T7" fmla="*/ 0 h 9"/>
                <a:gd name="T8" fmla="*/ 0 w 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5" name="淘宝店chenying0907出品 158"/>
            <p:cNvSpPr>
              <a:spLocks/>
            </p:cNvSpPr>
            <p:nvPr/>
          </p:nvSpPr>
          <p:spPr bwMode="auto">
            <a:xfrm>
              <a:off x="6903589" y="3840196"/>
              <a:ext cx="27454" cy="12480"/>
            </a:xfrm>
            <a:custGeom>
              <a:avLst/>
              <a:gdLst>
                <a:gd name="T0" fmla="*/ 11 w 11"/>
                <a:gd name="T1" fmla="*/ 3 h 5"/>
                <a:gd name="T2" fmla="*/ 2 w 11"/>
                <a:gd name="T3" fmla="*/ 0 h 5"/>
                <a:gd name="T4" fmla="*/ 0 w 11"/>
                <a:gd name="T5" fmla="*/ 3 h 5"/>
                <a:gd name="T6" fmla="*/ 10 w 11"/>
                <a:gd name="T7" fmla="*/ 5 h 5"/>
                <a:gd name="T8" fmla="*/ 11 w 11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6" name="淘宝店chenying0907出品 159"/>
            <p:cNvSpPr>
              <a:spLocks noChangeArrowheads="1"/>
            </p:cNvSpPr>
            <p:nvPr/>
          </p:nvSpPr>
          <p:spPr bwMode="auto">
            <a:xfrm>
              <a:off x="7040858" y="3750348"/>
              <a:ext cx="7488" cy="22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7" name="淘宝店chenying0907出品 160"/>
            <p:cNvSpPr>
              <a:spLocks/>
            </p:cNvSpPr>
            <p:nvPr/>
          </p:nvSpPr>
          <p:spPr bwMode="auto">
            <a:xfrm>
              <a:off x="6973471" y="3760331"/>
              <a:ext cx="17471" cy="22463"/>
            </a:xfrm>
            <a:custGeom>
              <a:avLst/>
              <a:gdLst>
                <a:gd name="T0" fmla="*/ 7 w 7"/>
                <a:gd name="T1" fmla="*/ 8 h 9"/>
                <a:gd name="T2" fmla="*/ 3 w 7"/>
                <a:gd name="T3" fmla="*/ 0 h 9"/>
                <a:gd name="T4" fmla="*/ 0 w 7"/>
                <a:gd name="T5" fmla="*/ 2 h 9"/>
                <a:gd name="T6" fmla="*/ 4 w 7"/>
                <a:gd name="T7" fmla="*/ 9 h 9"/>
                <a:gd name="T8" fmla="*/ 7 w 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8" name="淘宝店chenying0907出品 161"/>
            <p:cNvSpPr>
              <a:spLocks/>
            </p:cNvSpPr>
            <p:nvPr/>
          </p:nvSpPr>
          <p:spPr bwMode="auto">
            <a:xfrm>
              <a:off x="7088277" y="3760331"/>
              <a:ext cx="12480" cy="27454"/>
            </a:xfrm>
            <a:custGeom>
              <a:avLst/>
              <a:gdLst>
                <a:gd name="T0" fmla="*/ 0 w 5"/>
                <a:gd name="T1" fmla="*/ 9 h 11"/>
                <a:gd name="T2" fmla="*/ 2 w 5"/>
                <a:gd name="T3" fmla="*/ 11 h 11"/>
                <a:gd name="T4" fmla="*/ 5 w 5"/>
                <a:gd name="T5" fmla="*/ 2 h 11"/>
                <a:gd name="T6" fmla="*/ 2 w 5"/>
                <a:gd name="T7" fmla="*/ 0 h 11"/>
                <a:gd name="T8" fmla="*/ 0 w 5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9" name="淘宝店chenying0907出品 162"/>
            <p:cNvSpPr>
              <a:spLocks/>
            </p:cNvSpPr>
            <p:nvPr/>
          </p:nvSpPr>
          <p:spPr bwMode="auto">
            <a:xfrm>
              <a:off x="7130706" y="3987447"/>
              <a:ext cx="22463" cy="19966"/>
            </a:xfrm>
            <a:custGeom>
              <a:avLst/>
              <a:gdLst>
                <a:gd name="T0" fmla="*/ 0 w 9"/>
                <a:gd name="T1" fmla="*/ 1 h 8"/>
                <a:gd name="T2" fmla="*/ 8 w 9"/>
                <a:gd name="T3" fmla="*/ 8 h 8"/>
                <a:gd name="T4" fmla="*/ 9 w 9"/>
                <a:gd name="T5" fmla="*/ 6 h 8"/>
                <a:gd name="T6" fmla="*/ 3 w 9"/>
                <a:gd name="T7" fmla="*/ 0 h 8"/>
                <a:gd name="T8" fmla="*/ 0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0" name="淘宝店chenying0907出品 163"/>
            <p:cNvSpPr>
              <a:spLocks/>
            </p:cNvSpPr>
            <p:nvPr/>
          </p:nvSpPr>
          <p:spPr bwMode="auto">
            <a:xfrm>
              <a:off x="7158159" y="3942523"/>
              <a:ext cx="24958" cy="14975"/>
            </a:xfrm>
            <a:custGeom>
              <a:avLst/>
              <a:gdLst>
                <a:gd name="T0" fmla="*/ 0 w 10"/>
                <a:gd name="T1" fmla="*/ 3 h 6"/>
                <a:gd name="T2" fmla="*/ 9 w 10"/>
                <a:gd name="T3" fmla="*/ 6 h 6"/>
                <a:gd name="T4" fmla="*/ 10 w 10"/>
                <a:gd name="T5" fmla="*/ 3 h 6"/>
                <a:gd name="T6" fmla="*/ 1 w 10"/>
                <a:gd name="T7" fmla="*/ 0 h 6"/>
                <a:gd name="T8" fmla="*/ 0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" name="淘宝店chenying0907出品 164"/>
            <p:cNvSpPr>
              <a:spLocks/>
            </p:cNvSpPr>
            <p:nvPr/>
          </p:nvSpPr>
          <p:spPr bwMode="auto">
            <a:xfrm>
              <a:off x="7128209" y="3790281"/>
              <a:ext cx="22463" cy="22463"/>
            </a:xfrm>
            <a:custGeom>
              <a:avLst/>
              <a:gdLst>
                <a:gd name="T0" fmla="*/ 9 w 9"/>
                <a:gd name="T1" fmla="*/ 3 h 9"/>
                <a:gd name="T2" fmla="*/ 8 w 9"/>
                <a:gd name="T3" fmla="*/ 0 h 9"/>
                <a:gd name="T4" fmla="*/ 0 w 9"/>
                <a:gd name="T5" fmla="*/ 7 h 9"/>
                <a:gd name="T6" fmla="*/ 2 w 9"/>
                <a:gd name="T7" fmla="*/ 9 h 9"/>
                <a:gd name="T8" fmla="*/ 9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" name="淘宝店chenying0907出品 165"/>
            <p:cNvSpPr>
              <a:spLocks/>
            </p:cNvSpPr>
            <p:nvPr/>
          </p:nvSpPr>
          <p:spPr bwMode="auto">
            <a:xfrm>
              <a:off x="7153167" y="3840196"/>
              <a:ext cx="27454" cy="12480"/>
            </a:xfrm>
            <a:custGeom>
              <a:avLst/>
              <a:gdLst>
                <a:gd name="T0" fmla="*/ 10 w 11"/>
                <a:gd name="T1" fmla="*/ 0 h 5"/>
                <a:gd name="T2" fmla="*/ 0 w 11"/>
                <a:gd name="T3" fmla="*/ 3 h 5"/>
                <a:gd name="T4" fmla="*/ 2 w 11"/>
                <a:gd name="T5" fmla="*/ 5 h 5"/>
                <a:gd name="T6" fmla="*/ 11 w 11"/>
                <a:gd name="T7" fmla="*/ 3 h 5"/>
                <a:gd name="T8" fmla="*/ 10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3" name="淘宝店chenying0907出品 166"/>
            <p:cNvSpPr>
              <a:spLocks noChangeArrowheads="1"/>
            </p:cNvSpPr>
            <p:nvPr/>
          </p:nvSpPr>
          <p:spPr bwMode="auto">
            <a:xfrm>
              <a:off x="6893606" y="3890112"/>
              <a:ext cx="24958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4" name="淘宝店chenying0907出品 167"/>
            <p:cNvSpPr>
              <a:spLocks noChangeArrowheads="1"/>
            </p:cNvSpPr>
            <p:nvPr/>
          </p:nvSpPr>
          <p:spPr bwMode="auto">
            <a:xfrm>
              <a:off x="7170638" y="3892607"/>
              <a:ext cx="27454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4499992" y="3426554"/>
            <a:ext cx="172819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 采 贷</a:t>
            </a:r>
            <a:endParaRPr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Oval 4"/>
          <p:cNvSpPr/>
          <p:nvPr/>
        </p:nvSpPr>
        <p:spPr>
          <a:xfrm>
            <a:off x="3923928" y="4044043"/>
            <a:ext cx="469721" cy="471923"/>
          </a:xfrm>
          <a:prstGeom prst="ellipse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US" sz="240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" name="Group 20"/>
          <p:cNvGrpSpPr/>
          <p:nvPr/>
        </p:nvGrpSpPr>
        <p:grpSpPr>
          <a:xfrm>
            <a:off x="4020928" y="4148521"/>
            <a:ext cx="263040" cy="264742"/>
            <a:chOff x="7971783" y="2080670"/>
            <a:chExt cx="401822" cy="404317"/>
          </a:xfrm>
          <a:solidFill>
            <a:schemeClr val="bg1"/>
          </a:solidFill>
        </p:grpSpPr>
        <p:sp>
          <p:nvSpPr>
            <p:cNvPr id="68" name="淘宝店chenying0907出品 42"/>
            <p:cNvSpPr>
              <a:spLocks noEditPoints="1"/>
            </p:cNvSpPr>
            <p:nvPr/>
          </p:nvSpPr>
          <p:spPr bwMode="auto">
            <a:xfrm>
              <a:off x="7971783" y="2080670"/>
              <a:ext cx="401822" cy="404317"/>
            </a:xfrm>
            <a:custGeom>
              <a:avLst/>
              <a:gdLst>
                <a:gd name="T0" fmla="*/ 60 w 121"/>
                <a:gd name="T1" fmla="*/ 0 h 121"/>
                <a:gd name="T2" fmla="*/ 0 w 121"/>
                <a:gd name="T3" fmla="*/ 61 h 121"/>
                <a:gd name="T4" fmla="*/ 60 w 121"/>
                <a:gd name="T5" fmla="*/ 121 h 121"/>
                <a:gd name="T6" fmla="*/ 121 w 121"/>
                <a:gd name="T7" fmla="*/ 61 h 121"/>
                <a:gd name="T8" fmla="*/ 60 w 121"/>
                <a:gd name="T9" fmla="*/ 0 h 121"/>
                <a:gd name="T10" fmla="*/ 60 w 121"/>
                <a:gd name="T11" fmla="*/ 111 h 121"/>
                <a:gd name="T12" fmla="*/ 10 w 121"/>
                <a:gd name="T13" fmla="*/ 61 h 121"/>
                <a:gd name="T14" fmla="*/ 60 w 121"/>
                <a:gd name="T15" fmla="*/ 10 h 121"/>
                <a:gd name="T16" fmla="*/ 111 w 121"/>
                <a:gd name="T17" fmla="*/ 61 h 121"/>
                <a:gd name="T18" fmla="*/ 60 w 121"/>
                <a:gd name="T1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9" name="淘宝店chenying0907出品 43"/>
            <p:cNvSpPr>
              <a:spLocks/>
            </p:cNvSpPr>
            <p:nvPr/>
          </p:nvSpPr>
          <p:spPr bwMode="auto">
            <a:xfrm>
              <a:off x="8079103" y="2178006"/>
              <a:ext cx="139764" cy="199662"/>
            </a:xfrm>
            <a:custGeom>
              <a:avLst/>
              <a:gdLst>
                <a:gd name="T0" fmla="*/ 42 w 42"/>
                <a:gd name="T1" fmla="*/ 60 h 60"/>
                <a:gd name="T2" fmla="*/ 42 w 42"/>
                <a:gd name="T3" fmla="*/ 0 h 60"/>
                <a:gd name="T4" fmla="*/ 0 w 42"/>
                <a:gd name="T5" fmla="*/ 42 h 60"/>
                <a:gd name="T6" fmla="*/ 42 w 42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4499992" y="4074626"/>
            <a:ext cx="1728192" cy="369332"/>
          </a:xfrm>
          <a:prstGeom prst="rect">
            <a:avLst/>
          </a:prstGeom>
          <a:solidFill>
            <a:srgbClr val="A40000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抵 押 贷</a:t>
            </a:r>
            <a:endParaRPr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697" y="68798"/>
            <a:ext cx="1721915" cy="45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9332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034416"/>
            <a:ext cx="9144000" cy="12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-12614" y="1851670"/>
            <a:ext cx="1781944" cy="0"/>
          </a:xfrm>
          <a:prstGeom prst="line">
            <a:avLst/>
          </a:prstGeom>
          <a:ln w="952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3488720" y="1851670"/>
            <a:ext cx="5655280" cy="7258"/>
          </a:xfrm>
          <a:prstGeom prst="line">
            <a:avLst/>
          </a:prstGeom>
          <a:ln w="952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79912" y="999768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3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二、多元化增值服务</a:t>
            </a:r>
            <a:endParaRPr lang="zh-CN" altLang="en-US" sz="3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99992" y="2283718"/>
            <a:ext cx="1728192" cy="369332"/>
          </a:xfrm>
          <a:prstGeom prst="rect">
            <a:avLst/>
          </a:prstGeom>
          <a:solidFill>
            <a:srgbClr val="A40000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其他债权产品</a:t>
            </a:r>
            <a:endParaRPr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Oval 14"/>
          <p:cNvSpPr/>
          <p:nvPr/>
        </p:nvSpPr>
        <p:spPr>
          <a:xfrm>
            <a:off x="3923928" y="2211710"/>
            <a:ext cx="468682" cy="471923"/>
          </a:xfrm>
          <a:prstGeom prst="ellipse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US" sz="240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Group 54"/>
          <p:cNvGrpSpPr/>
          <p:nvPr/>
        </p:nvGrpSpPr>
        <p:grpSpPr>
          <a:xfrm>
            <a:off x="4060242" y="2348217"/>
            <a:ext cx="196054" cy="254937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23" name="淘宝店chenying0907出品 170"/>
            <p:cNvSpPr>
              <a:spLocks/>
            </p:cNvSpPr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" name="淘宝店chenying0907出品 171"/>
            <p:cNvSpPr>
              <a:spLocks/>
            </p:cNvSpPr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5" name="Oval 12"/>
          <p:cNvSpPr/>
          <p:nvPr/>
        </p:nvSpPr>
        <p:spPr>
          <a:xfrm>
            <a:off x="3923928" y="2787774"/>
            <a:ext cx="476301" cy="47853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US" sz="240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" name="Group 23"/>
          <p:cNvGrpSpPr/>
          <p:nvPr/>
        </p:nvGrpSpPr>
        <p:grpSpPr>
          <a:xfrm>
            <a:off x="4084479" y="2900705"/>
            <a:ext cx="258441" cy="225366"/>
            <a:chOff x="7540014" y="4306907"/>
            <a:chExt cx="389342" cy="339426"/>
          </a:xfrm>
          <a:solidFill>
            <a:schemeClr val="bg1"/>
          </a:solidFill>
        </p:grpSpPr>
        <p:sp>
          <p:nvSpPr>
            <p:cNvPr id="27" name="淘宝店chenying0907出品 110"/>
            <p:cNvSpPr>
              <a:spLocks/>
            </p:cNvSpPr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4" name="淘宝店chenying0907出品 111"/>
            <p:cNvSpPr>
              <a:spLocks/>
            </p:cNvSpPr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" name="淘宝店chenying0907出品 112"/>
            <p:cNvSpPr>
              <a:spLocks/>
            </p:cNvSpPr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淘宝店chenying0907出品 113"/>
            <p:cNvSpPr>
              <a:spLocks/>
            </p:cNvSpPr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7" name="淘宝店chenying0907出品 114"/>
            <p:cNvSpPr>
              <a:spLocks/>
            </p:cNvSpPr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8" name="淘宝店chenying0907出品 115"/>
            <p:cNvSpPr>
              <a:spLocks/>
            </p:cNvSpPr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淘宝店chenying0907出品 116"/>
            <p:cNvSpPr>
              <a:spLocks/>
            </p:cNvSpPr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0" name="淘宝店chenying0907出品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淘宝店chenying0907出品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淘宝店chenying0907出品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3" name="淘宝店chenying0907出品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499992" y="2850490"/>
            <a:ext cx="172819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股权融资</a:t>
            </a:r>
            <a:endParaRPr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16"/>
          <p:cNvSpPr/>
          <p:nvPr/>
        </p:nvSpPr>
        <p:spPr>
          <a:xfrm>
            <a:off x="3923928" y="3396533"/>
            <a:ext cx="468124" cy="47136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US" sz="240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Group 35"/>
          <p:cNvGrpSpPr/>
          <p:nvPr/>
        </p:nvGrpSpPr>
        <p:grpSpPr>
          <a:xfrm>
            <a:off x="4035928" y="3500448"/>
            <a:ext cx="248040" cy="246473"/>
            <a:chOff x="6853673" y="3715407"/>
            <a:chExt cx="379359" cy="376864"/>
          </a:xfrm>
          <a:solidFill>
            <a:schemeClr val="bg1"/>
          </a:solidFill>
        </p:grpSpPr>
        <p:sp>
          <p:nvSpPr>
            <p:cNvPr id="47" name="淘宝店chenying0907出品 150"/>
            <p:cNvSpPr>
              <a:spLocks noEditPoints="1"/>
            </p:cNvSpPr>
            <p:nvPr/>
          </p:nvSpPr>
          <p:spPr bwMode="auto">
            <a:xfrm>
              <a:off x="6853673" y="3715407"/>
              <a:ext cx="379359" cy="376864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8 h 114"/>
                <a:gd name="T12" fmla="*/ 6 w 114"/>
                <a:gd name="T13" fmla="*/ 57 h 114"/>
                <a:gd name="T14" fmla="*/ 57 w 114"/>
                <a:gd name="T15" fmla="*/ 6 h 114"/>
                <a:gd name="T16" fmla="*/ 108 w 114"/>
                <a:gd name="T17" fmla="*/ 57 h 114"/>
                <a:gd name="T18" fmla="*/ 57 w 114"/>
                <a:gd name="T19" fmla="*/ 10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8" name="淘宝店chenying0907出品 151"/>
            <p:cNvSpPr>
              <a:spLocks noChangeArrowheads="1"/>
            </p:cNvSpPr>
            <p:nvPr/>
          </p:nvSpPr>
          <p:spPr bwMode="auto">
            <a:xfrm>
              <a:off x="6998429" y="3987447"/>
              <a:ext cx="22463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9" name="淘宝店chenying0907出品 152"/>
            <p:cNvSpPr>
              <a:spLocks noChangeArrowheads="1"/>
            </p:cNvSpPr>
            <p:nvPr/>
          </p:nvSpPr>
          <p:spPr bwMode="auto">
            <a:xfrm>
              <a:off x="7033370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0" name="淘宝店chenying0907出品 153"/>
            <p:cNvSpPr>
              <a:spLocks noChangeArrowheads="1"/>
            </p:cNvSpPr>
            <p:nvPr/>
          </p:nvSpPr>
          <p:spPr bwMode="auto">
            <a:xfrm>
              <a:off x="7068311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淘宝店chenying0907出品 154"/>
            <p:cNvSpPr>
              <a:spLocks/>
            </p:cNvSpPr>
            <p:nvPr/>
          </p:nvSpPr>
          <p:spPr bwMode="auto">
            <a:xfrm>
              <a:off x="6970976" y="3822725"/>
              <a:ext cx="82362" cy="84857"/>
            </a:xfrm>
            <a:custGeom>
              <a:avLst/>
              <a:gdLst>
                <a:gd name="T0" fmla="*/ 19 w 25"/>
                <a:gd name="T1" fmla="*/ 22 h 25"/>
                <a:gd name="T2" fmla="*/ 22 w 25"/>
                <a:gd name="T3" fmla="*/ 25 h 25"/>
                <a:gd name="T4" fmla="*/ 25 w 25"/>
                <a:gd name="T5" fmla="*/ 22 h 25"/>
                <a:gd name="T6" fmla="*/ 22 w 25"/>
                <a:gd name="T7" fmla="*/ 19 h 25"/>
                <a:gd name="T8" fmla="*/ 21 w 25"/>
                <a:gd name="T9" fmla="*/ 19 h 25"/>
                <a:gd name="T10" fmla="*/ 0 w 25"/>
                <a:gd name="T11" fmla="*/ 0 h 25"/>
                <a:gd name="T12" fmla="*/ 19 w 25"/>
                <a:gd name="T13" fmla="*/ 22 h 25"/>
                <a:gd name="T14" fmla="*/ 19 w 25"/>
                <a:gd name="T1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淘宝店chenying0907出品 155"/>
            <p:cNvSpPr>
              <a:spLocks/>
            </p:cNvSpPr>
            <p:nvPr/>
          </p:nvSpPr>
          <p:spPr bwMode="auto">
            <a:xfrm>
              <a:off x="6921060" y="3987447"/>
              <a:ext cx="22463" cy="19966"/>
            </a:xfrm>
            <a:custGeom>
              <a:avLst/>
              <a:gdLst>
                <a:gd name="T0" fmla="*/ 0 w 9"/>
                <a:gd name="T1" fmla="*/ 6 h 8"/>
                <a:gd name="T2" fmla="*/ 3 w 9"/>
                <a:gd name="T3" fmla="*/ 8 h 8"/>
                <a:gd name="T4" fmla="*/ 9 w 9"/>
                <a:gd name="T5" fmla="*/ 1 h 8"/>
                <a:gd name="T6" fmla="*/ 7 w 9"/>
                <a:gd name="T7" fmla="*/ 0 h 8"/>
                <a:gd name="T8" fmla="*/ 0 w 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3" name="淘宝店chenying0907出品 156"/>
            <p:cNvSpPr>
              <a:spLocks/>
            </p:cNvSpPr>
            <p:nvPr/>
          </p:nvSpPr>
          <p:spPr bwMode="auto">
            <a:xfrm>
              <a:off x="6901094" y="3942523"/>
              <a:ext cx="27454" cy="14975"/>
            </a:xfrm>
            <a:custGeom>
              <a:avLst/>
              <a:gdLst>
                <a:gd name="T0" fmla="*/ 9 w 11"/>
                <a:gd name="T1" fmla="*/ 0 h 6"/>
                <a:gd name="T2" fmla="*/ 0 w 11"/>
                <a:gd name="T3" fmla="*/ 3 h 6"/>
                <a:gd name="T4" fmla="*/ 1 w 11"/>
                <a:gd name="T5" fmla="*/ 6 h 6"/>
                <a:gd name="T6" fmla="*/ 11 w 11"/>
                <a:gd name="T7" fmla="*/ 3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4" name="淘宝店chenying0907出品 157"/>
            <p:cNvSpPr>
              <a:spLocks/>
            </p:cNvSpPr>
            <p:nvPr/>
          </p:nvSpPr>
          <p:spPr bwMode="auto">
            <a:xfrm>
              <a:off x="6933538" y="3790281"/>
              <a:ext cx="19966" cy="22463"/>
            </a:xfrm>
            <a:custGeom>
              <a:avLst/>
              <a:gdLst>
                <a:gd name="T0" fmla="*/ 0 w 8"/>
                <a:gd name="T1" fmla="*/ 3 h 9"/>
                <a:gd name="T2" fmla="*/ 7 w 8"/>
                <a:gd name="T3" fmla="*/ 9 h 9"/>
                <a:gd name="T4" fmla="*/ 8 w 8"/>
                <a:gd name="T5" fmla="*/ 7 h 9"/>
                <a:gd name="T6" fmla="*/ 2 w 8"/>
                <a:gd name="T7" fmla="*/ 0 h 9"/>
                <a:gd name="T8" fmla="*/ 0 w 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5" name="淘宝店chenying0907出品 158"/>
            <p:cNvSpPr>
              <a:spLocks/>
            </p:cNvSpPr>
            <p:nvPr/>
          </p:nvSpPr>
          <p:spPr bwMode="auto">
            <a:xfrm>
              <a:off x="6903589" y="3840196"/>
              <a:ext cx="27454" cy="12480"/>
            </a:xfrm>
            <a:custGeom>
              <a:avLst/>
              <a:gdLst>
                <a:gd name="T0" fmla="*/ 11 w 11"/>
                <a:gd name="T1" fmla="*/ 3 h 5"/>
                <a:gd name="T2" fmla="*/ 2 w 11"/>
                <a:gd name="T3" fmla="*/ 0 h 5"/>
                <a:gd name="T4" fmla="*/ 0 w 11"/>
                <a:gd name="T5" fmla="*/ 3 h 5"/>
                <a:gd name="T6" fmla="*/ 10 w 11"/>
                <a:gd name="T7" fmla="*/ 5 h 5"/>
                <a:gd name="T8" fmla="*/ 11 w 11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6" name="淘宝店chenying0907出品 159"/>
            <p:cNvSpPr>
              <a:spLocks noChangeArrowheads="1"/>
            </p:cNvSpPr>
            <p:nvPr/>
          </p:nvSpPr>
          <p:spPr bwMode="auto">
            <a:xfrm>
              <a:off x="7040858" y="3750348"/>
              <a:ext cx="7488" cy="22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7" name="淘宝店chenying0907出品 160"/>
            <p:cNvSpPr>
              <a:spLocks/>
            </p:cNvSpPr>
            <p:nvPr/>
          </p:nvSpPr>
          <p:spPr bwMode="auto">
            <a:xfrm>
              <a:off x="6973471" y="3760331"/>
              <a:ext cx="17471" cy="22463"/>
            </a:xfrm>
            <a:custGeom>
              <a:avLst/>
              <a:gdLst>
                <a:gd name="T0" fmla="*/ 7 w 7"/>
                <a:gd name="T1" fmla="*/ 8 h 9"/>
                <a:gd name="T2" fmla="*/ 3 w 7"/>
                <a:gd name="T3" fmla="*/ 0 h 9"/>
                <a:gd name="T4" fmla="*/ 0 w 7"/>
                <a:gd name="T5" fmla="*/ 2 h 9"/>
                <a:gd name="T6" fmla="*/ 4 w 7"/>
                <a:gd name="T7" fmla="*/ 9 h 9"/>
                <a:gd name="T8" fmla="*/ 7 w 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8" name="淘宝店chenying0907出品 161"/>
            <p:cNvSpPr>
              <a:spLocks/>
            </p:cNvSpPr>
            <p:nvPr/>
          </p:nvSpPr>
          <p:spPr bwMode="auto">
            <a:xfrm>
              <a:off x="7088277" y="3760331"/>
              <a:ext cx="12480" cy="27454"/>
            </a:xfrm>
            <a:custGeom>
              <a:avLst/>
              <a:gdLst>
                <a:gd name="T0" fmla="*/ 0 w 5"/>
                <a:gd name="T1" fmla="*/ 9 h 11"/>
                <a:gd name="T2" fmla="*/ 2 w 5"/>
                <a:gd name="T3" fmla="*/ 11 h 11"/>
                <a:gd name="T4" fmla="*/ 5 w 5"/>
                <a:gd name="T5" fmla="*/ 2 h 11"/>
                <a:gd name="T6" fmla="*/ 2 w 5"/>
                <a:gd name="T7" fmla="*/ 0 h 11"/>
                <a:gd name="T8" fmla="*/ 0 w 5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9" name="淘宝店chenying0907出品 162"/>
            <p:cNvSpPr>
              <a:spLocks/>
            </p:cNvSpPr>
            <p:nvPr/>
          </p:nvSpPr>
          <p:spPr bwMode="auto">
            <a:xfrm>
              <a:off x="7130706" y="3987447"/>
              <a:ext cx="22463" cy="19966"/>
            </a:xfrm>
            <a:custGeom>
              <a:avLst/>
              <a:gdLst>
                <a:gd name="T0" fmla="*/ 0 w 9"/>
                <a:gd name="T1" fmla="*/ 1 h 8"/>
                <a:gd name="T2" fmla="*/ 8 w 9"/>
                <a:gd name="T3" fmla="*/ 8 h 8"/>
                <a:gd name="T4" fmla="*/ 9 w 9"/>
                <a:gd name="T5" fmla="*/ 6 h 8"/>
                <a:gd name="T6" fmla="*/ 3 w 9"/>
                <a:gd name="T7" fmla="*/ 0 h 8"/>
                <a:gd name="T8" fmla="*/ 0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0" name="淘宝店chenying0907出品 163"/>
            <p:cNvSpPr>
              <a:spLocks/>
            </p:cNvSpPr>
            <p:nvPr/>
          </p:nvSpPr>
          <p:spPr bwMode="auto">
            <a:xfrm>
              <a:off x="7158159" y="3942523"/>
              <a:ext cx="24958" cy="14975"/>
            </a:xfrm>
            <a:custGeom>
              <a:avLst/>
              <a:gdLst>
                <a:gd name="T0" fmla="*/ 0 w 10"/>
                <a:gd name="T1" fmla="*/ 3 h 6"/>
                <a:gd name="T2" fmla="*/ 9 w 10"/>
                <a:gd name="T3" fmla="*/ 6 h 6"/>
                <a:gd name="T4" fmla="*/ 10 w 10"/>
                <a:gd name="T5" fmla="*/ 3 h 6"/>
                <a:gd name="T6" fmla="*/ 1 w 10"/>
                <a:gd name="T7" fmla="*/ 0 h 6"/>
                <a:gd name="T8" fmla="*/ 0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" name="淘宝店chenying0907出品 164"/>
            <p:cNvSpPr>
              <a:spLocks/>
            </p:cNvSpPr>
            <p:nvPr/>
          </p:nvSpPr>
          <p:spPr bwMode="auto">
            <a:xfrm>
              <a:off x="7128209" y="3790281"/>
              <a:ext cx="22463" cy="22463"/>
            </a:xfrm>
            <a:custGeom>
              <a:avLst/>
              <a:gdLst>
                <a:gd name="T0" fmla="*/ 9 w 9"/>
                <a:gd name="T1" fmla="*/ 3 h 9"/>
                <a:gd name="T2" fmla="*/ 8 w 9"/>
                <a:gd name="T3" fmla="*/ 0 h 9"/>
                <a:gd name="T4" fmla="*/ 0 w 9"/>
                <a:gd name="T5" fmla="*/ 7 h 9"/>
                <a:gd name="T6" fmla="*/ 2 w 9"/>
                <a:gd name="T7" fmla="*/ 9 h 9"/>
                <a:gd name="T8" fmla="*/ 9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" name="淘宝店chenying0907出品 165"/>
            <p:cNvSpPr>
              <a:spLocks/>
            </p:cNvSpPr>
            <p:nvPr/>
          </p:nvSpPr>
          <p:spPr bwMode="auto">
            <a:xfrm>
              <a:off x="7153167" y="3840196"/>
              <a:ext cx="27454" cy="12480"/>
            </a:xfrm>
            <a:custGeom>
              <a:avLst/>
              <a:gdLst>
                <a:gd name="T0" fmla="*/ 10 w 11"/>
                <a:gd name="T1" fmla="*/ 0 h 5"/>
                <a:gd name="T2" fmla="*/ 0 w 11"/>
                <a:gd name="T3" fmla="*/ 3 h 5"/>
                <a:gd name="T4" fmla="*/ 2 w 11"/>
                <a:gd name="T5" fmla="*/ 5 h 5"/>
                <a:gd name="T6" fmla="*/ 11 w 11"/>
                <a:gd name="T7" fmla="*/ 3 h 5"/>
                <a:gd name="T8" fmla="*/ 10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3" name="淘宝店chenying0907出品 166"/>
            <p:cNvSpPr>
              <a:spLocks noChangeArrowheads="1"/>
            </p:cNvSpPr>
            <p:nvPr/>
          </p:nvSpPr>
          <p:spPr bwMode="auto">
            <a:xfrm>
              <a:off x="6893606" y="3890112"/>
              <a:ext cx="24958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4" name="淘宝店chenying0907出品 167"/>
            <p:cNvSpPr>
              <a:spLocks noChangeArrowheads="1"/>
            </p:cNvSpPr>
            <p:nvPr/>
          </p:nvSpPr>
          <p:spPr bwMode="auto">
            <a:xfrm>
              <a:off x="7170638" y="3892607"/>
              <a:ext cx="27454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4499992" y="3426554"/>
            <a:ext cx="172819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交易结算</a:t>
            </a:r>
            <a:endParaRPr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Oval 4"/>
          <p:cNvSpPr/>
          <p:nvPr/>
        </p:nvSpPr>
        <p:spPr>
          <a:xfrm>
            <a:off x="3923928" y="4044043"/>
            <a:ext cx="469721" cy="47192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US" sz="240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" name="Group 20"/>
          <p:cNvGrpSpPr/>
          <p:nvPr/>
        </p:nvGrpSpPr>
        <p:grpSpPr>
          <a:xfrm>
            <a:off x="4020928" y="4148521"/>
            <a:ext cx="263040" cy="264742"/>
            <a:chOff x="7971783" y="2080670"/>
            <a:chExt cx="401822" cy="404317"/>
          </a:xfrm>
          <a:solidFill>
            <a:schemeClr val="bg1"/>
          </a:solidFill>
        </p:grpSpPr>
        <p:sp>
          <p:nvSpPr>
            <p:cNvPr id="68" name="淘宝店chenying0907出品 42"/>
            <p:cNvSpPr>
              <a:spLocks noEditPoints="1"/>
            </p:cNvSpPr>
            <p:nvPr/>
          </p:nvSpPr>
          <p:spPr bwMode="auto">
            <a:xfrm>
              <a:off x="7971783" y="2080670"/>
              <a:ext cx="401822" cy="404317"/>
            </a:xfrm>
            <a:custGeom>
              <a:avLst/>
              <a:gdLst>
                <a:gd name="T0" fmla="*/ 60 w 121"/>
                <a:gd name="T1" fmla="*/ 0 h 121"/>
                <a:gd name="T2" fmla="*/ 0 w 121"/>
                <a:gd name="T3" fmla="*/ 61 h 121"/>
                <a:gd name="T4" fmla="*/ 60 w 121"/>
                <a:gd name="T5" fmla="*/ 121 h 121"/>
                <a:gd name="T6" fmla="*/ 121 w 121"/>
                <a:gd name="T7" fmla="*/ 61 h 121"/>
                <a:gd name="T8" fmla="*/ 60 w 121"/>
                <a:gd name="T9" fmla="*/ 0 h 121"/>
                <a:gd name="T10" fmla="*/ 60 w 121"/>
                <a:gd name="T11" fmla="*/ 111 h 121"/>
                <a:gd name="T12" fmla="*/ 10 w 121"/>
                <a:gd name="T13" fmla="*/ 61 h 121"/>
                <a:gd name="T14" fmla="*/ 60 w 121"/>
                <a:gd name="T15" fmla="*/ 10 h 121"/>
                <a:gd name="T16" fmla="*/ 111 w 121"/>
                <a:gd name="T17" fmla="*/ 61 h 121"/>
                <a:gd name="T18" fmla="*/ 60 w 121"/>
                <a:gd name="T1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9" name="淘宝店chenying0907出品 43"/>
            <p:cNvSpPr>
              <a:spLocks/>
            </p:cNvSpPr>
            <p:nvPr/>
          </p:nvSpPr>
          <p:spPr bwMode="auto">
            <a:xfrm>
              <a:off x="8079103" y="2178006"/>
              <a:ext cx="139764" cy="199662"/>
            </a:xfrm>
            <a:custGeom>
              <a:avLst/>
              <a:gdLst>
                <a:gd name="T0" fmla="*/ 42 w 42"/>
                <a:gd name="T1" fmla="*/ 60 h 60"/>
                <a:gd name="T2" fmla="*/ 42 w 42"/>
                <a:gd name="T3" fmla="*/ 0 h 60"/>
                <a:gd name="T4" fmla="*/ 0 w 42"/>
                <a:gd name="T5" fmla="*/ 42 h 60"/>
                <a:gd name="T6" fmla="*/ 42 w 42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4499992" y="4074626"/>
            <a:ext cx="172819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综合服务</a:t>
            </a:r>
            <a:endParaRPr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697" y="68798"/>
            <a:ext cx="1721915" cy="457545"/>
          </a:xfrm>
          <a:prstGeom prst="rect">
            <a:avLst/>
          </a:prstGeom>
        </p:spPr>
      </p:pic>
      <p:sp>
        <p:nvSpPr>
          <p:cNvPr id="67" name="六边形 66"/>
          <p:cNvSpPr/>
          <p:nvPr/>
        </p:nvSpPr>
        <p:spPr>
          <a:xfrm rot="16200000">
            <a:off x="2090115" y="1309220"/>
            <a:ext cx="1142824" cy="1075598"/>
          </a:xfrm>
          <a:prstGeom prst="hexagon">
            <a:avLst/>
          </a:prstGeom>
          <a:solidFill>
            <a:srgbClr val="C00000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72" name="图片 71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874" y="1604877"/>
            <a:ext cx="452586" cy="48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9332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图片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059" y="161666"/>
            <a:ext cx="1291436" cy="343159"/>
          </a:xfrm>
          <a:prstGeom prst="rect">
            <a:avLst/>
          </a:prstGeom>
        </p:spPr>
      </p:pic>
      <p:grpSp>
        <p:nvGrpSpPr>
          <p:cNvPr id="2" name="组合 104"/>
          <p:cNvGrpSpPr/>
          <p:nvPr/>
        </p:nvGrpSpPr>
        <p:grpSpPr>
          <a:xfrm>
            <a:off x="899554" y="732030"/>
            <a:ext cx="8155384" cy="4485637"/>
            <a:chOff x="677188" y="720228"/>
            <a:chExt cx="8473336" cy="4681671"/>
          </a:xfrm>
        </p:grpSpPr>
        <p:grpSp>
          <p:nvGrpSpPr>
            <p:cNvPr id="3" name="组合 56"/>
            <p:cNvGrpSpPr/>
            <p:nvPr/>
          </p:nvGrpSpPr>
          <p:grpSpPr>
            <a:xfrm>
              <a:off x="677188" y="720228"/>
              <a:ext cx="7933835" cy="4681671"/>
              <a:chOff x="677188" y="720228"/>
              <a:chExt cx="7933835" cy="4681671"/>
            </a:xfrm>
          </p:grpSpPr>
          <p:graphicFrame>
            <p:nvGraphicFramePr>
              <p:cNvPr id="64" name="图示 63"/>
              <p:cNvGraphicFramePr/>
              <p:nvPr/>
            </p:nvGraphicFramePr>
            <p:xfrm>
              <a:off x="1475656" y="1043806"/>
              <a:ext cx="6096000" cy="354416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67" name="矩形 66"/>
              <p:cNvSpPr>
                <a:spLocks noChangeArrowheads="1"/>
              </p:cNvSpPr>
              <p:nvPr/>
            </p:nvSpPr>
            <p:spPr bwMode="auto">
              <a:xfrm>
                <a:off x="677188" y="739851"/>
                <a:ext cx="1508359" cy="221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1" tIns="45716" rIns="91431" bIns="45716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9pPr>
              </a:lstStyle>
              <a:p>
                <a:pPr defTabSz="685783">
                  <a:buFont typeface="Arial" pitchFamily="34" charset="0"/>
                  <a:buChar char="•"/>
                  <a:defRPr/>
                </a:pPr>
                <a:r>
                  <a:rPr lang="zh-CN" altLang="en-US" sz="1200" b="1" kern="0" dirty="0" smtClean="0">
                    <a:solidFill>
                      <a:srgbClr val="000000"/>
                    </a:solidFill>
                    <a:latin typeface="微软雅黑"/>
                    <a:ea typeface="微软雅黑"/>
                  </a:rPr>
                  <a:t> 高新贷</a:t>
                </a:r>
                <a:endParaRPr lang="en-US" altLang="zh-CN" sz="1200" b="1" kern="0" dirty="0" smtClean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  <a:p>
                <a:pPr defTabSz="685783">
                  <a:buFont typeface="Arial" pitchFamily="34" charset="0"/>
                  <a:buChar char="•"/>
                  <a:defRPr/>
                </a:pPr>
                <a:r>
                  <a:rPr lang="en-US" altLang="zh-CN" sz="1200" b="1" kern="0" dirty="0" smtClean="0">
                    <a:solidFill>
                      <a:srgbClr val="000000"/>
                    </a:solidFill>
                    <a:latin typeface="微软雅黑"/>
                    <a:ea typeface="微软雅黑"/>
                  </a:rPr>
                  <a:t> </a:t>
                </a:r>
                <a:r>
                  <a:rPr lang="zh-CN" altLang="en-US" sz="1200" b="1" kern="0" dirty="0" smtClean="0">
                    <a:solidFill>
                      <a:srgbClr val="000000"/>
                    </a:solidFill>
                    <a:latin typeface="微软雅黑"/>
                    <a:ea typeface="微软雅黑"/>
                  </a:rPr>
                  <a:t>三板贷</a:t>
                </a:r>
                <a:endParaRPr lang="en-US" altLang="zh-CN" sz="1200" b="1" kern="0" dirty="0" smtClean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  <a:p>
                <a:pPr defTabSz="685783">
                  <a:buFont typeface="Arial" pitchFamily="34" charset="0"/>
                  <a:buChar char="•"/>
                  <a:defRPr/>
                </a:pPr>
                <a:r>
                  <a:rPr lang="en-US" altLang="zh-CN" sz="1200" b="1" kern="0" dirty="0" smtClean="0">
                    <a:solidFill>
                      <a:srgbClr val="000000"/>
                    </a:solidFill>
                    <a:latin typeface="微软雅黑"/>
                    <a:ea typeface="微软雅黑"/>
                  </a:rPr>
                  <a:t> </a:t>
                </a:r>
                <a:r>
                  <a:rPr lang="zh-CN" altLang="en-US" sz="1200" b="1" kern="0" dirty="0" smtClean="0">
                    <a:solidFill>
                      <a:srgbClr val="000000"/>
                    </a:solidFill>
                    <a:latin typeface="微软雅黑"/>
                    <a:ea typeface="微软雅黑"/>
                  </a:rPr>
                  <a:t>挂牌贷</a:t>
                </a:r>
                <a:endParaRPr lang="en-US" altLang="zh-CN" sz="1200" b="1" kern="0" dirty="0" smtClean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  <a:p>
                <a:pPr defTabSz="685783">
                  <a:buFont typeface="Arial" pitchFamily="34" charset="0"/>
                  <a:buChar char="•"/>
                  <a:defRPr/>
                </a:pPr>
                <a:r>
                  <a:rPr lang="en-US" altLang="zh-CN" sz="1200" b="1" kern="0" dirty="0" smtClean="0">
                    <a:solidFill>
                      <a:srgbClr val="000000"/>
                    </a:solidFill>
                    <a:latin typeface="微软雅黑"/>
                    <a:ea typeface="微软雅黑"/>
                  </a:rPr>
                  <a:t> </a:t>
                </a:r>
                <a:r>
                  <a:rPr lang="zh-CN" altLang="en-US" sz="1200" b="1" kern="0" dirty="0" smtClean="0">
                    <a:solidFill>
                      <a:srgbClr val="000000"/>
                    </a:solidFill>
                    <a:latin typeface="微软雅黑"/>
                    <a:ea typeface="微软雅黑"/>
                  </a:rPr>
                  <a:t>股权质押贷</a:t>
                </a:r>
                <a:endParaRPr lang="en-US" altLang="zh-CN" sz="1200" b="1" kern="0" dirty="0" smtClean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  <a:p>
                <a:pPr defTabSz="685783">
                  <a:buFont typeface="Arial" pitchFamily="34" charset="0"/>
                  <a:buChar char="•"/>
                  <a:defRPr/>
                </a:pPr>
                <a:r>
                  <a:rPr lang="en-US" altLang="zh-CN" sz="1200" b="1" kern="0" dirty="0" smtClean="0">
                    <a:solidFill>
                      <a:srgbClr val="000000"/>
                    </a:solidFill>
                    <a:latin typeface="微软雅黑"/>
                    <a:ea typeface="微软雅黑"/>
                  </a:rPr>
                  <a:t> </a:t>
                </a:r>
                <a:r>
                  <a:rPr lang="zh-CN" altLang="en-US" sz="1200" b="1" kern="0" dirty="0" smtClean="0">
                    <a:solidFill>
                      <a:srgbClr val="000000"/>
                    </a:solidFill>
                    <a:latin typeface="微软雅黑"/>
                    <a:ea typeface="微软雅黑"/>
                  </a:rPr>
                  <a:t>科技补贴贷</a:t>
                </a:r>
                <a:endParaRPr lang="en-US" altLang="zh-CN" sz="1200" b="1" kern="0" dirty="0" smtClean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  <a:p>
                <a:pPr defTabSz="685783">
                  <a:buFont typeface="Arial" pitchFamily="34" charset="0"/>
                  <a:buChar char="•"/>
                  <a:defRPr/>
                </a:pPr>
                <a:r>
                  <a:rPr lang="en-US" altLang="zh-CN" sz="1200" b="1" kern="0" dirty="0" smtClean="0">
                    <a:solidFill>
                      <a:srgbClr val="000000"/>
                    </a:solidFill>
                    <a:latin typeface="微软雅黑"/>
                    <a:ea typeface="微软雅黑"/>
                  </a:rPr>
                  <a:t> </a:t>
                </a:r>
                <a:r>
                  <a:rPr lang="zh-CN" altLang="en-US" sz="1200" b="1" kern="0" dirty="0" smtClean="0">
                    <a:solidFill>
                      <a:srgbClr val="000000"/>
                    </a:solidFill>
                    <a:latin typeface="微软雅黑"/>
                    <a:ea typeface="微软雅黑"/>
                  </a:rPr>
                  <a:t>科技成果转化贷</a:t>
                </a:r>
                <a:endParaRPr lang="en-US" altLang="zh-CN" sz="1200" b="1" kern="0" dirty="0" smtClean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  <a:p>
                <a:pPr defTabSz="685783">
                  <a:buNone/>
                  <a:defRPr/>
                </a:pPr>
                <a:r>
                  <a:rPr lang="en-US" altLang="zh-CN" sz="1200" b="1" kern="0" dirty="0" smtClean="0">
                    <a:solidFill>
                      <a:srgbClr val="000000"/>
                    </a:solidFill>
                    <a:latin typeface="微软雅黑"/>
                    <a:ea typeface="微软雅黑"/>
                  </a:rPr>
                  <a:t>……   </a:t>
                </a:r>
              </a:p>
              <a:p>
                <a:pPr defTabSz="685783">
                  <a:buNone/>
                  <a:defRPr/>
                </a:pPr>
                <a:endParaRPr lang="en-US" altLang="zh-CN" sz="1200" b="1" kern="0" dirty="0" smtClean="0">
                  <a:solidFill>
                    <a:srgbClr val="C00000"/>
                  </a:solidFill>
                  <a:latin typeface="微软雅黑"/>
                  <a:ea typeface="微软雅黑"/>
                </a:endParaRPr>
              </a:p>
              <a:p>
                <a:pPr defTabSz="685783">
                  <a:buNone/>
                  <a:defRPr/>
                </a:pPr>
                <a:endParaRPr lang="en-US" altLang="zh-CN" sz="1200" b="1" kern="0" dirty="0" smtClean="0">
                  <a:solidFill>
                    <a:srgbClr val="C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96" name="矩形 95"/>
              <p:cNvSpPr>
                <a:spLocks noChangeArrowheads="1"/>
              </p:cNvSpPr>
              <p:nvPr/>
            </p:nvSpPr>
            <p:spPr bwMode="auto">
              <a:xfrm>
                <a:off x="677227" y="3262534"/>
                <a:ext cx="1769782" cy="2139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1" tIns="45716" rIns="91431" bIns="45716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9pPr>
              </a:lstStyle>
              <a:p>
                <a:pPr defTabSz="685800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r>
                  <a:rPr lang="zh-CN" altLang="en-US" sz="1200" b="1" kern="0" dirty="0" smtClean="0">
                    <a:solidFill>
                      <a:srgbClr val="000000"/>
                    </a:solidFill>
                    <a:latin typeface="微软雅黑"/>
                    <a:ea typeface="微软雅黑"/>
                  </a:rPr>
                  <a:t> 抵押贷</a:t>
                </a:r>
                <a:r>
                  <a:rPr lang="en-US" altLang="zh-CN" sz="1200" b="1" kern="0" dirty="0" smtClean="0">
                    <a:solidFill>
                      <a:srgbClr val="000000"/>
                    </a:solidFill>
                    <a:latin typeface="微软雅黑"/>
                    <a:ea typeface="微软雅黑"/>
                  </a:rPr>
                  <a:t>(</a:t>
                </a:r>
                <a:r>
                  <a:rPr lang="zh-CN" altLang="en-US" sz="1200" b="1" kern="0" dirty="0" smtClean="0">
                    <a:solidFill>
                      <a:srgbClr val="000000"/>
                    </a:solidFill>
                    <a:latin typeface="微软雅黑"/>
                    <a:ea typeface="微软雅黑"/>
                  </a:rPr>
                  <a:t>短期</a:t>
                </a:r>
                <a:r>
                  <a:rPr lang="en-US" altLang="zh-CN" sz="1200" b="1" kern="0" dirty="0" smtClean="0">
                    <a:solidFill>
                      <a:srgbClr val="000000"/>
                    </a:solidFill>
                    <a:latin typeface="微软雅黑"/>
                    <a:ea typeface="微软雅黑"/>
                  </a:rPr>
                  <a:t>/</a:t>
                </a:r>
                <a:r>
                  <a:rPr lang="zh-CN" altLang="en-US" sz="1200" b="1" kern="0" dirty="0" smtClean="0">
                    <a:solidFill>
                      <a:srgbClr val="000000"/>
                    </a:solidFill>
                    <a:latin typeface="微软雅黑"/>
                    <a:ea typeface="微软雅黑"/>
                  </a:rPr>
                  <a:t>中期抵押</a:t>
                </a:r>
                <a:r>
                  <a:rPr lang="en-US" altLang="zh-CN" sz="1200" b="1" kern="0" dirty="0" smtClean="0">
                    <a:solidFill>
                      <a:srgbClr val="000000"/>
                    </a:solidFill>
                    <a:latin typeface="微软雅黑"/>
                    <a:ea typeface="微软雅黑"/>
                  </a:rPr>
                  <a:t>/</a:t>
                </a:r>
                <a:r>
                  <a:rPr lang="zh-CN" altLang="en-US" sz="1200" b="1" kern="0" dirty="0" smtClean="0">
                    <a:solidFill>
                      <a:srgbClr val="000000"/>
                    </a:solidFill>
                    <a:latin typeface="微软雅黑"/>
                    <a:ea typeface="微软雅黑"/>
                  </a:rPr>
                  <a:t>年审</a:t>
                </a:r>
                <a:r>
                  <a:rPr lang="en-US" altLang="zh-CN" sz="1200" b="1" kern="0" dirty="0" smtClean="0">
                    <a:solidFill>
                      <a:srgbClr val="000000"/>
                    </a:solidFill>
                    <a:latin typeface="微软雅黑"/>
                    <a:ea typeface="微软雅黑"/>
                  </a:rPr>
                  <a:t>/</a:t>
                </a:r>
                <a:r>
                  <a:rPr lang="zh-CN" altLang="en-US" sz="1200" b="1" kern="0" dirty="0" smtClean="0">
                    <a:solidFill>
                      <a:srgbClr val="000000"/>
                    </a:solidFill>
                    <a:latin typeface="微软雅黑"/>
                    <a:ea typeface="微软雅黑"/>
                  </a:rPr>
                  <a:t>法人按揭</a:t>
                </a:r>
                <a:r>
                  <a:rPr lang="en-US" altLang="zh-CN" sz="1200" b="1" kern="0" dirty="0" smtClean="0">
                    <a:solidFill>
                      <a:srgbClr val="000000"/>
                    </a:solidFill>
                    <a:latin typeface="微软雅黑"/>
                    <a:ea typeface="微软雅黑"/>
                  </a:rPr>
                  <a:t>/</a:t>
                </a:r>
                <a:r>
                  <a:rPr lang="zh-CN" altLang="en-US" sz="1200" b="1" kern="0" dirty="0" smtClean="0">
                    <a:solidFill>
                      <a:srgbClr val="000000"/>
                    </a:solidFill>
                    <a:latin typeface="微软雅黑"/>
                    <a:ea typeface="微软雅黑"/>
                  </a:rPr>
                  <a:t>循环</a:t>
                </a:r>
                <a:r>
                  <a:rPr lang="en-US" altLang="zh-CN" sz="1200" b="1" kern="0" dirty="0" smtClean="0">
                    <a:solidFill>
                      <a:srgbClr val="000000"/>
                    </a:solidFill>
                    <a:latin typeface="微软雅黑"/>
                    <a:ea typeface="微软雅黑"/>
                  </a:rPr>
                  <a:t>)</a:t>
                </a:r>
              </a:p>
              <a:p>
                <a:pPr defTabSz="685783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r>
                  <a:rPr lang="en-US" altLang="zh-CN" sz="1200" b="1" kern="0" dirty="0" smtClean="0">
                    <a:solidFill>
                      <a:srgbClr val="000000"/>
                    </a:solidFill>
                    <a:latin typeface="微软雅黑"/>
                    <a:ea typeface="微软雅黑"/>
                  </a:rPr>
                  <a:t> </a:t>
                </a:r>
                <a:r>
                  <a:rPr lang="zh-CN" altLang="en-US" sz="1200" b="1" kern="0" dirty="0" smtClean="0">
                    <a:solidFill>
                      <a:srgbClr val="000000"/>
                    </a:solidFill>
                    <a:latin typeface="微软雅黑"/>
                    <a:ea typeface="微软雅黑"/>
                  </a:rPr>
                  <a:t>结算贷</a:t>
                </a:r>
                <a:endParaRPr lang="en-US" altLang="zh-CN" sz="1200" b="1" kern="0" dirty="0" smtClean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  <a:p>
                <a:pPr defTabSz="685783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r>
                  <a:rPr lang="en-US" altLang="zh-CN" sz="1200" b="1" kern="0" dirty="0" smtClean="0">
                    <a:solidFill>
                      <a:srgbClr val="000000"/>
                    </a:solidFill>
                    <a:latin typeface="微软雅黑"/>
                    <a:ea typeface="微软雅黑"/>
                  </a:rPr>
                  <a:t> </a:t>
                </a:r>
                <a:r>
                  <a:rPr lang="zh-CN" altLang="en-US" sz="1200" b="1" kern="0" dirty="0" smtClean="0">
                    <a:solidFill>
                      <a:srgbClr val="000000"/>
                    </a:solidFill>
                    <a:latin typeface="微软雅黑"/>
                    <a:ea typeface="微软雅黑"/>
                  </a:rPr>
                  <a:t>诚信纳税贷</a:t>
                </a:r>
                <a:endParaRPr lang="en-US" altLang="zh-CN" sz="1200" b="1" kern="0" dirty="0" smtClean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  <a:p>
                <a:pPr defTabSz="685783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r>
                  <a:rPr lang="en-US" altLang="zh-CN" sz="1200" b="1" kern="0" dirty="0" smtClean="0">
                    <a:solidFill>
                      <a:srgbClr val="000000"/>
                    </a:solidFill>
                    <a:latin typeface="微软雅黑"/>
                    <a:ea typeface="微软雅黑"/>
                  </a:rPr>
                  <a:t> </a:t>
                </a:r>
                <a:r>
                  <a:rPr lang="zh-CN" altLang="en-US" sz="1200" b="1" kern="0" dirty="0" smtClean="0">
                    <a:solidFill>
                      <a:srgbClr val="000000"/>
                    </a:solidFill>
                    <a:latin typeface="微软雅黑"/>
                    <a:ea typeface="微软雅黑"/>
                  </a:rPr>
                  <a:t>出口退税质押贷</a:t>
                </a:r>
                <a:endParaRPr lang="en-US" altLang="zh-CN" sz="1200" b="1" kern="0" dirty="0" smtClean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  <a:p>
                <a:pPr defTabSz="685783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r>
                  <a:rPr lang="en-US" altLang="zh-CN" sz="1200" b="1" kern="0" dirty="0" smtClean="0">
                    <a:solidFill>
                      <a:srgbClr val="000000"/>
                    </a:solidFill>
                    <a:latin typeface="微软雅黑"/>
                    <a:ea typeface="微软雅黑"/>
                  </a:rPr>
                  <a:t> </a:t>
                </a:r>
                <a:r>
                  <a:rPr lang="zh-CN" altLang="en-US" sz="1200" b="1" kern="0" dirty="0" smtClean="0">
                    <a:solidFill>
                      <a:srgbClr val="000000"/>
                    </a:solidFill>
                    <a:latin typeface="微软雅黑"/>
                    <a:ea typeface="微软雅黑"/>
                  </a:rPr>
                  <a:t>保函（投标</a:t>
                </a:r>
                <a:r>
                  <a:rPr lang="en-US" altLang="zh-CN" sz="1200" b="1" kern="0" dirty="0" smtClean="0">
                    <a:solidFill>
                      <a:srgbClr val="000000"/>
                    </a:solidFill>
                    <a:latin typeface="微软雅黑"/>
                    <a:ea typeface="微软雅黑"/>
                  </a:rPr>
                  <a:t>/</a:t>
                </a:r>
                <a:r>
                  <a:rPr lang="zh-CN" altLang="en-US" sz="1200" b="1" kern="0" dirty="0" smtClean="0">
                    <a:solidFill>
                      <a:srgbClr val="000000"/>
                    </a:solidFill>
                    <a:latin typeface="微软雅黑"/>
                    <a:ea typeface="微软雅黑"/>
                  </a:rPr>
                  <a:t>履约）</a:t>
                </a:r>
                <a:endParaRPr lang="en-US" altLang="zh-CN" sz="1200" b="1" kern="0" dirty="0" smtClean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  <a:p>
                <a:pPr defTabSz="685783">
                  <a:lnSpc>
                    <a:spcPct val="120000"/>
                  </a:lnSpc>
                  <a:buNone/>
                  <a:defRPr/>
                </a:pPr>
                <a:r>
                  <a:rPr lang="en-US" altLang="zh-CN" sz="1200" b="1" kern="0" dirty="0" smtClean="0">
                    <a:solidFill>
                      <a:sysClr val="windowText" lastClr="000000"/>
                    </a:solidFill>
                    <a:latin typeface="微软雅黑"/>
                    <a:ea typeface="微软雅黑"/>
                  </a:rPr>
                  <a:t>……</a:t>
                </a:r>
              </a:p>
            </p:txBody>
          </p:sp>
          <p:sp>
            <p:nvSpPr>
              <p:cNvPr id="98" name="矩形 97"/>
              <p:cNvSpPr>
                <a:spLocks noChangeArrowheads="1"/>
              </p:cNvSpPr>
              <p:nvPr/>
            </p:nvSpPr>
            <p:spPr bwMode="auto">
              <a:xfrm>
                <a:off x="7183653" y="720228"/>
                <a:ext cx="1427370" cy="2197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1" tIns="45716" rIns="91431" bIns="45716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9pPr>
              </a:lstStyle>
              <a:p>
                <a:pPr defTabSz="685783">
                  <a:buFont typeface="Arial" pitchFamily="34" charset="0"/>
                  <a:buChar char="•"/>
                  <a:defRPr/>
                </a:pPr>
                <a:r>
                  <a:rPr lang="zh-CN" altLang="en-US" sz="1200" b="1" kern="0" dirty="0" smtClean="0">
                    <a:solidFill>
                      <a:srgbClr val="000000"/>
                    </a:solidFill>
                    <a:latin typeface="微软雅黑"/>
                    <a:ea typeface="微软雅黑"/>
                  </a:rPr>
                  <a:t> 供应链自助贷</a:t>
                </a:r>
                <a:endParaRPr lang="en-US" altLang="zh-CN" sz="1200" b="1" kern="0" dirty="0" smtClean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  <a:p>
                <a:pPr defTabSz="685783">
                  <a:buFont typeface="Arial" pitchFamily="34" charset="0"/>
                  <a:buChar char="•"/>
                  <a:defRPr/>
                </a:pPr>
                <a:r>
                  <a:rPr lang="en-US" altLang="zh-CN" sz="1200" b="1" kern="0" dirty="0" smtClean="0">
                    <a:solidFill>
                      <a:srgbClr val="000000"/>
                    </a:solidFill>
                    <a:latin typeface="微软雅黑"/>
                    <a:ea typeface="微软雅黑"/>
                  </a:rPr>
                  <a:t> </a:t>
                </a:r>
                <a:r>
                  <a:rPr lang="zh-CN" altLang="en-US" sz="1200" b="1" kern="0" dirty="0" smtClean="0">
                    <a:solidFill>
                      <a:srgbClr val="000000"/>
                    </a:solidFill>
                    <a:latin typeface="微软雅黑"/>
                    <a:ea typeface="微软雅黑"/>
                  </a:rPr>
                  <a:t>政采贷</a:t>
                </a:r>
                <a:endParaRPr lang="en-US" altLang="zh-CN" sz="1200" b="1" kern="0" dirty="0" smtClean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  <a:p>
                <a:pPr defTabSz="685783">
                  <a:buFont typeface="Arial" pitchFamily="34" charset="0"/>
                  <a:buChar char="•"/>
                  <a:defRPr/>
                </a:pPr>
                <a:r>
                  <a:rPr lang="en-US" altLang="zh-CN" sz="1200" b="1" kern="0" dirty="0" smtClean="0">
                    <a:solidFill>
                      <a:srgbClr val="000000"/>
                    </a:solidFill>
                    <a:latin typeface="微软雅黑"/>
                    <a:ea typeface="微软雅黑"/>
                  </a:rPr>
                  <a:t> </a:t>
                </a:r>
                <a:r>
                  <a:rPr lang="zh-CN" altLang="en-US" sz="1200" b="1" kern="0" dirty="0" smtClean="0">
                    <a:solidFill>
                      <a:srgbClr val="000000"/>
                    </a:solidFill>
                    <a:latin typeface="微软雅黑"/>
                    <a:ea typeface="微软雅黑"/>
                  </a:rPr>
                  <a:t>订单贷</a:t>
                </a:r>
                <a:endParaRPr lang="en-US" altLang="zh-CN" sz="1200" b="1" kern="0" dirty="0" smtClean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  <a:p>
                <a:pPr defTabSz="685783">
                  <a:buFont typeface="Arial" pitchFamily="34" charset="0"/>
                  <a:buChar char="•"/>
                  <a:defRPr/>
                </a:pPr>
                <a:r>
                  <a:rPr lang="en-US" altLang="zh-CN" sz="1200" b="1" kern="0" dirty="0" smtClean="0">
                    <a:solidFill>
                      <a:srgbClr val="000000"/>
                    </a:solidFill>
                    <a:latin typeface="微软雅黑"/>
                    <a:ea typeface="微软雅黑"/>
                  </a:rPr>
                  <a:t> </a:t>
                </a:r>
                <a:r>
                  <a:rPr lang="zh-CN" altLang="en-US" sz="1200" b="1" kern="0" dirty="0" smtClean="0">
                    <a:solidFill>
                      <a:srgbClr val="000000"/>
                    </a:solidFill>
                    <a:latin typeface="微软雅黑"/>
                    <a:ea typeface="微软雅黑"/>
                  </a:rPr>
                  <a:t>付款代理</a:t>
                </a:r>
                <a:endParaRPr lang="en-US" altLang="zh-CN" sz="1200" b="1" kern="0" dirty="0" smtClean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  <a:p>
                <a:pPr defTabSz="685783">
                  <a:buFont typeface="Arial" pitchFamily="34" charset="0"/>
                  <a:buChar char="•"/>
                  <a:defRPr/>
                </a:pPr>
                <a:r>
                  <a:rPr lang="en-US" altLang="zh-CN" sz="1200" b="1" kern="0" dirty="0" smtClean="0">
                    <a:solidFill>
                      <a:srgbClr val="000000"/>
                    </a:solidFill>
                    <a:latin typeface="微软雅黑"/>
                    <a:ea typeface="微软雅黑"/>
                  </a:rPr>
                  <a:t> </a:t>
                </a:r>
                <a:r>
                  <a:rPr lang="zh-CN" altLang="en-US" sz="1200" b="1" kern="0" dirty="0" smtClean="0">
                    <a:solidFill>
                      <a:srgbClr val="000000"/>
                    </a:solidFill>
                    <a:latin typeface="微软雅黑"/>
                    <a:ea typeface="微软雅黑"/>
                  </a:rPr>
                  <a:t>票据池</a:t>
                </a:r>
                <a:endParaRPr lang="en-US" altLang="zh-CN" sz="1200" b="1" kern="0" dirty="0" smtClean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  <a:p>
                <a:pPr defTabSz="685783">
                  <a:buFont typeface="Arial" pitchFamily="34" charset="0"/>
                  <a:buChar char="•"/>
                  <a:defRPr/>
                </a:pPr>
                <a:r>
                  <a:rPr lang="en-US" altLang="zh-CN" sz="1200" b="1" kern="0" dirty="0" smtClean="0">
                    <a:solidFill>
                      <a:srgbClr val="000000"/>
                    </a:solidFill>
                    <a:latin typeface="微软雅黑"/>
                    <a:ea typeface="微软雅黑"/>
                  </a:rPr>
                  <a:t> </a:t>
                </a:r>
                <a:r>
                  <a:rPr lang="zh-CN" altLang="en-US" sz="1200" b="1" kern="0" dirty="0" smtClean="0">
                    <a:solidFill>
                      <a:srgbClr val="000000"/>
                    </a:solidFill>
                    <a:latin typeface="微软雅黑"/>
                    <a:ea typeface="微软雅黑"/>
                  </a:rPr>
                  <a:t>应收账款质押</a:t>
                </a:r>
                <a:endParaRPr lang="en-US" altLang="zh-CN" sz="1200" b="1" kern="0" dirty="0" smtClean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  <a:p>
                <a:pPr defTabSz="685783">
                  <a:buFont typeface="Arial" pitchFamily="34" charset="0"/>
                  <a:buChar char="•"/>
                  <a:defRPr/>
                </a:pPr>
                <a:r>
                  <a:rPr lang="en-US" altLang="zh-CN" sz="1200" b="1" kern="0" dirty="0" smtClean="0">
                    <a:solidFill>
                      <a:srgbClr val="000000"/>
                    </a:solidFill>
                    <a:latin typeface="微软雅黑"/>
                    <a:ea typeface="微软雅黑"/>
                  </a:rPr>
                  <a:t> </a:t>
                </a:r>
                <a:r>
                  <a:rPr lang="zh-CN" altLang="en-US" sz="1200" b="1" kern="0" dirty="0" smtClean="0">
                    <a:solidFill>
                      <a:srgbClr val="000000"/>
                    </a:solidFill>
                    <a:latin typeface="微软雅黑"/>
                    <a:ea typeface="微软雅黑"/>
                  </a:rPr>
                  <a:t>保理</a:t>
                </a:r>
                <a:endParaRPr lang="en-US" altLang="zh-CN" sz="1200" b="1" kern="0" dirty="0" smtClean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  <a:p>
                <a:pPr defTabSz="685783">
                  <a:buNone/>
                  <a:defRPr/>
                </a:pPr>
                <a:r>
                  <a:rPr lang="en-US" altLang="zh-CN" sz="1200" b="1" kern="0" dirty="0" smtClean="0">
                    <a:solidFill>
                      <a:sysClr val="windowText" lastClr="000000"/>
                    </a:solidFill>
                    <a:latin typeface="微软雅黑"/>
                    <a:ea typeface="微软雅黑"/>
                  </a:rPr>
                  <a:t>……</a:t>
                </a:r>
                <a:endParaRPr lang="en-US" altLang="zh-CN" sz="1200" b="1" kern="0" dirty="0" smtClean="0">
                  <a:solidFill>
                    <a:srgbClr val="C00000"/>
                  </a:solidFill>
                  <a:latin typeface="微软雅黑"/>
                  <a:ea typeface="微软雅黑"/>
                </a:endParaRPr>
              </a:p>
              <a:p>
                <a:pPr defTabSz="685783">
                  <a:buNone/>
                  <a:defRPr/>
                </a:pPr>
                <a:endParaRPr lang="en-US" altLang="zh-CN" sz="1100" kern="0" dirty="0" smtClean="0">
                  <a:solidFill>
                    <a:srgbClr val="C00000"/>
                  </a:solidFill>
                  <a:latin typeface="微软雅黑"/>
                  <a:ea typeface="微软雅黑"/>
                </a:endParaRPr>
              </a:p>
            </p:txBody>
          </p:sp>
          <p:cxnSp>
            <p:nvCxnSpPr>
              <p:cNvPr id="99" name="直接连接符 78"/>
              <p:cNvCxnSpPr/>
              <p:nvPr/>
            </p:nvCxnSpPr>
            <p:spPr>
              <a:xfrm>
                <a:off x="1769131" y="1090287"/>
                <a:ext cx="1290976" cy="934940"/>
              </a:xfrm>
              <a:prstGeom prst="curvedConnector3">
                <a:avLst>
                  <a:gd name="adj1" fmla="val 50000"/>
                </a:avLst>
              </a:prstGeom>
              <a:noFill/>
              <a:ln w="635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dash"/>
                <a:miter lim="800000"/>
                <a:headEnd type="oval"/>
                <a:tailEnd type="oval"/>
              </a:ln>
              <a:effectLst/>
            </p:spPr>
          </p:cxnSp>
          <p:cxnSp>
            <p:nvCxnSpPr>
              <p:cNvPr id="100" name="直接连接符 79"/>
              <p:cNvCxnSpPr/>
              <p:nvPr/>
            </p:nvCxnSpPr>
            <p:spPr>
              <a:xfrm rot="10800000" flipV="1">
                <a:off x="1778385" y="3507854"/>
                <a:ext cx="1281724" cy="956784"/>
              </a:xfrm>
              <a:prstGeom prst="curvedConnector3">
                <a:avLst>
                  <a:gd name="adj1" fmla="val 50000"/>
                </a:avLst>
              </a:prstGeom>
              <a:noFill/>
              <a:ln w="635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dash"/>
                <a:miter lim="800000"/>
                <a:headEnd type="oval"/>
                <a:tailEnd type="oval"/>
              </a:ln>
              <a:effectLst/>
            </p:spPr>
          </p:cxnSp>
          <p:cxnSp>
            <p:nvCxnSpPr>
              <p:cNvPr id="101" name="直接连接符 80"/>
              <p:cNvCxnSpPr/>
              <p:nvPr/>
            </p:nvCxnSpPr>
            <p:spPr>
              <a:xfrm flipV="1">
                <a:off x="6012160" y="1062400"/>
                <a:ext cx="1124133" cy="962827"/>
              </a:xfrm>
              <a:prstGeom prst="curvedConnector3">
                <a:avLst>
                  <a:gd name="adj1" fmla="val 50000"/>
                </a:avLst>
              </a:prstGeom>
              <a:noFill/>
              <a:ln w="635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dash"/>
                <a:miter lim="800000"/>
                <a:headEnd type="oval"/>
                <a:tailEnd type="oval"/>
              </a:ln>
              <a:effectLst/>
            </p:spPr>
          </p:cxnSp>
          <p:cxnSp>
            <p:nvCxnSpPr>
              <p:cNvPr id="102" name="直接连接符 81"/>
              <p:cNvCxnSpPr/>
              <p:nvPr/>
            </p:nvCxnSpPr>
            <p:spPr>
              <a:xfrm rot="10800000">
                <a:off x="6012163" y="3507855"/>
                <a:ext cx="1179653" cy="1031150"/>
              </a:xfrm>
              <a:prstGeom prst="curvedConnector3">
                <a:avLst>
                  <a:gd name="adj1" fmla="val 50000"/>
                </a:avLst>
              </a:prstGeom>
              <a:noFill/>
              <a:ln w="635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dash"/>
                <a:miter lim="800000"/>
                <a:headEnd type="oval"/>
                <a:tailEnd type="oval"/>
              </a:ln>
              <a:effectLst/>
            </p:spPr>
          </p:cxnSp>
        </p:grpSp>
        <p:sp>
          <p:nvSpPr>
            <p:cNvPr id="104" name="矩形 103"/>
            <p:cNvSpPr>
              <a:spLocks noChangeArrowheads="1"/>
            </p:cNvSpPr>
            <p:nvPr/>
          </p:nvSpPr>
          <p:spPr bwMode="auto">
            <a:xfrm>
              <a:off x="7238115" y="3776261"/>
              <a:ext cx="1912409" cy="1426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defTabSz="685800" eaLnBrk="0" fontAlgn="base" hangingPunct="0">
                <a:spcAft>
                  <a:spcPct val="0"/>
                </a:spcAft>
              </a:pPr>
              <a:r>
                <a:rPr lang="zh-CN" altLang="en-US" sz="1200" b="1" dirty="0" smtClean="0">
                  <a:solidFill>
                    <a:srgbClr val="000000"/>
                  </a:solidFill>
                </a:rPr>
                <a:t> 银担通</a:t>
              </a:r>
              <a:endParaRPr lang="en-US" altLang="zh-CN" sz="1200" b="1" dirty="0" smtClean="0">
                <a:solidFill>
                  <a:srgbClr val="000000"/>
                </a:solidFill>
              </a:endParaRPr>
            </a:p>
            <a:p>
              <a:pPr defTabSz="685800" eaLnBrk="0" fontAlgn="base" hangingPunct="0">
                <a:spcAft>
                  <a:spcPct val="0"/>
                </a:spcAft>
              </a:pPr>
              <a:r>
                <a:rPr lang="en-US" altLang="zh-CN" sz="1200" b="1" dirty="0" smtClean="0">
                  <a:solidFill>
                    <a:srgbClr val="000000"/>
                  </a:solidFill>
                </a:rPr>
                <a:t> </a:t>
              </a:r>
              <a:r>
                <a:rPr lang="zh-CN" altLang="en-US" sz="1200" b="1" dirty="0" smtClean="0">
                  <a:solidFill>
                    <a:srgbClr val="000000"/>
                  </a:solidFill>
                </a:rPr>
                <a:t>科技履约贷</a:t>
              </a:r>
              <a:endParaRPr lang="en-US" altLang="zh-CN" sz="1200" b="1" dirty="0" smtClean="0">
                <a:solidFill>
                  <a:srgbClr val="000000"/>
                </a:solidFill>
              </a:endParaRPr>
            </a:p>
            <a:p>
              <a:pPr defTabSz="685800" eaLnBrk="0" fontAlgn="base" hangingPunct="0">
                <a:spcAft>
                  <a:spcPct val="0"/>
                </a:spcAft>
              </a:pPr>
              <a:r>
                <a:rPr lang="en-US" altLang="zh-CN" sz="1200" b="1" dirty="0" smtClean="0">
                  <a:solidFill>
                    <a:srgbClr val="000000"/>
                  </a:solidFill>
                </a:rPr>
                <a:t> </a:t>
              </a:r>
              <a:r>
                <a:rPr lang="zh-CN" altLang="en-US" sz="1200" b="1" dirty="0" smtClean="0">
                  <a:solidFill>
                    <a:srgbClr val="000000"/>
                  </a:solidFill>
                </a:rPr>
                <a:t>信保贷</a:t>
              </a:r>
              <a:endParaRPr lang="en-US" altLang="zh-CN" sz="1200" b="1" dirty="0" smtClean="0">
                <a:solidFill>
                  <a:srgbClr val="000000"/>
                </a:solidFill>
              </a:endParaRPr>
            </a:p>
            <a:p>
              <a:pPr defTabSz="685800" eaLnBrk="0" fontAlgn="base" hangingPunct="0">
                <a:spcAft>
                  <a:spcPct val="0"/>
                </a:spcAft>
              </a:pPr>
              <a:r>
                <a:rPr lang="zh-CN" altLang="en-US" sz="1200" b="1" dirty="0" smtClean="0">
                  <a:solidFill>
                    <a:srgbClr val="000000"/>
                  </a:solidFill>
                </a:rPr>
                <a:t> 医保贷</a:t>
              </a:r>
              <a:endParaRPr lang="en-US" altLang="zh-CN" sz="1200" b="1" dirty="0" smtClean="0">
                <a:solidFill>
                  <a:srgbClr val="000000"/>
                </a:solidFill>
              </a:endParaRPr>
            </a:p>
            <a:p>
              <a:pPr defTabSz="685800" eaLnBrk="0" fontAlgn="base" hangingPunct="0">
                <a:spcAft>
                  <a:spcPct val="0"/>
                </a:spcAft>
              </a:pPr>
              <a:r>
                <a:rPr lang="en-US" altLang="zh-CN" sz="1200" b="1" dirty="0" smtClean="0">
                  <a:solidFill>
                    <a:srgbClr val="000000"/>
                  </a:solidFill>
                </a:rPr>
                <a:t> </a:t>
              </a:r>
              <a:r>
                <a:rPr lang="zh-CN" altLang="en-US" sz="1200" b="1" dirty="0" smtClean="0">
                  <a:solidFill>
                    <a:srgbClr val="000000"/>
                  </a:solidFill>
                </a:rPr>
                <a:t>小贷通</a:t>
              </a:r>
              <a:endParaRPr lang="en-US" altLang="zh-CN" sz="1200" b="1" dirty="0" smtClean="0">
                <a:solidFill>
                  <a:srgbClr val="000000"/>
                </a:solidFill>
                <a:latin typeface="宋体"/>
                <a:ea typeface="宋体"/>
              </a:endParaRPr>
            </a:p>
            <a:p>
              <a:pPr defTabSz="685800" eaLnBrk="0" fontAlgn="base" hangingPunct="0">
                <a:spcAft>
                  <a:spcPct val="0"/>
                </a:spcAft>
                <a:buNone/>
              </a:pPr>
              <a:endParaRPr lang="en-US" altLang="zh-CN" sz="1100" dirty="0" smtClean="0">
                <a:solidFill>
                  <a:srgbClr val="C00000"/>
                </a:solidFill>
                <a:latin typeface="宋体"/>
                <a:ea typeface="宋体"/>
              </a:endParaRPr>
            </a:p>
          </p:txBody>
        </p:sp>
      </p:grpSp>
      <p:sp>
        <p:nvSpPr>
          <p:cNvPr id="15" name="任意多边形 14"/>
          <p:cNvSpPr/>
          <p:nvPr/>
        </p:nvSpPr>
        <p:spPr>
          <a:xfrm flipH="1">
            <a:off x="205868" y="317303"/>
            <a:ext cx="372426" cy="418173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8" fmla="*/ 1071343 w 3171687"/>
              <a:gd name="connsiteY8" fmla="*/ 1901509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0" fmla="*/ 979903 w 3171687"/>
              <a:gd name="connsiteY0" fmla="*/ 259565 h 2069635"/>
              <a:gd name="connsiteX1" fmla="*/ 0 w 3171687"/>
              <a:gd name="connsiteY1" fmla="*/ 259565 h 2069635"/>
              <a:gd name="connsiteX2" fmla="*/ 0 w 3171687"/>
              <a:gd name="connsiteY2" fmla="*/ 0 h 2069635"/>
              <a:gd name="connsiteX3" fmla="*/ 3171687 w 3171687"/>
              <a:gd name="connsiteY3" fmla="*/ 0 h 2069635"/>
              <a:gd name="connsiteX4" fmla="*/ 3171687 w 3171687"/>
              <a:gd name="connsiteY4" fmla="*/ 2069635 h 2069635"/>
              <a:gd name="connsiteX5" fmla="*/ 0 w 3171687"/>
              <a:gd name="connsiteY5" fmla="*/ 2069635 h 2069635"/>
              <a:gd name="connsiteX6" fmla="*/ 0 w 3171687"/>
              <a:gd name="connsiteY6" fmla="*/ 1810069 h 2069635"/>
              <a:gd name="connsiteX0" fmla="*/ 0 w 3171687"/>
              <a:gd name="connsiteY0" fmla="*/ 259565 h 2069635"/>
              <a:gd name="connsiteX1" fmla="*/ 0 w 3171687"/>
              <a:gd name="connsiteY1" fmla="*/ 0 h 2069635"/>
              <a:gd name="connsiteX2" fmla="*/ 3171687 w 3171687"/>
              <a:gd name="connsiteY2" fmla="*/ 0 h 2069635"/>
              <a:gd name="connsiteX3" fmla="*/ 3171687 w 3171687"/>
              <a:gd name="connsiteY3" fmla="*/ 2069635 h 2069635"/>
              <a:gd name="connsiteX4" fmla="*/ 0 w 3171687"/>
              <a:gd name="connsiteY4" fmla="*/ 2069635 h 2069635"/>
              <a:gd name="connsiteX5" fmla="*/ 0 w 3171687"/>
              <a:gd name="connsiteY5" fmla="*/ 1810069 h 20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914106"/>
            <a:endParaRPr lang="zh-CN" altLang="en-US" sz="1900" dirty="0">
              <a:solidFill>
                <a:srgbClr val="FFFFFF"/>
              </a:solidFill>
            </a:endParaRPr>
          </a:p>
        </p:txBody>
      </p:sp>
      <p:sp>
        <p:nvSpPr>
          <p:cNvPr id="18" name="任意多边形 17"/>
          <p:cNvSpPr/>
          <p:nvPr/>
        </p:nvSpPr>
        <p:spPr>
          <a:xfrm flipH="1">
            <a:off x="323528" y="222641"/>
            <a:ext cx="372426" cy="332885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6" fmla="*/ 1104717 w 2253807"/>
              <a:gd name="connsiteY6" fmla="*/ 79151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0" fmla="*/ 0 w 2253807"/>
              <a:gd name="connsiteY0" fmla="*/ 700070 h 1262130"/>
              <a:gd name="connsiteX1" fmla="*/ 0 w 2253807"/>
              <a:gd name="connsiteY1" fmla="*/ 0 h 1262130"/>
              <a:gd name="connsiteX2" fmla="*/ 2253807 w 2253807"/>
              <a:gd name="connsiteY2" fmla="*/ 0 h 1262130"/>
              <a:gd name="connsiteX3" fmla="*/ 2253807 w 2253807"/>
              <a:gd name="connsiteY3" fmla="*/ 1262130 h 1262130"/>
              <a:gd name="connsiteX4" fmla="*/ 1013277 w 2253807"/>
              <a:gd name="connsiteY4" fmla="*/ 1262130 h 126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 cap="flat" cmpd="sng" algn="ctr">
            <a:solidFill>
              <a:srgbClr val="9B1E11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lIns="91420" tIns="45710" rIns="91420" bIns="45710" rtlCol="0" anchor="ctr"/>
          <a:lstStyle/>
          <a:p>
            <a:pPr marL="0" marR="0" lvl="0" indent="0" algn="ctr" defTabSz="9141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矩形 3"/>
          <p:cNvSpPr>
            <a:spLocks noChangeArrowheads="1"/>
          </p:cNvSpPr>
          <p:nvPr/>
        </p:nvSpPr>
        <p:spPr bwMode="auto">
          <a:xfrm>
            <a:off x="805470" y="168685"/>
            <a:ext cx="3416261" cy="52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1" tIns="45706" rIns="91411" bIns="4570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914106">
              <a:spcBef>
                <a:spcPct val="0"/>
              </a:spcBef>
              <a:buNone/>
            </a:pPr>
            <a:r>
              <a:rPr lang="zh-CN" altLang="en-US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小企业债权产品体系</a:t>
            </a:r>
            <a:endParaRPr lang="zh-CN" altLang="en-US" sz="28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034416"/>
            <a:ext cx="9144000" cy="12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-12614" y="1851670"/>
            <a:ext cx="1781944" cy="0"/>
          </a:xfrm>
          <a:prstGeom prst="line">
            <a:avLst/>
          </a:prstGeom>
          <a:ln w="952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3488720" y="1851670"/>
            <a:ext cx="5655280" cy="7258"/>
          </a:xfrm>
          <a:prstGeom prst="line">
            <a:avLst/>
          </a:prstGeom>
          <a:ln w="952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79912" y="999768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3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二、多元化增值服务</a:t>
            </a:r>
            <a:endParaRPr lang="zh-CN" altLang="en-US" sz="3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99992" y="2283718"/>
            <a:ext cx="172819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其他债权产品</a:t>
            </a:r>
            <a:endParaRPr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Oval 14"/>
          <p:cNvSpPr/>
          <p:nvPr/>
        </p:nvSpPr>
        <p:spPr>
          <a:xfrm>
            <a:off x="3923928" y="2211710"/>
            <a:ext cx="468682" cy="47192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US" sz="240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Group 54"/>
          <p:cNvGrpSpPr/>
          <p:nvPr/>
        </p:nvGrpSpPr>
        <p:grpSpPr>
          <a:xfrm>
            <a:off x="4060242" y="2348217"/>
            <a:ext cx="196054" cy="254937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23" name="淘宝店chenying0907出品 170"/>
            <p:cNvSpPr>
              <a:spLocks/>
            </p:cNvSpPr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" name="淘宝店chenying0907出品 171"/>
            <p:cNvSpPr>
              <a:spLocks/>
            </p:cNvSpPr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5" name="Oval 12"/>
          <p:cNvSpPr/>
          <p:nvPr/>
        </p:nvSpPr>
        <p:spPr>
          <a:xfrm>
            <a:off x="3923928" y="2787774"/>
            <a:ext cx="476301" cy="478535"/>
          </a:xfrm>
          <a:prstGeom prst="ellipse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US" sz="240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" name="Group 23"/>
          <p:cNvGrpSpPr/>
          <p:nvPr/>
        </p:nvGrpSpPr>
        <p:grpSpPr>
          <a:xfrm>
            <a:off x="4084479" y="2900705"/>
            <a:ext cx="258441" cy="225366"/>
            <a:chOff x="7540014" y="4306907"/>
            <a:chExt cx="389342" cy="339426"/>
          </a:xfrm>
          <a:solidFill>
            <a:schemeClr val="bg1"/>
          </a:solidFill>
        </p:grpSpPr>
        <p:sp>
          <p:nvSpPr>
            <p:cNvPr id="27" name="淘宝店chenying0907出品 110"/>
            <p:cNvSpPr>
              <a:spLocks/>
            </p:cNvSpPr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4" name="淘宝店chenying0907出品 111"/>
            <p:cNvSpPr>
              <a:spLocks/>
            </p:cNvSpPr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" name="淘宝店chenying0907出品 112"/>
            <p:cNvSpPr>
              <a:spLocks/>
            </p:cNvSpPr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淘宝店chenying0907出品 113"/>
            <p:cNvSpPr>
              <a:spLocks/>
            </p:cNvSpPr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7" name="淘宝店chenying0907出品 114"/>
            <p:cNvSpPr>
              <a:spLocks/>
            </p:cNvSpPr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8" name="淘宝店chenying0907出品 115"/>
            <p:cNvSpPr>
              <a:spLocks/>
            </p:cNvSpPr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淘宝店chenying0907出品 116"/>
            <p:cNvSpPr>
              <a:spLocks/>
            </p:cNvSpPr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0" name="淘宝店chenying0907出品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淘宝店chenying0907出品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淘宝店chenying0907出品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3" name="淘宝店chenying0907出品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499992" y="2850490"/>
            <a:ext cx="1728192" cy="369332"/>
          </a:xfrm>
          <a:prstGeom prst="rect">
            <a:avLst/>
          </a:prstGeom>
          <a:solidFill>
            <a:srgbClr val="A40000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股权融资</a:t>
            </a:r>
            <a:endParaRPr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16"/>
          <p:cNvSpPr/>
          <p:nvPr/>
        </p:nvSpPr>
        <p:spPr>
          <a:xfrm>
            <a:off x="3923928" y="3396533"/>
            <a:ext cx="468124" cy="47136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US" sz="240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Group 35"/>
          <p:cNvGrpSpPr/>
          <p:nvPr/>
        </p:nvGrpSpPr>
        <p:grpSpPr>
          <a:xfrm>
            <a:off x="4035928" y="3500448"/>
            <a:ext cx="248040" cy="246473"/>
            <a:chOff x="6853673" y="3715407"/>
            <a:chExt cx="379359" cy="376864"/>
          </a:xfrm>
          <a:solidFill>
            <a:schemeClr val="bg1"/>
          </a:solidFill>
        </p:grpSpPr>
        <p:sp>
          <p:nvSpPr>
            <p:cNvPr id="47" name="淘宝店chenying0907出品 150"/>
            <p:cNvSpPr>
              <a:spLocks noEditPoints="1"/>
            </p:cNvSpPr>
            <p:nvPr/>
          </p:nvSpPr>
          <p:spPr bwMode="auto">
            <a:xfrm>
              <a:off x="6853673" y="3715407"/>
              <a:ext cx="379359" cy="376864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8 h 114"/>
                <a:gd name="T12" fmla="*/ 6 w 114"/>
                <a:gd name="T13" fmla="*/ 57 h 114"/>
                <a:gd name="T14" fmla="*/ 57 w 114"/>
                <a:gd name="T15" fmla="*/ 6 h 114"/>
                <a:gd name="T16" fmla="*/ 108 w 114"/>
                <a:gd name="T17" fmla="*/ 57 h 114"/>
                <a:gd name="T18" fmla="*/ 57 w 114"/>
                <a:gd name="T19" fmla="*/ 10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8" name="淘宝店chenying0907出品 151"/>
            <p:cNvSpPr>
              <a:spLocks noChangeArrowheads="1"/>
            </p:cNvSpPr>
            <p:nvPr/>
          </p:nvSpPr>
          <p:spPr bwMode="auto">
            <a:xfrm>
              <a:off x="6998429" y="3987447"/>
              <a:ext cx="22463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9" name="淘宝店chenying0907出品 152"/>
            <p:cNvSpPr>
              <a:spLocks noChangeArrowheads="1"/>
            </p:cNvSpPr>
            <p:nvPr/>
          </p:nvSpPr>
          <p:spPr bwMode="auto">
            <a:xfrm>
              <a:off x="7033370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0" name="淘宝店chenying0907出品 153"/>
            <p:cNvSpPr>
              <a:spLocks noChangeArrowheads="1"/>
            </p:cNvSpPr>
            <p:nvPr/>
          </p:nvSpPr>
          <p:spPr bwMode="auto">
            <a:xfrm>
              <a:off x="7068311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淘宝店chenying0907出品 154"/>
            <p:cNvSpPr>
              <a:spLocks/>
            </p:cNvSpPr>
            <p:nvPr/>
          </p:nvSpPr>
          <p:spPr bwMode="auto">
            <a:xfrm>
              <a:off x="6970976" y="3822725"/>
              <a:ext cx="82362" cy="84857"/>
            </a:xfrm>
            <a:custGeom>
              <a:avLst/>
              <a:gdLst>
                <a:gd name="T0" fmla="*/ 19 w 25"/>
                <a:gd name="T1" fmla="*/ 22 h 25"/>
                <a:gd name="T2" fmla="*/ 22 w 25"/>
                <a:gd name="T3" fmla="*/ 25 h 25"/>
                <a:gd name="T4" fmla="*/ 25 w 25"/>
                <a:gd name="T5" fmla="*/ 22 h 25"/>
                <a:gd name="T6" fmla="*/ 22 w 25"/>
                <a:gd name="T7" fmla="*/ 19 h 25"/>
                <a:gd name="T8" fmla="*/ 21 w 25"/>
                <a:gd name="T9" fmla="*/ 19 h 25"/>
                <a:gd name="T10" fmla="*/ 0 w 25"/>
                <a:gd name="T11" fmla="*/ 0 h 25"/>
                <a:gd name="T12" fmla="*/ 19 w 25"/>
                <a:gd name="T13" fmla="*/ 22 h 25"/>
                <a:gd name="T14" fmla="*/ 19 w 25"/>
                <a:gd name="T1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淘宝店chenying0907出品 155"/>
            <p:cNvSpPr>
              <a:spLocks/>
            </p:cNvSpPr>
            <p:nvPr/>
          </p:nvSpPr>
          <p:spPr bwMode="auto">
            <a:xfrm>
              <a:off x="6921060" y="3987447"/>
              <a:ext cx="22463" cy="19966"/>
            </a:xfrm>
            <a:custGeom>
              <a:avLst/>
              <a:gdLst>
                <a:gd name="T0" fmla="*/ 0 w 9"/>
                <a:gd name="T1" fmla="*/ 6 h 8"/>
                <a:gd name="T2" fmla="*/ 3 w 9"/>
                <a:gd name="T3" fmla="*/ 8 h 8"/>
                <a:gd name="T4" fmla="*/ 9 w 9"/>
                <a:gd name="T5" fmla="*/ 1 h 8"/>
                <a:gd name="T6" fmla="*/ 7 w 9"/>
                <a:gd name="T7" fmla="*/ 0 h 8"/>
                <a:gd name="T8" fmla="*/ 0 w 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3" name="淘宝店chenying0907出品 156"/>
            <p:cNvSpPr>
              <a:spLocks/>
            </p:cNvSpPr>
            <p:nvPr/>
          </p:nvSpPr>
          <p:spPr bwMode="auto">
            <a:xfrm>
              <a:off x="6901094" y="3942523"/>
              <a:ext cx="27454" cy="14975"/>
            </a:xfrm>
            <a:custGeom>
              <a:avLst/>
              <a:gdLst>
                <a:gd name="T0" fmla="*/ 9 w 11"/>
                <a:gd name="T1" fmla="*/ 0 h 6"/>
                <a:gd name="T2" fmla="*/ 0 w 11"/>
                <a:gd name="T3" fmla="*/ 3 h 6"/>
                <a:gd name="T4" fmla="*/ 1 w 11"/>
                <a:gd name="T5" fmla="*/ 6 h 6"/>
                <a:gd name="T6" fmla="*/ 11 w 11"/>
                <a:gd name="T7" fmla="*/ 3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4" name="淘宝店chenying0907出品 157"/>
            <p:cNvSpPr>
              <a:spLocks/>
            </p:cNvSpPr>
            <p:nvPr/>
          </p:nvSpPr>
          <p:spPr bwMode="auto">
            <a:xfrm>
              <a:off x="6933538" y="3790281"/>
              <a:ext cx="19966" cy="22463"/>
            </a:xfrm>
            <a:custGeom>
              <a:avLst/>
              <a:gdLst>
                <a:gd name="T0" fmla="*/ 0 w 8"/>
                <a:gd name="T1" fmla="*/ 3 h 9"/>
                <a:gd name="T2" fmla="*/ 7 w 8"/>
                <a:gd name="T3" fmla="*/ 9 h 9"/>
                <a:gd name="T4" fmla="*/ 8 w 8"/>
                <a:gd name="T5" fmla="*/ 7 h 9"/>
                <a:gd name="T6" fmla="*/ 2 w 8"/>
                <a:gd name="T7" fmla="*/ 0 h 9"/>
                <a:gd name="T8" fmla="*/ 0 w 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5" name="淘宝店chenying0907出品 158"/>
            <p:cNvSpPr>
              <a:spLocks/>
            </p:cNvSpPr>
            <p:nvPr/>
          </p:nvSpPr>
          <p:spPr bwMode="auto">
            <a:xfrm>
              <a:off x="6903589" y="3840196"/>
              <a:ext cx="27454" cy="12480"/>
            </a:xfrm>
            <a:custGeom>
              <a:avLst/>
              <a:gdLst>
                <a:gd name="T0" fmla="*/ 11 w 11"/>
                <a:gd name="T1" fmla="*/ 3 h 5"/>
                <a:gd name="T2" fmla="*/ 2 w 11"/>
                <a:gd name="T3" fmla="*/ 0 h 5"/>
                <a:gd name="T4" fmla="*/ 0 w 11"/>
                <a:gd name="T5" fmla="*/ 3 h 5"/>
                <a:gd name="T6" fmla="*/ 10 w 11"/>
                <a:gd name="T7" fmla="*/ 5 h 5"/>
                <a:gd name="T8" fmla="*/ 11 w 11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6" name="淘宝店chenying0907出品 159"/>
            <p:cNvSpPr>
              <a:spLocks noChangeArrowheads="1"/>
            </p:cNvSpPr>
            <p:nvPr/>
          </p:nvSpPr>
          <p:spPr bwMode="auto">
            <a:xfrm>
              <a:off x="7040858" y="3750348"/>
              <a:ext cx="7488" cy="22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7" name="淘宝店chenying0907出品 160"/>
            <p:cNvSpPr>
              <a:spLocks/>
            </p:cNvSpPr>
            <p:nvPr/>
          </p:nvSpPr>
          <p:spPr bwMode="auto">
            <a:xfrm>
              <a:off x="6973471" y="3760331"/>
              <a:ext cx="17471" cy="22463"/>
            </a:xfrm>
            <a:custGeom>
              <a:avLst/>
              <a:gdLst>
                <a:gd name="T0" fmla="*/ 7 w 7"/>
                <a:gd name="T1" fmla="*/ 8 h 9"/>
                <a:gd name="T2" fmla="*/ 3 w 7"/>
                <a:gd name="T3" fmla="*/ 0 h 9"/>
                <a:gd name="T4" fmla="*/ 0 w 7"/>
                <a:gd name="T5" fmla="*/ 2 h 9"/>
                <a:gd name="T6" fmla="*/ 4 w 7"/>
                <a:gd name="T7" fmla="*/ 9 h 9"/>
                <a:gd name="T8" fmla="*/ 7 w 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8" name="淘宝店chenying0907出品 161"/>
            <p:cNvSpPr>
              <a:spLocks/>
            </p:cNvSpPr>
            <p:nvPr/>
          </p:nvSpPr>
          <p:spPr bwMode="auto">
            <a:xfrm>
              <a:off x="7088277" y="3760331"/>
              <a:ext cx="12480" cy="27454"/>
            </a:xfrm>
            <a:custGeom>
              <a:avLst/>
              <a:gdLst>
                <a:gd name="T0" fmla="*/ 0 w 5"/>
                <a:gd name="T1" fmla="*/ 9 h 11"/>
                <a:gd name="T2" fmla="*/ 2 w 5"/>
                <a:gd name="T3" fmla="*/ 11 h 11"/>
                <a:gd name="T4" fmla="*/ 5 w 5"/>
                <a:gd name="T5" fmla="*/ 2 h 11"/>
                <a:gd name="T6" fmla="*/ 2 w 5"/>
                <a:gd name="T7" fmla="*/ 0 h 11"/>
                <a:gd name="T8" fmla="*/ 0 w 5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9" name="淘宝店chenying0907出品 162"/>
            <p:cNvSpPr>
              <a:spLocks/>
            </p:cNvSpPr>
            <p:nvPr/>
          </p:nvSpPr>
          <p:spPr bwMode="auto">
            <a:xfrm>
              <a:off x="7130706" y="3987447"/>
              <a:ext cx="22463" cy="19966"/>
            </a:xfrm>
            <a:custGeom>
              <a:avLst/>
              <a:gdLst>
                <a:gd name="T0" fmla="*/ 0 w 9"/>
                <a:gd name="T1" fmla="*/ 1 h 8"/>
                <a:gd name="T2" fmla="*/ 8 w 9"/>
                <a:gd name="T3" fmla="*/ 8 h 8"/>
                <a:gd name="T4" fmla="*/ 9 w 9"/>
                <a:gd name="T5" fmla="*/ 6 h 8"/>
                <a:gd name="T6" fmla="*/ 3 w 9"/>
                <a:gd name="T7" fmla="*/ 0 h 8"/>
                <a:gd name="T8" fmla="*/ 0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0" name="淘宝店chenying0907出品 163"/>
            <p:cNvSpPr>
              <a:spLocks/>
            </p:cNvSpPr>
            <p:nvPr/>
          </p:nvSpPr>
          <p:spPr bwMode="auto">
            <a:xfrm>
              <a:off x="7158159" y="3942523"/>
              <a:ext cx="24958" cy="14975"/>
            </a:xfrm>
            <a:custGeom>
              <a:avLst/>
              <a:gdLst>
                <a:gd name="T0" fmla="*/ 0 w 10"/>
                <a:gd name="T1" fmla="*/ 3 h 6"/>
                <a:gd name="T2" fmla="*/ 9 w 10"/>
                <a:gd name="T3" fmla="*/ 6 h 6"/>
                <a:gd name="T4" fmla="*/ 10 w 10"/>
                <a:gd name="T5" fmla="*/ 3 h 6"/>
                <a:gd name="T6" fmla="*/ 1 w 10"/>
                <a:gd name="T7" fmla="*/ 0 h 6"/>
                <a:gd name="T8" fmla="*/ 0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" name="淘宝店chenying0907出品 164"/>
            <p:cNvSpPr>
              <a:spLocks/>
            </p:cNvSpPr>
            <p:nvPr/>
          </p:nvSpPr>
          <p:spPr bwMode="auto">
            <a:xfrm>
              <a:off x="7128209" y="3790281"/>
              <a:ext cx="22463" cy="22463"/>
            </a:xfrm>
            <a:custGeom>
              <a:avLst/>
              <a:gdLst>
                <a:gd name="T0" fmla="*/ 9 w 9"/>
                <a:gd name="T1" fmla="*/ 3 h 9"/>
                <a:gd name="T2" fmla="*/ 8 w 9"/>
                <a:gd name="T3" fmla="*/ 0 h 9"/>
                <a:gd name="T4" fmla="*/ 0 w 9"/>
                <a:gd name="T5" fmla="*/ 7 h 9"/>
                <a:gd name="T6" fmla="*/ 2 w 9"/>
                <a:gd name="T7" fmla="*/ 9 h 9"/>
                <a:gd name="T8" fmla="*/ 9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" name="淘宝店chenying0907出品 165"/>
            <p:cNvSpPr>
              <a:spLocks/>
            </p:cNvSpPr>
            <p:nvPr/>
          </p:nvSpPr>
          <p:spPr bwMode="auto">
            <a:xfrm>
              <a:off x="7153167" y="3840196"/>
              <a:ext cx="27454" cy="12480"/>
            </a:xfrm>
            <a:custGeom>
              <a:avLst/>
              <a:gdLst>
                <a:gd name="T0" fmla="*/ 10 w 11"/>
                <a:gd name="T1" fmla="*/ 0 h 5"/>
                <a:gd name="T2" fmla="*/ 0 w 11"/>
                <a:gd name="T3" fmla="*/ 3 h 5"/>
                <a:gd name="T4" fmla="*/ 2 w 11"/>
                <a:gd name="T5" fmla="*/ 5 h 5"/>
                <a:gd name="T6" fmla="*/ 11 w 11"/>
                <a:gd name="T7" fmla="*/ 3 h 5"/>
                <a:gd name="T8" fmla="*/ 10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3" name="淘宝店chenying0907出品 166"/>
            <p:cNvSpPr>
              <a:spLocks noChangeArrowheads="1"/>
            </p:cNvSpPr>
            <p:nvPr/>
          </p:nvSpPr>
          <p:spPr bwMode="auto">
            <a:xfrm>
              <a:off x="6893606" y="3890112"/>
              <a:ext cx="24958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4" name="淘宝店chenying0907出品 167"/>
            <p:cNvSpPr>
              <a:spLocks noChangeArrowheads="1"/>
            </p:cNvSpPr>
            <p:nvPr/>
          </p:nvSpPr>
          <p:spPr bwMode="auto">
            <a:xfrm>
              <a:off x="7170638" y="3892607"/>
              <a:ext cx="27454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4499992" y="3426554"/>
            <a:ext cx="172819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交易结算</a:t>
            </a:r>
            <a:endParaRPr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Oval 4"/>
          <p:cNvSpPr/>
          <p:nvPr/>
        </p:nvSpPr>
        <p:spPr>
          <a:xfrm>
            <a:off x="3923928" y="4044043"/>
            <a:ext cx="469721" cy="47192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US" sz="240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" name="Group 20"/>
          <p:cNvGrpSpPr/>
          <p:nvPr/>
        </p:nvGrpSpPr>
        <p:grpSpPr>
          <a:xfrm>
            <a:off x="4020928" y="4148521"/>
            <a:ext cx="263040" cy="264742"/>
            <a:chOff x="7971783" y="2080670"/>
            <a:chExt cx="401822" cy="404317"/>
          </a:xfrm>
          <a:solidFill>
            <a:schemeClr val="bg1"/>
          </a:solidFill>
        </p:grpSpPr>
        <p:sp>
          <p:nvSpPr>
            <p:cNvPr id="68" name="淘宝店chenying0907出品 42"/>
            <p:cNvSpPr>
              <a:spLocks noEditPoints="1"/>
            </p:cNvSpPr>
            <p:nvPr/>
          </p:nvSpPr>
          <p:spPr bwMode="auto">
            <a:xfrm>
              <a:off x="7971783" y="2080670"/>
              <a:ext cx="401822" cy="404317"/>
            </a:xfrm>
            <a:custGeom>
              <a:avLst/>
              <a:gdLst>
                <a:gd name="T0" fmla="*/ 60 w 121"/>
                <a:gd name="T1" fmla="*/ 0 h 121"/>
                <a:gd name="T2" fmla="*/ 0 w 121"/>
                <a:gd name="T3" fmla="*/ 61 h 121"/>
                <a:gd name="T4" fmla="*/ 60 w 121"/>
                <a:gd name="T5" fmla="*/ 121 h 121"/>
                <a:gd name="T6" fmla="*/ 121 w 121"/>
                <a:gd name="T7" fmla="*/ 61 h 121"/>
                <a:gd name="T8" fmla="*/ 60 w 121"/>
                <a:gd name="T9" fmla="*/ 0 h 121"/>
                <a:gd name="T10" fmla="*/ 60 w 121"/>
                <a:gd name="T11" fmla="*/ 111 h 121"/>
                <a:gd name="T12" fmla="*/ 10 w 121"/>
                <a:gd name="T13" fmla="*/ 61 h 121"/>
                <a:gd name="T14" fmla="*/ 60 w 121"/>
                <a:gd name="T15" fmla="*/ 10 h 121"/>
                <a:gd name="T16" fmla="*/ 111 w 121"/>
                <a:gd name="T17" fmla="*/ 61 h 121"/>
                <a:gd name="T18" fmla="*/ 60 w 121"/>
                <a:gd name="T1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9" name="淘宝店chenying0907出品 43"/>
            <p:cNvSpPr>
              <a:spLocks/>
            </p:cNvSpPr>
            <p:nvPr/>
          </p:nvSpPr>
          <p:spPr bwMode="auto">
            <a:xfrm>
              <a:off x="8079103" y="2178006"/>
              <a:ext cx="139764" cy="199662"/>
            </a:xfrm>
            <a:custGeom>
              <a:avLst/>
              <a:gdLst>
                <a:gd name="T0" fmla="*/ 42 w 42"/>
                <a:gd name="T1" fmla="*/ 60 h 60"/>
                <a:gd name="T2" fmla="*/ 42 w 42"/>
                <a:gd name="T3" fmla="*/ 0 h 60"/>
                <a:gd name="T4" fmla="*/ 0 w 42"/>
                <a:gd name="T5" fmla="*/ 42 h 60"/>
                <a:gd name="T6" fmla="*/ 42 w 42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4499992" y="4074626"/>
            <a:ext cx="172819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综合服务</a:t>
            </a:r>
            <a:endParaRPr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697" y="68798"/>
            <a:ext cx="1721915" cy="457545"/>
          </a:xfrm>
          <a:prstGeom prst="rect">
            <a:avLst/>
          </a:prstGeom>
        </p:spPr>
      </p:pic>
      <p:sp>
        <p:nvSpPr>
          <p:cNvPr id="67" name="六边形 66"/>
          <p:cNvSpPr/>
          <p:nvPr/>
        </p:nvSpPr>
        <p:spPr>
          <a:xfrm rot="16200000">
            <a:off x="2090115" y="1309220"/>
            <a:ext cx="1142824" cy="1075598"/>
          </a:xfrm>
          <a:prstGeom prst="hexagon">
            <a:avLst/>
          </a:prstGeom>
          <a:solidFill>
            <a:srgbClr val="C00000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72" name="图片 71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874" y="1604877"/>
            <a:ext cx="452586" cy="48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9332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697" y="68798"/>
            <a:ext cx="1721915" cy="457545"/>
          </a:xfrm>
          <a:prstGeom prst="rect">
            <a:avLst/>
          </a:prstGeom>
        </p:spPr>
      </p:pic>
      <p:sp>
        <p:nvSpPr>
          <p:cNvPr id="28" name="任意多边形 27"/>
          <p:cNvSpPr/>
          <p:nvPr/>
        </p:nvSpPr>
        <p:spPr>
          <a:xfrm flipH="1">
            <a:off x="205868" y="317303"/>
            <a:ext cx="372426" cy="418173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8" fmla="*/ 1071343 w 3171687"/>
              <a:gd name="connsiteY8" fmla="*/ 1901509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0" fmla="*/ 979903 w 3171687"/>
              <a:gd name="connsiteY0" fmla="*/ 259565 h 2069635"/>
              <a:gd name="connsiteX1" fmla="*/ 0 w 3171687"/>
              <a:gd name="connsiteY1" fmla="*/ 259565 h 2069635"/>
              <a:gd name="connsiteX2" fmla="*/ 0 w 3171687"/>
              <a:gd name="connsiteY2" fmla="*/ 0 h 2069635"/>
              <a:gd name="connsiteX3" fmla="*/ 3171687 w 3171687"/>
              <a:gd name="connsiteY3" fmla="*/ 0 h 2069635"/>
              <a:gd name="connsiteX4" fmla="*/ 3171687 w 3171687"/>
              <a:gd name="connsiteY4" fmla="*/ 2069635 h 2069635"/>
              <a:gd name="connsiteX5" fmla="*/ 0 w 3171687"/>
              <a:gd name="connsiteY5" fmla="*/ 2069635 h 2069635"/>
              <a:gd name="connsiteX6" fmla="*/ 0 w 3171687"/>
              <a:gd name="connsiteY6" fmla="*/ 1810069 h 2069635"/>
              <a:gd name="connsiteX0" fmla="*/ 0 w 3171687"/>
              <a:gd name="connsiteY0" fmla="*/ 259565 h 2069635"/>
              <a:gd name="connsiteX1" fmla="*/ 0 w 3171687"/>
              <a:gd name="connsiteY1" fmla="*/ 0 h 2069635"/>
              <a:gd name="connsiteX2" fmla="*/ 3171687 w 3171687"/>
              <a:gd name="connsiteY2" fmla="*/ 0 h 2069635"/>
              <a:gd name="connsiteX3" fmla="*/ 3171687 w 3171687"/>
              <a:gd name="connsiteY3" fmla="*/ 2069635 h 2069635"/>
              <a:gd name="connsiteX4" fmla="*/ 0 w 3171687"/>
              <a:gd name="connsiteY4" fmla="*/ 2069635 h 2069635"/>
              <a:gd name="connsiteX5" fmla="*/ 0 w 3171687"/>
              <a:gd name="connsiteY5" fmla="*/ 1810069 h 20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914106"/>
            <a:endParaRPr lang="zh-CN" altLang="en-US" sz="1900" dirty="0">
              <a:solidFill>
                <a:srgbClr val="FFFFFF"/>
              </a:solidFill>
            </a:endParaRPr>
          </a:p>
        </p:txBody>
      </p:sp>
      <p:sp>
        <p:nvSpPr>
          <p:cNvPr id="29" name="任意多边形 28"/>
          <p:cNvSpPr/>
          <p:nvPr/>
        </p:nvSpPr>
        <p:spPr>
          <a:xfrm flipH="1">
            <a:off x="319455" y="225099"/>
            <a:ext cx="372426" cy="332885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6" fmla="*/ 1104717 w 2253807"/>
              <a:gd name="connsiteY6" fmla="*/ 79151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0" fmla="*/ 0 w 2253807"/>
              <a:gd name="connsiteY0" fmla="*/ 700070 h 1262130"/>
              <a:gd name="connsiteX1" fmla="*/ 0 w 2253807"/>
              <a:gd name="connsiteY1" fmla="*/ 0 h 1262130"/>
              <a:gd name="connsiteX2" fmla="*/ 2253807 w 2253807"/>
              <a:gd name="connsiteY2" fmla="*/ 0 h 1262130"/>
              <a:gd name="connsiteX3" fmla="*/ 2253807 w 2253807"/>
              <a:gd name="connsiteY3" fmla="*/ 1262130 h 1262130"/>
              <a:gd name="connsiteX4" fmla="*/ 1013277 w 2253807"/>
              <a:gd name="connsiteY4" fmla="*/ 1262130 h 126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914106"/>
            <a:endParaRPr lang="zh-CN" altLang="en-US" sz="1900" dirty="0">
              <a:solidFill>
                <a:srgbClr val="FFFFFF"/>
              </a:solidFill>
            </a:endParaRPr>
          </a:p>
        </p:txBody>
      </p:sp>
      <p:sp>
        <p:nvSpPr>
          <p:cNvPr id="30" name="矩形 3"/>
          <p:cNvSpPr>
            <a:spLocks noChangeArrowheads="1"/>
          </p:cNvSpPr>
          <p:nvPr/>
        </p:nvSpPr>
        <p:spPr bwMode="auto">
          <a:xfrm>
            <a:off x="805474" y="168682"/>
            <a:ext cx="3179017" cy="58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1" tIns="45706" rIns="91411" bIns="4570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914106">
              <a:spcBef>
                <a:spcPct val="0"/>
              </a:spcBef>
              <a:buNone/>
            </a:pPr>
            <a:r>
              <a:rPr lang="zh-CN" altLang="en-US" b="1" dirty="0" smtClean="0">
                <a:solidFill>
                  <a:srgbClr val="1F1F1F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zh-CN" altLang="en-US" sz="2800" b="1" dirty="0" smtClean="0">
                <a:solidFill>
                  <a:srgbClr val="A40000"/>
                </a:solidFill>
                <a:cs typeface="Arial" panose="020B0604020202020204" pitchFamily="34" charset="0"/>
              </a:rPr>
              <a:t>股权融资服务板块</a:t>
            </a:r>
            <a:endParaRPr lang="zh-CN" altLang="en-US" sz="2800" b="1" dirty="0">
              <a:solidFill>
                <a:srgbClr val="A40000"/>
              </a:solidFill>
              <a:cs typeface="Arial" panose="020B0604020202020204" pitchFamily="34" charset="0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2779" y="4811152"/>
            <a:ext cx="9151772" cy="326396"/>
          </a:xfrm>
          <a:custGeom>
            <a:avLst/>
            <a:gdLst>
              <a:gd name="connsiteX0" fmla="*/ 6442848 w 12885696"/>
              <a:gd name="connsiteY0" fmla="*/ 0 h 677930"/>
              <a:gd name="connsiteX1" fmla="*/ 12818477 w 12885696"/>
              <a:gd name="connsiteY1" fmla="*/ 656546 h 677930"/>
              <a:gd name="connsiteX2" fmla="*/ 12885696 w 12885696"/>
              <a:gd name="connsiteY2" fmla="*/ 677930 h 677930"/>
              <a:gd name="connsiteX3" fmla="*/ 0 w 12885696"/>
              <a:gd name="connsiteY3" fmla="*/ 677930 h 677930"/>
              <a:gd name="connsiteX4" fmla="*/ 67219 w 12885696"/>
              <a:gd name="connsiteY4" fmla="*/ 656546 h 677930"/>
              <a:gd name="connsiteX5" fmla="*/ 6442848 w 12885696"/>
              <a:gd name="connsiteY5" fmla="*/ 0 h 67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85696" h="677930">
                <a:moveTo>
                  <a:pt x="6442848" y="0"/>
                </a:moveTo>
                <a:cubicBezTo>
                  <a:pt x="9144779" y="0"/>
                  <a:pt x="11510983" y="262931"/>
                  <a:pt x="12818477" y="656546"/>
                </a:cubicBezTo>
                <a:lnTo>
                  <a:pt x="12885696" y="677930"/>
                </a:lnTo>
                <a:lnTo>
                  <a:pt x="0" y="677930"/>
                </a:lnTo>
                <a:lnTo>
                  <a:pt x="67219" y="656546"/>
                </a:lnTo>
                <a:cubicBezTo>
                  <a:pt x="1374713" y="262931"/>
                  <a:pt x="3740917" y="0"/>
                  <a:pt x="644284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685562"/>
            <a:endParaRPr lang="zh-CN" altLang="en-US" sz="1400" dirty="0">
              <a:solidFill>
                <a:srgbClr val="FFFFFF"/>
              </a:solidFill>
              <a:latin typeface="Arial"/>
              <a:ea typeface="微软雅黑"/>
            </a:endParaRPr>
          </a:p>
        </p:txBody>
      </p:sp>
      <p:pic>
        <p:nvPicPr>
          <p:cNvPr id="21" name="Picture 2" descr="D:\JACK\PPT资料合集\SECC\深圳市金融创新奖\素材\图片素材\招行\17921207235893689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24356" y="1059582"/>
            <a:ext cx="2489201" cy="603443"/>
          </a:xfrm>
          <a:prstGeom prst="rect">
            <a:avLst/>
          </a:prstGeom>
          <a:noFill/>
        </p:spPr>
      </p:pic>
      <p:pic>
        <p:nvPicPr>
          <p:cNvPr id="22" name="Picture 7" descr="D:\安全桌面专用目录\招银国际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39985" y="2067865"/>
            <a:ext cx="1652125" cy="553312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96006" y="2067865"/>
            <a:ext cx="2057430" cy="522025"/>
          </a:xfrm>
          <a:prstGeom prst="rect">
            <a:avLst/>
          </a:prstGeom>
          <a:solidFill>
            <a:srgbClr val="A30030"/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zh-CN" altLang="en-US" dirty="0">
                <a:solidFill>
                  <a:prstClr val="white"/>
                </a:solidFill>
                <a:latin typeface="华文中宋" pitchFamily="2" charset="-122"/>
                <a:ea typeface="华文中宋" pitchFamily="2" charset="-122"/>
              </a:rPr>
              <a:t>总行小企业金融部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95000" y="2067865"/>
            <a:ext cx="2057430" cy="522025"/>
          </a:xfrm>
          <a:prstGeom prst="rect">
            <a:avLst/>
          </a:prstGeom>
          <a:solidFill>
            <a:srgbClr val="A30030"/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zh-CN" altLang="en-US" dirty="0">
                <a:solidFill>
                  <a:prstClr val="white"/>
                </a:solidFill>
                <a:latin typeface="华文中宋" pitchFamily="2" charset="-122"/>
                <a:ea typeface="华文中宋" pitchFamily="2" charset="-122"/>
              </a:rPr>
              <a:t>总行投资银行部</a:t>
            </a:r>
          </a:p>
        </p:txBody>
      </p:sp>
      <p:cxnSp>
        <p:nvCxnSpPr>
          <p:cNvPr id="25" name="肘形连接符 24"/>
          <p:cNvCxnSpPr>
            <a:stCxn id="21" idx="2"/>
            <a:endCxn id="24" idx="0"/>
          </p:cNvCxnSpPr>
          <p:nvPr/>
        </p:nvCxnSpPr>
        <p:spPr>
          <a:xfrm rot="16200000" flipH="1">
            <a:off x="5743915" y="488066"/>
            <a:ext cx="404840" cy="2754758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肘形连接符 25"/>
          <p:cNvCxnSpPr>
            <a:stCxn id="21" idx="2"/>
            <a:endCxn id="23" idx="0"/>
          </p:cNvCxnSpPr>
          <p:nvPr/>
        </p:nvCxnSpPr>
        <p:spPr>
          <a:xfrm rot="5400000">
            <a:off x="2944419" y="443327"/>
            <a:ext cx="404840" cy="2844236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肘形连接符 33"/>
          <p:cNvCxnSpPr>
            <a:stCxn id="21" idx="2"/>
            <a:endCxn id="22" idx="0"/>
          </p:cNvCxnSpPr>
          <p:nvPr/>
        </p:nvCxnSpPr>
        <p:spPr>
          <a:xfrm rot="5400000">
            <a:off x="4365082" y="1863991"/>
            <a:ext cx="404840" cy="2909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圆角矩形 34"/>
          <p:cNvSpPr/>
          <p:nvPr/>
        </p:nvSpPr>
        <p:spPr>
          <a:xfrm>
            <a:off x="695649" y="2684139"/>
            <a:ext cx="2037316" cy="1327067"/>
          </a:xfrm>
          <a:prstGeom prst="roundRect">
            <a:avLst/>
          </a:prstGeom>
          <a:noFill/>
          <a:ln w="28575">
            <a:solidFill>
              <a:srgbClr val="B0955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500" dirty="0">
                <a:solidFill>
                  <a:prstClr val="black"/>
                </a:solidFill>
                <a:latin typeface="华文中宋" pitchFamily="2" charset="-122"/>
                <a:ea typeface="华文中宋" pitchFamily="2" charset="-122"/>
              </a:rPr>
              <a:t>立足千鹰展翼中小企业客户，发掘成长型客户的投商行一体化服务方案</a:t>
            </a:r>
          </a:p>
        </p:txBody>
      </p:sp>
      <p:sp>
        <p:nvSpPr>
          <p:cNvPr id="38" name="圆角矩形 37"/>
          <p:cNvSpPr/>
          <p:nvPr/>
        </p:nvSpPr>
        <p:spPr>
          <a:xfrm>
            <a:off x="3547389" y="2684139"/>
            <a:ext cx="2037316" cy="1327067"/>
          </a:xfrm>
          <a:prstGeom prst="roundRect">
            <a:avLst/>
          </a:prstGeom>
          <a:noFill/>
          <a:ln w="28575">
            <a:solidFill>
              <a:srgbClr val="B0955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500" dirty="0">
                <a:solidFill>
                  <a:prstClr val="black"/>
                </a:solidFill>
                <a:latin typeface="华文中宋" pitchFamily="2" charset="-122"/>
                <a:ea typeface="华文中宋" pitchFamily="2" charset="-122"/>
              </a:rPr>
              <a:t>立足</a:t>
            </a:r>
            <a:r>
              <a:rPr lang="en-US" altLang="zh-CN" sz="1500" dirty="0">
                <a:solidFill>
                  <a:prstClr val="black"/>
                </a:solidFill>
                <a:latin typeface="华文中宋" pitchFamily="2" charset="-122"/>
                <a:ea typeface="华文中宋" pitchFamily="2" charset="-122"/>
              </a:rPr>
              <a:t>PE</a:t>
            </a:r>
            <a:r>
              <a:rPr lang="zh-CN" altLang="en-US" sz="1500" dirty="0">
                <a:solidFill>
                  <a:prstClr val="black"/>
                </a:solidFill>
                <a:latin typeface="华文中宋" pitchFamily="2" charset="-122"/>
                <a:ea typeface="华文中宋" pitchFamily="2" charset="-122"/>
              </a:rPr>
              <a:t>投资业务</a:t>
            </a:r>
            <a:endParaRPr lang="en-US" altLang="zh-CN" sz="1500" dirty="0">
              <a:solidFill>
                <a:prstClr val="black"/>
              </a:solidFill>
              <a:latin typeface="华文中宋" pitchFamily="2" charset="-122"/>
              <a:ea typeface="华文中宋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500" dirty="0">
                <a:solidFill>
                  <a:prstClr val="black"/>
                </a:solidFill>
                <a:latin typeface="华文中宋" pitchFamily="2" charset="-122"/>
                <a:ea typeface="华文中宋" pitchFamily="2" charset="-122"/>
              </a:rPr>
              <a:t>协同产业基金</a:t>
            </a:r>
            <a:endParaRPr lang="en-US" altLang="zh-CN" sz="1500" dirty="0">
              <a:solidFill>
                <a:prstClr val="black"/>
              </a:solidFill>
              <a:latin typeface="华文中宋" pitchFamily="2" charset="-122"/>
              <a:ea typeface="华文中宋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500" dirty="0">
                <a:solidFill>
                  <a:prstClr val="black"/>
                </a:solidFill>
                <a:latin typeface="华文中宋" pitchFamily="2" charset="-122"/>
                <a:ea typeface="华文中宋" pitchFamily="2" charset="-122"/>
              </a:rPr>
              <a:t>关注战略投资机会</a:t>
            </a:r>
          </a:p>
        </p:txBody>
      </p:sp>
      <p:sp>
        <p:nvSpPr>
          <p:cNvPr id="41" name="圆角矩形 40"/>
          <p:cNvSpPr/>
          <p:nvPr/>
        </p:nvSpPr>
        <p:spPr>
          <a:xfrm>
            <a:off x="6331533" y="2684139"/>
            <a:ext cx="2037316" cy="1327067"/>
          </a:xfrm>
          <a:prstGeom prst="roundRect">
            <a:avLst/>
          </a:prstGeom>
          <a:noFill/>
          <a:ln w="28575">
            <a:solidFill>
              <a:srgbClr val="B0955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500" dirty="0">
                <a:solidFill>
                  <a:prstClr val="black"/>
                </a:solidFill>
                <a:latin typeface="华文中宋" pitchFamily="2" charset="-122"/>
                <a:ea typeface="华文中宋" pitchFamily="2" charset="-122"/>
              </a:rPr>
              <a:t>立足上市公司再融资、发债、并购重组业务；专注于投资银行业务</a:t>
            </a:r>
          </a:p>
        </p:txBody>
      </p:sp>
      <p:sp>
        <p:nvSpPr>
          <p:cNvPr id="42" name="左右箭头 41"/>
          <p:cNvSpPr/>
          <p:nvPr/>
        </p:nvSpPr>
        <p:spPr>
          <a:xfrm>
            <a:off x="2825086" y="3157911"/>
            <a:ext cx="614150" cy="399197"/>
          </a:xfrm>
          <a:prstGeom prst="leftRightArrow">
            <a:avLst/>
          </a:prstGeom>
          <a:solidFill>
            <a:srgbClr val="A30030"/>
          </a:solidFill>
          <a:ln>
            <a:solidFill>
              <a:srgbClr val="A3003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3" name="左右箭头 42"/>
          <p:cNvSpPr/>
          <p:nvPr/>
        </p:nvSpPr>
        <p:spPr>
          <a:xfrm>
            <a:off x="5639938" y="3148369"/>
            <a:ext cx="614150" cy="399197"/>
          </a:xfrm>
          <a:prstGeom prst="leftRightArrow">
            <a:avLst/>
          </a:prstGeom>
          <a:solidFill>
            <a:srgbClr val="A30030"/>
          </a:solidFill>
          <a:ln>
            <a:solidFill>
              <a:srgbClr val="A3003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44" name="形状 21"/>
          <p:cNvCxnSpPr>
            <a:stCxn id="35" idx="2"/>
            <a:endCxn id="41" idx="2"/>
          </p:cNvCxnSpPr>
          <p:nvPr/>
        </p:nvCxnSpPr>
        <p:spPr>
          <a:xfrm rot="16200000" flipH="1">
            <a:off x="4532249" y="1193263"/>
            <a:ext cx="9525" cy="5635884"/>
          </a:xfrm>
          <a:prstGeom prst="bentConnector3">
            <a:avLst>
              <a:gd name="adj1" fmla="val 3089552"/>
            </a:avLst>
          </a:prstGeom>
          <a:ln w="38100">
            <a:solidFill>
              <a:srgbClr val="A3003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任意多边形 19"/>
          <p:cNvSpPr/>
          <p:nvPr/>
        </p:nvSpPr>
        <p:spPr>
          <a:xfrm flipH="1">
            <a:off x="205868" y="317303"/>
            <a:ext cx="372426" cy="418173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8" fmla="*/ 1071343 w 3171687"/>
              <a:gd name="connsiteY8" fmla="*/ 1901509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0" fmla="*/ 979903 w 3171687"/>
              <a:gd name="connsiteY0" fmla="*/ 259565 h 2069635"/>
              <a:gd name="connsiteX1" fmla="*/ 0 w 3171687"/>
              <a:gd name="connsiteY1" fmla="*/ 259565 h 2069635"/>
              <a:gd name="connsiteX2" fmla="*/ 0 w 3171687"/>
              <a:gd name="connsiteY2" fmla="*/ 0 h 2069635"/>
              <a:gd name="connsiteX3" fmla="*/ 3171687 w 3171687"/>
              <a:gd name="connsiteY3" fmla="*/ 0 h 2069635"/>
              <a:gd name="connsiteX4" fmla="*/ 3171687 w 3171687"/>
              <a:gd name="connsiteY4" fmla="*/ 2069635 h 2069635"/>
              <a:gd name="connsiteX5" fmla="*/ 0 w 3171687"/>
              <a:gd name="connsiteY5" fmla="*/ 2069635 h 2069635"/>
              <a:gd name="connsiteX6" fmla="*/ 0 w 3171687"/>
              <a:gd name="connsiteY6" fmla="*/ 1810069 h 2069635"/>
              <a:gd name="connsiteX0" fmla="*/ 0 w 3171687"/>
              <a:gd name="connsiteY0" fmla="*/ 259565 h 2069635"/>
              <a:gd name="connsiteX1" fmla="*/ 0 w 3171687"/>
              <a:gd name="connsiteY1" fmla="*/ 0 h 2069635"/>
              <a:gd name="connsiteX2" fmla="*/ 3171687 w 3171687"/>
              <a:gd name="connsiteY2" fmla="*/ 0 h 2069635"/>
              <a:gd name="connsiteX3" fmla="*/ 3171687 w 3171687"/>
              <a:gd name="connsiteY3" fmla="*/ 2069635 h 2069635"/>
              <a:gd name="connsiteX4" fmla="*/ 0 w 3171687"/>
              <a:gd name="connsiteY4" fmla="*/ 2069635 h 2069635"/>
              <a:gd name="connsiteX5" fmla="*/ 0 w 3171687"/>
              <a:gd name="connsiteY5" fmla="*/ 1810069 h 20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914106"/>
            <a:endParaRPr lang="zh-CN" altLang="en-US" sz="1900" dirty="0">
              <a:solidFill>
                <a:srgbClr val="FFFFFF"/>
              </a:solidFill>
            </a:endParaRPr>
          </a:p>
        </p:txBody>
      </p:sp>
      <p:sp>
        <p:nvSpPr>
          <p:cNvPr id="31" name="任意多边形 30"/>
          <p:cNvSpPr/>
          <p:nvPr/>
        </p:nvSpPr>
        <p:spPr>
          <a:xfrm flipH="1">
            <a:off x="323528" y="222641"/>
            <a:ext cx="372426" cy="332885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6" fmla="*/ 1104717 w 2253807"/>
              <a:gd name="connsiteY6" fmla="*/ 79151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0" fmla="*/ 0 w 2253807"/>
              <a:gd name="connsiteY0" fmla="*/ 700070 h 1262130"/>
              <a:gd name="connsiteX1" fmla="*/ 0 w 2253807"/>
              <a:gd name="connsiteY1" fmla="*/ 0 h 1262130"/>
              <a:gd name="connsiteX2" fmla="*/ 2253807 w 2253807"/>
              <a:gd name="connsiteY2" fmla="*/ 0 h 1262130"/>
              <a:gd name="connsiteX3" fmla="*/ 2253807 w 2253807"/>
              <a:gd name="connsiteY3" fmla="*/ 1262130 h 1262130"/>
              <a:gd name="connsiteX4" fmla="*/ 1013277 w 2253807"/>
              <a:gd name="connsiteY4" fmla="*/ 1262130 h 126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 cap="flat" cmpd="sng" algn="ctr">
            <a:solidFill>
              <a:srgbClr val="9B1E11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lIns="91420" tIns="45710" rIns="91420" bIns="45710" rtlCol="0" anchor="ctr"/>
          <a:lstStyle/>
          <a:p>
            <a:pPr marL="0" marR="0" lvl="0" indent="0" algn="ctr" defTabSz="9141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5232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1739" y="195486"/>
            <a:ext cx="4140522" cy="584773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rgbClr val="A30330"/>
                </a:solidFill>
                <a:latin typeface="黑体" pitchFamily="49" charset="-122"/>
                <a:ea typeface="黑体" pitchFamily="49" charset="-122"/>
              </a:rPr>
              <a:t>小企业股权投资业务</a:t>
            </a:r>
            <a:endParaRPr lang="en-US" altLang="zh-CN" sz="3200" b="1" dirty="0" smtClean="0">
              <a:solidFill>
                <a:srgbClr val="A3033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" name="组合 11"/>
          <p:cNvGrpSpPr/>
          <p:nvPr/>
        </p:nvGrpSpPr>
        <p:grpSpPr>
          <a:xfrm>
            <a:off x="467544" y="1923676"/>
            <a:ext cx="8135938" cy="893713"/>
            <a:chOff x="539750" y="2353430"/>
            <a:chExt cx="8135938" cy="1191616"/>
          </a:xfrm>
        </p:grpSpPr>
        <p:sp>
          <p:nvSpPr>
            <p:cNvPr id="5" name="矩形 4"/>
            <p:cNvSpPr/>
            <p:nvPr/>
          </p:nvSpPr>
          <p:spPr>
            <a:xfrm>
              <a:off x="539750" y="2353430"/>
              <a:ext cx="2016026" cy="540000"/>
            </a:xfrm>
            <a:prstGeom prst="rect">
              <a:avLst/>
            </a:prstGeom>
            <a:solidFill>
              <a:srgbClr val="A3003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>
                  <a:latin typeface="微软雅黑" pitchFamily="34" charset="-122"/>
                  <a:ea typeface="微软雅黑" pitchFamily="34" charset="-122"/>
                </a:rPr>
                <a:t>投资金额</a:t>
              </a:r>
              <a:endParaRPr lang="zh-CN" altLang="en-US" sz="20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539750" y="2929494"/>
              <a:ext cx="8135938" cy="615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Aft>
                  <a:spcPts val="300"/>
                </a:spcAft>
                <a:buFont typeface="Wingdings" pitchFamily="2" charset="2"/>
                <a:buChar char="l"/>
              </a:pPr>
              <a:r>
                <a:rPr lang="en-US" altLang="zh-CN" b="1" dirty="0" smtClean="0">
                  <a:solidFill>
                    <a:prstClr val="black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zh-CN" b="1" dirty="0" smtClean="0">
                  <a:solidFill>
                    <a:prstClr val="black"/>
                  </a:solidFill>
                  <a:latin typeface="楷体_GB2312" pitchFamily="49" charset="-122"/>
                  <a:ea typeface="楷体_GB2312" pitchFamily="49" charset="-122"/>
                </a:rPr>
                <a:t>单笔投资金额不超过</a:t>
              </a:r>
              <a:r>
                <a:rPr lang="en-US" altLang="zh-CN" sz="2000" b="1" dirty="0" smtClean="0">
                  <a:solidFill>
                    <a:srgbClr val="A30330"/>
                  </a:solidFill>
                  <a:latin typeface="楷体_GB2312" pitchFamily="49" charset="-122"/>
                  <a:ea typeface="楷体_GB2312" pitchFamily="49" charset="-122"/>
                </a:rPr>
                <a:t>1000</a:t>
              </a:r>
              <a:r>
                <a:rPr lang="zh-CN" altLang="zh-CN" sz="2000" b="1" dirty="0" smtClean="0">
                  <a:solidFill>
                    <a:srgbClr val="A30330"/>
                  </a:solidFill>
                  <a:latin typeface="楷体_GB2312" pitchFamily="49" charset="-122"/>
                  <a:ea typeface="楷体_GB2312" pitchFamily="49" charset="-122"/>
                </a:rPr>
                <a:t>万元</a:t>
              </a:r>
              <a:r>
                <a:rPr lang="zh-CN" altLang="en-US" b="1" dirty="0" smtClean="0">
                  <a:solidFill>
                    <a:prstClr val="black"/>
                  </a:solidFill>
                  <a:latin typeface="楷体_GB2312" pitchFamily="49" charset="-122"/>
                  <a:ea typeface="楷体_GB2312" pitchFamily="49" charset="-122"/>
                </a:rPr>
                <a:t>，持股比例一般</a:t>
              </a:r>
              <a:r>
                <a:rPr lang="zh-CN" altLang="en-US" sz="2000" b="1" dirty="0" smtClean="0">
                  <a:solidFill>
                    <a:srgbClr val="A30330"/>
                  </a:solidFill>
                  <a:latin typeface="楷体_GB2312" pitchFamily="49" charset="-122"/>
                  <a:ea typeface="楷体_GB2312" pitchFamily="49" charset="-122"/>
                </a:rPr>
                <a:t>不高于</a:t>
              </a:r>
              <a:r>
                <a:rPr lang="en-US" altLang="zh-CN" sz="2000" b="1" dirty="0" smtClean="0">
                  <a:solidFill>
                    <a:srgbClr val="A30330"/>
                  </a:solidFill>
                  <a:latin typeface="楷体_GB2312" pitchFamily="49" charset="-122"/>
                  <a:ea typeface="楷体_GB2312" pitchFamily="49" charset="-122"/>
                </a:rPr>
                <a:t>5%</a:t>
              </a:r>
              <a:endParaRPr lang="zh-CN" altLang="zh-CN" sz="2000" b="1" dirty="0" smtClean="0">
                <a:solidFill>
                  <a:srgbClr val="A3033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3" name="组合 10"/>
          <p:cNvGrpSpPr/>
          <p:nvPr/>
        </p:nvGrpSpPr>
        <p:grpSpPr>
          <a:xfrm>
            <a:off x="467544" y="2858249"/>
            <a:ext cx="8135938" cy="1918108"/>
            <a:chOff x="539750" y="3490921"/>
            <a:chExt cx="8135938" cy="2557475"/>
          </a:xfrm>
        </p:grpSpPr>
        <p:sp>
          <p:nvSpPr>
            <p:cNvPr id="7" name="矩形 6"/>
            <p:cNvSpPr/>
            <p:nvPr/>
          </p:nvSpPr>
          <p:spPr>
            <a:xfrm>
              <a:off x="539750" y="3490921"/>
              <a:ext cx="2016026" cy="540000"/>
            </a:xfrm>
            <a:prstGeom prst="rect">
              <a:avLst/>
            </a:prstGeom>
            <a:solidFill>
              <a:srgbClr val="A3003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>
                  <a:latin typeface="微软雅黑" pitchFamily="34" charset="-122"/>
                  <a:ea typeface="微软雅黑" pitchFamily="34" charset="-122"/>
                </a:rPr>
                <a:t>决策机制</a:t>
              </a:r>
              <a:endParaRPr lang="zh-CN" altLang="en-US" sz="20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39750" y="4101198"/>
              <a:ext cx="8135938" cy="1947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Aft>
                  <a:spcPts val="300"/>
                </a:spcAft>
                <a:buFont typeface="Wingdings" pitchFamily="2" charset="2"/>
                <a:buChar char="l"/>
              </a:pPr>
              <a:r>
                <a:rPr lang="en-US" altLang="zh-CN" dirty="0" smtClean="0">
                  <a:solidFill>
                    <a:prstClr val="black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en-US" b="1" dirty="0" smtClean="0">
                  <a:solidFill>
                    <a:prstClr val="black"/>
                  </a:solidFill>
                  <a:latin typeface="楷体_GB2312" pitchFamily="49" charset="-122"/>
                  <a:ea typeface="楷体_GB2312" pitchFamily="49" charset="-122"/>
                </a:rPr>
                <a:t>基金设立</a:t>
              </a:r>
              <a:r>
                <a:rPr lang="zh-CN" altLang="zh-CN" b="1" dirty="0" smtClean="0">
                  <a:solidFill>
                    <a:prstClr val="black"/>
                  </a:solidFill>
                  <a:latin typeface="楷体_GB2312" pitchFamily="49" charset="-122"/>
                  <a:ea typeface="楷体_GB2312" pitchFamily="49" charset="-122"/>
                </a:rPr>
                <a:t>投资决策委员会</a:t>
              </a:r>
              <a:r>
                <a:rPr lang="zh-CN" altLang="en-US" b="1" dirty="0" smtClean="0">
                  <a:solidFill>
                    <a:prstClr val="black"/>
                  </a:solidFill>
                  <a:latin typeface="楷体_GB2312" pitchFamily="49" charset="-122"/>
                  <a:ea typeface="楷体_GB2312" pitchFamily="49" charset="-122"/>
                </a:rPr>
                <a:t>负责所有项目的投资决策。</a:t>
              </a:r>
              <a:r>
                <a:rPr lang="zh-CN" altLang="zh-CN" b="1" dirty="0" smtClean="0">
                  <a:solidFill>
                    <a:prstClr val="black"/>
                  </a:solidFill>
                  <a:latin typeface="楷体_GB2312" pitchFamily="49" charset="-122"/>
                  <a:ea typeface="楷体_GB2312" pitchFamily="49" charset="-122"/>
                </a:rPr>
                <a:t>投委会</a:t>
              </a:r>
              <a:r>
                <a:rPr lang="zh-CN" altLang="en-US" b="1" dirty="0" smtClean="0">
                  <a:solidFill>
                    <a:prstClr val="black"/>
                  </a:solidFill>
                  <a:latin typeface="楷体_GB2312" pitchFamily="49" charset="-122"/>
                  <a:ea typeface="楷体_GB2312" pitchFamily="49" charset="-122"/>
                </a:rPr>
                <a:t>成员</a:t>
              </a:r>
              <a:r>
                <a:rPr lang="en-US" altLang="zh-CN" b="1" dirty="0" smtClean="0">
                  <a:solidFill>
                    <a:srgbClr val="A30330"/>
                  </a:solidFill>
                  <a:latin typeface="楷体_GB2312" pitchFamily="49" charset="-122"/>
                  <a:ea typeface="楷体_GB2312" pitchFamily="49" charset="-122"/>
                </a:rPr>
                <a:t>6</a:t>
              </a:r>
              <a:r>
                <a:rPr lang="zh-CN" altLang="en-US" b="1" dirty="0" smtClean="0">
                  <a:solidFill>
                    <a:srgbClr val="A30330"/>
                  </a:solidFill>
                  <a:latin typeface="楷体_GB2312" pitchFamily="49" charset="-122"/>
                  <a:ea typeface="楷体_GB2312" pitchFamily="49" charset="-122"/>
                </a:rPr>
                <a:t>人</a:t>
              </a:r>
              <a:r>
                <a:rPr lang="zh-CN" altLang="en-US" b="1" dirty="0" smtClean="0">
                  <a:solidFill>
                    <a:prstClr val="black"/>
                  </a:solidFill>
                  <a:latin typeface="楷体_GB2312" pitchFamily="49" charset="-122"/>
                  <a:ea typeface="楷体_GB2312" pitchFamily="49" charset="-122"/>
                </a:rPr>
                <a:t>：</a:t>
              </a:r>
              <a:r>
                <a:rPr lang="zh-CN" altLang="zh-CN" b="1" dirty="0" smtClean="0">
                  <a:solidFill>
                    <a:prstClr val="black"/>
                  </a:solidFill>
                  <a:latin typeface="楷体_GB2312" pitchFamily="49" charset="-122"/>
                  <a:ea typeface="楷体_GB2312" pitchFamily="49" charset="-122"/>
                </a:rPr>
                <a:t>基金管理人</a:t>
              </a:r>
              <a:r>
                <a:rPr lang="zh-CN" altLang="en-US" b="1" dirty="0" smtClean="0">
                  <a:solidFill>
                    <a:prstClr val="black"/>
                  </a:solidFill>
                  <a:latin typeface="楷体_GB2312" pitchFamily="49" charset="-122"/>
                  <a:ea typeface="楷体_GB2312" pitchFamily="49" charset="-122"/>
                </a:rPr>
                <a:t>代表</a:t>
              </a:r>
              <a:r>
                <a:rPr lang="en-US" altLang="zh-CN" b="1" dirty="0" smtClean="0">
                  <a:solidFill>
                    <a:prstClr val="black"/>
                  </a:solidFill>
                  <a:latin typeface="楷体_GB2312" pitchFamily="49" charset="-122"/>
                  <a:ea typeface="楷体_GB2312" pitchFamily="49" charset="-122"/>
                </a:rPr>
                <a:t>1</a:t>
              </a:r>
              <a:r>
                <a:rPr lang="zh-CN" altLang="zh-CN" b="1" dirty="0" smtClean="0">
                  <a:solidFill>
                    <a:prstClr val="black"/>
                  </a:solidFill>
                  <a:latin typeface="楷体_GB2312" pitchFamily="49" charset="-122"/>
                  <a:ea typeface="楷体_GB2312" pitchFamily="49" charset="-122"/>
                </a:rPr>
                <a:t>人</a:t>
              </a:r>
              <a:r>
                <a:rPr lang="zh-CN" altLang="en-US" b="1" dirty="0" smtClean="0">
                  <a:solidFill>
                    <a:prstClr val="black"/>
                  </a:solidFill>
                  <a:latin typeface="楷体_GB2312" pitchFamily="49" charset="-122"/>
                  <a:ea typeface="楷体_GB2312" pitchFamily="49" charset="-122"/>
                </a:rPr>
                <a:t>，其余</a:t>
              </a:r>
              <a:r>
                <a:rPr lang="en-US" altLang="zh-CN" b="1" dirty="0" smtClean="0">
                  <a:solidFill>
                    <a:prstClr val="black"/>
                  </a:solidFill>
                  <a:latin typeface="楷体_GB2312" pitchFamily="49" charset="-122"/>
                  <a:ea typeface="楷体_GB2312" pitchFamily="49" charset="-122"/>
                </a:rPr>
                <a:t>5</a:t>
              </a:r>
              <a:r>
                <a:rPr lang="zh-CN" altLang="en-US" b="1" dirty="0" smtClean="0">
                  <a:solidFill>
                    <a:prstClr val="black"/>
                  </a:solidFill>
                  <a:latin typeface="楷体_GB2312" pitchFamily="49" charset="-122"/>
                  <a:ea typeface="楷体_GB2312" pitchFamily="49" charset="-122"/>
                </a:rPr>
                <a:t>人来自总行（</a:t>
              </a:r>
              <a:r>
                <a:rPr lang="zh-CN" altLang="zh-CN" b="1" dirty="0" smtClean="0">
                  <a:solidFill>
                    <a:prstClr val="black"/>
                  </a:solidFill>
                  <a:latin typeface="楷体_GB2312" pitchFamily="49" charset="-122"/>
                  <a:ea typeface="楷体_GB2312" pitchFamily="49" charset="-122"/>
                </a:rPr>
                <a:t>小金部</a:t>
              </a:r>
              <a:r>
                <a:rPr lang="en-US" altLang="zh-CN" b="1" dirty="0" smtClean="0">
                  <a:solidFill>
                    <a:prstClr val="black"/>
                  </a:solidFill>
                  <a:latin typeface="楷体_GB2312" pitchFamily="49" charset="-122"/>
                  <a:ea typeface="楷体_GB2312" pitchFamily="49" charset="-122"/>
                </a:rPr>
                <a:t>3</a:t>
              </a:r>
              <a:r>
                <a:rPr lang="zh-CN" altLang="zh-CN" b="1" dirty="0" smtClean="0">
                  <a:solidFill>
                    <a:prstClr val="black"/>
                  </a:solidFill>
                  <a:latin typeface="楷体_GB2312" pitchFamily="49" charset="-122"/>
                  <a:ea typeface="楷体_GB2312" pitchFamily="49" charset="-122"/>
                </a:rPr>
                <a:t>人、公金总部</a:t>
              </a:r>
              <a:r>
                <a:rPr lang="en-US" altLang="zh-CN" b="1" dirty="0" smtClean="0">
                  <a:solidFill>
                    <a:prstClr val="black"/>
                  </a:solidFill>
                  <a:latin typeface="楷体_GB2312" pitchFamily="49" charset="-122"/>
                  <a:ea typeface="楷体_GB2312" pitchFamily="49" charset="-122"/>
                </a:rPr>
                <a:t>1</a:t>
              </a:r>
              <a:r>
                <a:rPr lang="zh-CN" altLang="zh-CN" b="1" dirty="0" smtClean="0">
                  <a:solidFill>
                    <a:prstClr val="black"/>
                  </a:solidFill>
                  <a:latin typeface="楷体_GB2312" pitchFamily="49" charset="-122"/>
                  <a:ea typeface="楷体_GB2312" pitchFamily="49" charset="-122"/>
                </a:rPr>
                <a:t>人、</a:t>
              </a:r>
              <a:r>
                <a:rPr lang="zh-CN" altLang="en-US" b="1" dirty="0" smtClean="0">
                  <a:solidFill>
                    <a:prstClr val="black"/>
                  </a:solidFill>
                  <a:latin typeface="楷体_GB2312" pitchFamily="49" charset="-122"/>
                  <a:ea typeface="楷体_GB2312" pitchFamily="49" charset="-122"/>
                </a:rPr>
                <a:t>法律合规部</a:t>
              </a:r>
              <a:r>
                <a:rPr lang="en-US" altLang="zh-CN" b="1" dirty="0" smtClean="0">
                  <a:solidFill>
                    <a:prstClr val="black"/>
                  </a:solidFill>
                  <a:latin typeface="楷体_GB2312" pitchFamily="49" charset="-122"/>
                  <a:ea typeface="楷体_GB2312" pitchFamily="49" charset="-122"/>
                </a:rPr>
                <a:t>1</a:t>
              </a:r>
              <a:r>
                <a:rPr lang="zh-CN" altLang="en-US" b="1" dirty="0" smtClean="0">
                  <a:solidFill>
                    <a:prstClr val="black"/>
                  </a:solidFill>
                  <a:latin typeface="楷体_GB2312" pitchFamily="49" charset="-122"/>
                  <a:ea typeface="楷体_GB2312" pitchFamily="49" charset="-122"/>
                </a:rPr>
                <a:t>人）</a:t>
              </a:r>
              <a:r>
                <a:rPr lang="en-US" altLang="zh-CN" b="1" dirty="0" smtClean="0">
                  <a:solidFill>
                    <a:srgbClr val="A30330"/>
                  </a:solidFill>
                  <a:latin typeface="楷体_GB2312" pitchFamily="49" charset="-122"/>
                  <a:ea typeface="楷体_GB2312" pitchFamily="49" charset="-122"/>
                </a:rPr>
                <a:t>5</a:t>
              </a:r>
              <a:r>
                <a:rPr lang="zh-CN" altLang="en-US" b="1" dirty="0" smtClean="0">
                  <a:solidFill>
                    <a:srgbClr val="A30330"/>
                  </a:solidFill>
                  <a:latin typeface="楷体_GB2312" pitchFamily="49" charset="-122"/>
                  <a:ea typeface="楷体_GB2312" pitchFamily="49" charset="-122"/>
                </a:rPr>
                <a:t>名及以上投委会委员同意</a:t>
              </a:r>
              <a:r>
                <a:rPr lang="zh-CN" altLang="en-US" b="1" dirty="0" smtClean="0">
                  <a:solidFill>
                    <a:prstClr val="black"/>
                  </a:solidFill>
                  <a:latin typeface="楷体_GB2312" pitchFamily="49" charset="-122"/>
                  <a:ea typeface="楷体_GB2312" pitchFamily="49" charset="-122"/>
                </a:rPr>
                <a:t>，形成有效投资决议</a:t>
              </a:r>
              <a:r>
                <a:rPr lang="zh-CN" altLang="en-US" b="1" dirty="0" smtClean="0">
                  <a:solidFill>
                    <a:prstClr val="black"/>
                  </a:solidFill>
                  <a:latin typeface="楷体_GB2312" pitchFamily="49" charset="-122"/>
                  <a:ea typeface="楷体_GB2312" pitchFamily="49" charset="-122"/>
                </a:rPr>
                <a:t>。</a:t>
              </a:r>
              <a:endParaRPr lang="en-US" altLang="zh-CN" b="1" dirty="0" smtClean="0">
                <a:solidFill>
                  <a:prstClr val="black"/>
                </a:solidFill>
                <a:latin typeface="楷体_GB2312" pitchFamily="49" charset="-122"/>
                <a:ea typeface="楷体_GB2312" pitchFamily="49" charset="-122"/>
              </a:endParaRPr>
            </a:p>
            <a:p>
              <a:pPr>
                <a:lnSpc>
                  <a:spcPct val="120000"/>
                </a:lnSpc>
                <a:spcAft>
                  <a:spcPts val="300"/>
                </a:spcAft>
                <a:buFont typeface="Wingdings" pitchFamily="2" charset="2"/>
                <a:buChar char="l"/>
              </a:pPr>
              <a:r>
                <a:rPr lang="zh-CN" altLang="en-US" b="1" dirty="0" smtClean="0">
                  <a:solidFill>
                    <a:prstClr val="black"/>
                  </a:solidFill>
                  <a:latin typeface="楷体_GB2312" pitchFamily="49" charset="-122"/>
                  <a:ea typeface="楷体_GB2312" pitchFamily="49" charset="-122"/>
                </a:rPr>
                <a:t>尽职调查、投资决策效率高。</a:t>
              </a:r>
              <a:endParaRPr lang="en-US" altLang="zh-CN" b="1" dirty="0" smtClean="0">
                <a:solidFill>
                  <a:prstClr val="black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11" name="组合 12"/>
          <p:cNvGrpSpPr/>
          <p:nvPr/>
        </p:nvGrpSpPr>
        <p:grpSpPr>
          <a:xfrm>
            <a:off x="467544" y="946794"/>
            <a:ext cx="8135938" cy="897560"/>
            <a:chOff x="539750" y="1052736"/>
            <a:chExt cx="8135938" cy="1196746"/>
          </a:xfrm>
        </p:grpSpPr>
        <p:sp>
          <p:nvSpPr>
            <p:cNvPr id="9" name="矩形 8"/>
            <p:cNvSpPr/>
            <p:nvPr/>
          </p:nvSpPr>
          <p:spPr>
            <a:xfrm>
              <a:off x="539750" y="1052736"/>
              <a:ext cx="2016026" cy="540000"/>
            </a:xfrm>
            <a:prstGeom prst="rect">
              <a:avLst/>
            </a:prstGeom>
            <a:solidFill>
              <a:srgbClr val="A3003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>
                  <a:latin typeface="微软雅黑" pitchFamily="34" charset="-122"/>
                  <a:ea typeface="微软雅黑" pitchFamily="34" charset="-122"/>
                </a:rPr>
                <a:t>经营主体</a:t>
              </a:r>
              <a:endParaRPr lang="zh-CN" altLang="en-US" sz="20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39750" y="1683173"/>
              <a:ext cx="8135938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Aft>
                  <a:spcPts val="300"/>
                </a:spcAft>
                <a:buFont typeface="Wingdings" pitchFamily="2" charset="2"/>
                <a:buChar char="l"/>
              </a:pPr>
              <a:r>
                <a:rPr lang="en-US" altLang="zh-CN" b="1" dirty="0" smtClean="0">
                  <a:solidFill>
                    <a:prstClr val="black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en-US" b="1" dirty="0" smtClean="0">
                  <a:solidFill>
                    <a:prstClr val="black"/>
                  </a:solidFill>
                  <a:latin typeface="楷体_GB2312" pitchFamily="49" charset="-122"/>
                  <a:ea typeface="楷体_GB2312" pitchFamily="49" charset="-122"/>
                </a:rPr>
                <a:t>总行小企业金融部直营</a:t>
              </a:r>
              <a:r>
                <a:rPr lang="zh-CN" altLang="en-US" b="1" dirty="0" smtClean="0">
                  <a:solidFill>
                    <a:prstClr val="black"/>
                  </a:solidFill>
                  <a:latin typeface="楷体_GB2312" pitchFamily="49" charset="-122"/>
                  <a:ea typeface="楷体_GB2312" pitchFamily="49" charset="-122"/>
                </a:rPr>
                <a:t>，郑州分行分行</a:t>
              </a:r>
              <a:r>
                <a:rPr lang="zh-CN" altLang="en-US" b="1" dirty="0" smtClean="0">
                  <a:solidFill>
                    <a:prstClr val="black"/>
                  </a:solidFill>
                  <a:latin typeface="楷体_GB2312" pitchFamily="49" charset="-122"/>
                  <a:ea typeface="楷体_GB2312" pitchFamily="49" charset="-122"/>
                </a:rPr>
                <a:t>负责</a:t>
              </a:r>
              <a:r>
                <a:rPr lang="zh-CN" altLang="en-US" b="1" dirty="0" smtClean="0">
                  <a:solidFill>
                    <a:prstClr val="black"/>
                  </a:solidFill>
                  <a:latin typeface="楷体_GB2312" pitchFamily="49" charset="-122"/>
                  <a:ea typeface="楷体_GB2312" pitchFamily="49" charset="-122"/>
                </a:rPr>
                <a:t>推荐河南省项目。</a:t>
              </a:r>
              <a:endParaRPr lang="zh-CN" altLang="zh-CN" sz="2000" b="1" dirty="0" smtClean="0">
                <a:solidFill>
                  <a:srgbClr val="A3003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09099-950B-440C-B875-277B79546F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3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屏幕截图&#10;&#10;已生成极高可信度的说明">
            <a:extLst>
              <a:ext uri="{FF2B5EF4-FFF2-40B4-BE49-F238E27FC236}">
                <a16:creationId xmlns:a16="http://schemas.microsoft.com/office/drawing/2014/main" xmlns="" id="{521D7793-8A31-4E27-A962-93C92D45CD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379295"/>
            <a:ext cx="8496300" cy="39926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23850" y="1491630"/>
            <a:ext cx="8496300" cy="1872208"/>
          </a:xfrm>
          <a:prstGeom prst="rect">
            <a:avLst/>
          </a:prstGeom>
          <a:noFill/>
          <a:ln w="28575">
            <a:solidFill>
              <a:srgbClr val="A30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灯片编号占位符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EFC1849-C620-4DDD-93A8-0ADD78DB2D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0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697" y="68798"/>
            <a:ext cx="1721915" cy="457545"/>
          </a:xfrm>
          <a:prstGeom prst="rect">
            <a:avLst/>
          </a:prstGeom>
        </p:spPr>
      </p:pic>
      <p:sp>
        <p:nvSpPr>
          <p:cNvPr id="28" name="任意多边形 27"/>
          <p:cNvSpPr/>
          <p:nvPr/>
        </p:nvSpPr>
        <p:spPr>
          <a:xfrm flipH="1">
            <a:off x="205868" y="317303"/>
            <a:ext cx="372426" cy="418173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8" fmla="*/ 1071343 w 3171687"/>
              <a:gd name="connsiteY8" fmla="*/ 1901509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0" fmla="*/ 979903 w 3171687"/>
              <a:gd name="connsiteY0" fmla="*/ 259565 h 2069635"/>
              <a:gd name="connsiteX1" fmla="*/ 0 w 3171687"/>
              <a:gd name="connsiteY1" fmla="*/ 259565 h 2069635"/>
              <a:gd name="connsiteX2" fmla="*/ 0 w 3171687"/>
              <a:gd name="connsiteY2" fmla="*/ 0 h 2069635"/>
              <a:gd name="connsiteX3" fmla="*/ 3171687 w 3171687"/>
              <a:gd name="connsiteY3" fmla="*/ 0 h 2069635"/>
              <a:gd name="connsiteX4" fmla="*/ 3171687 w 3171687"/>
              <a:gd name="connsiteY4" fmla="*/ 2069635 h 2069635"/>
              <a:gd name="connsiteX5" fmla="*/ 0 w 3171687"/>
              <a:gd name="connsiteY5" fmla="*/ 2069635 h 2069635"/>
              <a:gd name="connsiteX6" fmla="*/ 0 w 3171687"/>
              <a:gd name="connsiteY6" fmla="*/ 1810069 h 2069635"/>
              <a:gd name="connsiteX0" fmla="*/ 0 w 3171687"/>
              <a:gd name="connsiteY0" fmla="*/ 259565 h 2069635"/>
              <a:gd name="connsiteX1" fmla="*/ 0 w 3171687"/>
              <a:gd name="connsiteY1" fmla="*/ 0 h 2069635"/>
              <a:gd name="connsiteX2" fmla="*/ 3171687 w 3171687"/>
              <a:gd name="connsiteY2" fmla="*/ 0 h 2069635"/>
              <a:gd name="connsiteX3" fmla="*/ 3171687 w 3171687"/>
              <a:gd name="connsiteY3" fmla="*/ 2069635 h 2069635"/>
              <a:gd name="connsiteX4" fmla="*/ 0 w 3171687"/>
              <a:gd name="connsiteY4" fmla="*/ 2069635 h 2069635"/>
              <a:gd name="connsiteX5" fmla="*/ 0 w 3171687"/>
              <a:gd name="connsiteY5" fmla="*/ 1810069 h 20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914106"/>
            <a:endParaRPr lang="zh-CN" altLang="en-US" sz="1900" dirty="0">
              <a:solidFill>
                <a:srgbClr val="FFFFFF"/>
              </a:solidFill>
            </a:endParaRPr>
          </a:p>
        </p:txBody>
      </p:sp>
      <p:sp>
        <p:nvSpPr>
          <p:cNvPr id="29" name="任意多边形 28"/>
          <p:cNvSpPr/>
          <p:nvPr/>
        </p:nvSpPr>
        <p:spPr>
          <a:xfrm flipH="1">
            <a:off x="319455" y="225099"/>
            <a:ext cx="372426" cy="332885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6" fmla="*/ 1104717 w 2253807"/>
              <a:gd name="connsiteY6" fmla="*/ 79151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0" fmla="*/ 0 w 2253807"/>
              <a:gd name="connsiteY0" fmla="*/ 700070 h 1262130"/>
              <a:gd name="connsiteX1" fmla="*/ 0 w 2253807"/>
              <a:gd name="connsiteY1" fmla="*/ 0 h 1262130"/>
              <a:gd name="connsiteX2" fmla="*/ 2253807 w 2253807"/>
              <a:gd name="connsiteY2" fmla="*/ 0 h 1262130"/>
              <a:gd name="connsiteX3" fmla="*/ 2253807 w 2253807"/>
              <a:gd name="connsiteY3" fmla="*/ 1262130 h 1262130"/>
              <a:gd name="connsiteX4" fmla="*/ 1013277 w 2253807"/>
              <a:gd name="connsiteY4" fmla="*/ 1262130 h 126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914106"/>
            <a:endParaRPr lang="zh-CN" altLang="en-US" sz="1900" dirty="0">
              <a:solidFill>
                <a:srgbClr val="FFFFFF"/>
              </a:solidFill>
            </a:endParaRPr>
          </a:p>
        </p:txBody>
      </p:sp>
      <p:sp>
        <p:nvSpPr>
          <p:cNvPr id="30" name="矩形 3"/>
          <p:cNvSpPr>
            <a:spLocks noChangeArrowheads="1"/>
          </p:cNvSpPr>
          <p:nvPr/>
        </p:nvSpPr>
        <p:spPr bwMode="auto">
          <a:xfrm>
            <a:off x="805474" y="168682"/>
            <a:ext cx="3179017" cy="58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1" tIns="45706" rIns="91411" bIns="4570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914106">
              <a:spcBef>
                <a:spcPct val="0"/>
              </a:spcBef>
              <a:buNone/>
            </a:pPr>
            <a:r>
              <a:rPr lang="zh-CN" altLang="en-US" b="1" dirty="0" smtClean="0">
                <a:solidFill>
                  <a:srgbClr val="1F1F1F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zh-CN" altLang="en-US" sz="2800" b="1" dirty="0" smtClean="0">
                <a:solidFill>
                  <a:srgbClr val="A40000"/>
                </a:solidFill>
                <a:cs typeface="Arial" panose="020B0604020202020204" pitchFamily="34" charset="0"/>
              </a:rPr>
              <a:t>股权融资业务模式</a:t>
            </a:r>
            <a:endParaRPr lang="zh-CN" altLang="en-US" sz="2800" b="1" dirty="0">
              <a:solidFill>
                <a:srgbClr val="A40000"/>
              </a:solidFill>
              <a:cs typeface="Arial" panose="020B0604020202020204" pitchFamily="34" charset="0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2779" y="4811152"/>
            <a:ext cx="9151772" cy="326396"/>
          </a:xfrm>
          <a:custGeom>
            <a:avLst/>
            <a:gdLst>
              <a:gd name="connsiteX0" fmla="*/ 6442848 w 12885696"/>
              <a:gd name="connsiteY0" fmla="*/ 0 h 677930"/>
              <a:gd name="connsiteX1" fmla="*/ 12818477 w 12885696"/>
              <a:gd name="connsiteY1" fmla="*/ 656546 h 677930"/>
              <a:gd name="connsiteX2" fmla="*/ 12885696 w 12885696"/>
              <a:gd name="connsiteY2" fmla="*/ 677930 h 677930"/>
              <a:gd name="connsiteX3" fmla="*/ 0 w 12885696"/>
              <a:gd name="connsiteY3" fmla="*/ 677930 h 677930"/>
              <a:gd name="connsiteX4" fmla="*/ 67219 w 12885696"/>
              <a:gd name="connsiteY4" fmla="*/ 656546 h 677930"/>
              <a:gd name="connsiteX5" fmla="*/ 6442848 w 12885696"/>
              <a:gd name="connsiteY5" fmla="*/ 0 h 67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85696" h="677930">
                <a:moveTo>
                  <a:pt x="6442848" y="0"/>
                </a:moveTo>
                <a:cubicBezTo>
                  <a:pt x="9144779" y="0"/>
                  <a:pt x="11510983" y="262931"/>
                  <a:pt x="12818477" y="656546"/>
                </a:cubicBezTo>
                <a:lnTo>
                  <a:pt x="12885696" y="677930"/>
                </a:lnTo>
                <a:lnTo>
                  <a:pt x="0" y="677930"/>
                </a:lnTo>
                <a:lnTo>
                  <a:pt x="67219" y="656546"/>
                </a:lnTo>
                <a:cubicBezTo>
                  <a:pt x="1374713" y="262931"/>
                  <a:pt x="3740917" y="0"/>
                  <a:pt x="644284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685562"/>
            <a:endParaRPr lang="zh-CN" altLang="en-US" sz="1400" dirty="0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0445" y="4013538"/>
            <a:ext cx="7247979" cy="718452"/>
          </a:xfrm>
          <a:prstGeom prst="rect">
            <a:avLst/>
          </a:prstGeom>
          <a:noFill/>
          <a:ln w="25400">
            <a:solidFill>
              <a:srgbClr val="A30030"/>
            </a:solidFill>
          </a:ln>
        </p:spPr>
        <p:txBody>
          <a:bodyPr wrap="square" lIns="135000" tIns="54000" rIns="135000" bIns="54000" rtlCol="0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l"/>
            </a:pPr>
            <a:r>
              <a:rPr lang="zh-CN" altLang="en-US" sz="1650" dirty="0">
                <a:solidFill>
                  <a:schemeClr val="accent5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650" dirty="0" smtClean="0">
                <a:solidFill>
                  <a:schemeClr val="accent5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rPr>
              <a:t>业务开展一年来，招行投贷联动专项基金近</a:t>
            </a:r>
            <a:r>
              <a:rPr lang="en-US" altLang="zh-CN" sz="1650" dirty="0" smtClean="0">
                <a:solidFill>
                  <a:schemeClr val="accent5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rPr>
              <a:t>60</a:t>
            </a:r>
            <a:r>
              <a:rPr lang="zh-CN" altLang="en-US" sz="1600" b="1" dirty="0" smtClean="0">
                <a:solidFill>
                  <a:srgbClr val="A30030"/>
                </a:solidFill>
                <a:latin typeface="微软雅黑" pitchFamily="34" charset="-122"/>
                <a:ea typeface="微软雅黑" pitchFamily="34" charset="-122"/>
              </a:rPr>
              <a:t>个</a:t>
            </a:r>
            <a:r>
              <a:rPr lang="zh-CN" altLang="en-US" sz="1650" dirty="0" smtClean="0">
                <a:solidFill>
                  <a:schemeClr val="accent5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rPr>
              <a:t>项目通过投委会，拟投金额超过接近</a:t>
            </a:r>
            <a:r>
              <a:rPr lang="en-US" altLang="zh-CN" sz="1650" dirty="0" smtClean="0">
                <a:solidFill>
                  <a:schemeClr val="accent5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650" dirty="0" smtClean="0">
                <a:solidFill>
                  <a:schemeClr val="accent5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rPr>
              <a:t>亿元</a:t>
            </a:r>
            <a:r>
              <a:rPr lang="zh-CN" altLang="en-US" sz="1600" b="1" dirty="0" smtClean="0">
                <a:solidFill>
                  <a:srgbClr val="A30030"/>
                </a:solidFill>
                <a:latin typeface="微软雅黑" pitchFamily="34" charset="-122"/>
                <a:ea typeface="微软雅黑" pitchFamily="34" charset="-122"/>
              </a:rPr>
              <a:t>亿元</a:t>
            </a:r>
            <a:r>
              <a:rPr lang="zh-CN" altLang="en-US" sz="1600" dirty="0" smtClean="0">
                <a:solidFill>
                  <a:schemeClr val="accent5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。超过</a:t>
            </a:r>
            <a:r>
              <a:rPr lang="en-US" altLang="zh-CN" sz="1600" dirty="0" smtClean="0">
                <a:solidFill>
                  <a:schemeClr val="accent5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rPr>
              <a:t>40</a:t>
            </a:r>
            <a:r>
              <a:rPr lang="zh-CN" altLang="en-US" sz="1600" b="1" dirty="0" smtClean="0">
                <a:solidFill>
                  <a:srgbClr val="A30030"/>
                </a:solidFill>
                <a:latin typeface="微软雅黑" pitchFamily="34" charset="-122"/>
                <a:ea typeface="微软雅黑" pitchFamily="34" charset="-122"/>
              </a:rPr>
              <a:t>个项目</a:t>
            </a:r>
            <a:r>
              <a:rPr lang="zh-CN" altLang="en-US" sz="1650" dirty="0" smtClean="0">
                <a:solidFill>
                  <a:schemeClr val="accent5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rPr>
              <a:t>已完成交割。</a:t>
            </a:r>
            <a:endParaRPr lang="zh-CN" altLang="en-US" sz="165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28"/>
          <p:cNvGrpSpPr/>
          <p:nvPr/>
        </p:nvGrpSpPr>
        <p:grpSpPr>
          <a:xfrm>
            <a:off x="1930174" y="1571184"/>
            <a:ext cx="5738169" cy="2316022"/>
            <a:chOff x="2206066" y="1832202"/>
            <a:chExt cx="7839571" cy="3526159"/>
          </a:xfrm>
        </p:grpSpPr>
        <p:grpSp>
          <p:nvGrpSpPr>
            <p:cNvPr id="3" name="组合 6"/>
            <p:cNvGrpSpPr/>
            <p:nvPr/>
          </p:nvGrpSpPr>
          <p:grpSpPr>
            <a:xfrm>
              <a:off x="2206066" y="1875082"/>
              <a:ext cx="2154877" cy="1194908"/>
              <a:chOff x="1921249" y="1882705"/>
              <a:chExt cx="1616158" cy="995757"/>
            </a:xfrm>
          </p:grpSpPr>
          <p:pic>
            <p:nvPicPr>
              <p:cNvPr id="58" name="图片 4"/>
              <p:cNvPicPr>
                <a:picLocks noChangeAspect="1"/>
              </p:cNvPicPr>
              <p:nvPr/>
            </p:nvPicPr>
            <p:blipFill>
              <a:blip r:embed="rId4" cstate="email"/>
              <a:srcRect r="73457"/>
              <a:stretch>
                <a:fillRect/>
              </a:stretch>
            </p:blipFill>
            <p:spPr>
              <a:xfrm>
                <a:off x="1921249" y="1953100"/>
                <a:ext cx="833381" cy="753640"/>
              </a:xfrm>
              <a:prstGeom prst="rect">
                <a:avLst/>
              </a:prstGeom>
            </p:spPr>
          </p:pic>
          <p:sp>
            <p:nvSpPr>
              <p:cNvPr id="59" name="矩形 5"/>
              <p:cNvSpPr/>
              <p:nvPr/>
            </p:nvSpPr>
            <p:spPr>
              <a:xfrm>
                <a:off x="2732963" y="1882705"/>
                <a:ext cx="804444" cy="995757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zh-CN" altLang="en-US" sz="2325" b="1" spc="48" dirty="0">
                    <a:ln w="11430"/>
                    <a:solidFill>
                      <a:schemeClr val="accent5">
                        <a:lumMod val="25000"/>
                      </a:schemeClr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招商</a:t>
                </a:r>
                <a:endParaRPr lang="en-US" altLang="zh-CN" sz="2325" b="1" spc="48" dirty="0">
                  <a:ln w="11430"/>
                  <a:solidFill>
                    <a:schemeClr val="accent5">
                      <a:lumMod val="2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r>
                  <a:rPr lang="zh-CN" altLang="en-US" sz="2325" b="1" spc="48" dirty="0">
                    <a:ln w="11430"/>
                    <a:solidFill>
                      <a:schemeClr val="accent5">
                        <a:lumMod val="25000"/>
                      </a:schemeClr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银行</a:t>
                </a:r>
              </a:p>
            </p:txBody>
          </p:sp>
        </p:grpSp>
        <p:grpSp>
          <p:nvGrpSpPr>
            <p:cNvPr id="4" name="组合 14"/>
            <p:cNvGrpSpPr/>
            <p:nvPr/>
          </p:nvGrpSpPr>
          <p:grpSpPr>
            <a:xfrm>
              <a:off x="4392221" y="4163452"/>
              <a:ext cx="2999873" cy="1194909"/>
              <a:chOff x="3341790" y="3450490"/>
              <a:chExt cx="2249905" cy="995757"/>
            </a:xfrm>
          </p:grpSpPr>
          <p:sp>
            <p:nvSpPr>
              <p:cNvPr id="56" name="Freeform 12"/>
              <p:cNvSpPr>
                <a:spLocks noEditPoints="1"/>
              </p:cNvSpPr>
              <p:nvPr/>
            </p:nvSpPr>
            <p:spPr bwMode="auto">
              <a:xfrm>
                <a:off x="3341790" y="3461726"/>
                <a:ext cx="1450686" cy="743562"/>
              </a:xfrm>
              <a:custGeom>
                <a:avLst/>
                <a:gdLst>
                  <a:gd name="T0" fmla="*/ 269 w 724"/>
                  <a:gd name="T1" fmla="*/ 8 h 445"/>
                  <a:gd name="T2" fmla="*/ 223 w 724"/>
                  <a:gd name="T3" fmla="*/ 280 h 445"/>
                  <a:gd name="T4" fmla="*/ 107 w 724"/>
                  <a:gd name="T5" fmla="*/ 343 h 445"/>
                  <a:gd name="T6" fmla="*/ 11 w 724"/>
                  <a:gd name="T7" fmla="*/ 428 h 445"/>
                  <a:gd name="T8" fmla="*/ 107 w 724"/>
                  <a:gd name="T9" fmla="*/ 445 h 445"/>
                  <a:gd name="T10" fmla="*/ 223 w 724"/>
                  <a:gd name="T11" fmla="*/ 445 h 445"/>
                  <a:gd name="T12" fmla="*/ 238 w 724"/>
                  <a:gd name="T13" fmla="*/ 361 h 445"/>
                  <a:gd name="T14" fmla="*/ 274 w 724"/>
                  <a:gd name="T15" fmla="*/ 445 h 445"/>
                  <a:gd name="T16" fmla="*/ 459 w 724"/>
                  <a:gd name="T17" fmla="*/ 296 h 445"/>
                  <a:gd name="T18" fmla="*/ 708 w 724"/>
                  <a:gd name="T19" fmla="*/ 437 h 445"/>
                  <a:gd name="T20" fmla="*/ 716 w 724"/>
                  <a:gd name="T21" fmla="*/ 445 h 445"/>
                  <a:gd name="T22" fmla="*/ 724 w 724"/>
                  <a:gd name="T23" fmla="*/ 288 h 445"/>
                  <a:gd name="T24" fmla="*/ 717 w 724"/>
                  <a:gd name="T25" fmla="*/ 280 h 445"/>
                  <a:gd name="T26" fmla="*/ 717 w 724"/>
                  <a:gd name="T27" fmla="*/ 280 h 445"/>
                  <a:gd name="T28" fmla="*/ 716 w 724"/>
                  <a:gd name="T29" fmla="*/ 280 h 445"/>
                  <a:gd name="T30" fmla="*/ 459 w 724"/>
                  <a:gd name="T31" fmla="*/ 280 h 445"/>
                  <a:gd name="T32" fmla="*/ 449 w 724"/>
                  <a:gd name="T33" fmla="*/ 114 h 445"/>
                  <a:gd name="T34" fmla="*/ 379 w 724"/>
                  <a:gd name="T35" fmla="*/ 106 h 445"/>
                  <a:gd name="T36" fmla="*/ 371 w 724"/>
                  <a:gd name="T37" fmla="*/ 280 h 445"/>
                  <a:gd name="T38" fmla="*/ 348 w 724"/>
                  <a:gd name="T39" fmla="*/ 8 h 445"/>
                  <a:gd name="T40" fmla="*/ 277 w 724"/>
                  <a:gd name="T41" fmla="*/ 0 h 445"/>
                  <a:gd name="T42" fmla="*/ 306 w 724"/>
                  <a:gd name="T43" fmla="*/ 16 h 445"/>
                  <a:gd name="T44" fmla="*/ 332 w 724"/>
                  <a:gd name="T45" fmla="*/ 280 h 445"/>
                  <a:gd name="T46" fmla="*/ 408 w 724"/>
                  <a:gd name="T47" fmla="*/ 280 h 445"/>
                  <a:gd name="T48" fmla="*/ 433 w 724"/>
                  <a:gd name="T49" fmla="*/ 122 h 445"/>
                  <a:gd name="T50" fmla="*/ 408 w 724"/>
                  <a:gd name="T51" fmla="*/ 280 h 445"/>
                  <a:gd name="T52" fmla="*/ 671 w 724"/>
                  <a:gd name="T53" fmla="*/ 429 h 445"/>
                  <a:gd name="T54" fmla="*/ 488 w 724"/>
                  <a:gd name="T55" fmla="*/ 421 h 445"/>
                  <a:gd name="T56" fmla="*/ 496 w 724"/>
                  <a:gd name="T57" fmla="*/ 413 h 445"/>
                  <a:gd name="T58" fmla="*/ 679 w 724"/>
                  <a:gd name="T59" fmla="*/ 421 h 445"/>
                  <a:gd name="T60" fmla="*/ 679 w 724"/>
                  <a:gd name="T61" fmla="*/ 377 h 445"/>
                  <a:gd name="T62" fmla="*/ 496 w 724"/>
                  <a:gd name="T63" fmla="*/ 386 h 445"/>
                  <a:gd name="T64" fmla="*/ 488 w 724"/>
                  <a:gd name="T65" fmla="*/ 377 h 445"/>
                  <a:gd name="T66" fmla="*/ 671 w 724"/>
                  <a:gd name="T67" fmla="*/ 369 h 445"/>
                  <a:gd name="T68" fmla="*/ 679 w 724"/>
                  <a:gd name="T69" fmla="*/ 377 h 445"/>
                  <a:gd name="T70" fmla="*/ 671 w 724"/>
                  <a:gd name="T71" fmla="*/ 340 h 445"/>
                  <a:gd name="T72" fmla="*/ 488 w 724"/>
                  <a:gd name="T73" fmla="*/ 332 h 445"/>
                  <a:gd name="T74" fmla="*/ 496 w 724"/>
                  <a:gd name="T75" fmla="*/ 324 h 445"/>
                  <a:gd name="T76" fmla="*/ 679 w 724"/>
                  <a:gd name="T77" fmla="*/ 332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24" h="445">
                    <a:moveTo>
                      <a:pt x="277" y="0"/>
                    </a:moveTo>
                    <a:cubicBezTo>
                      <a:pt x="273" y="0"/>
                      <a:pt x="269" y="4"/>
                      <a:pt x="269" y="8"/>
                    </a:cubicBezTo>
                    <a:cubicBezTo>
                      <a:pt x="269" y="280"/>
                      <a:pt x="269" y="280"/>
                      <a:pt x="269" y="280"/>
                    </a:cubicBezTo>
                    <a:cubicBezTo>
                      <a:pt x="223" y="280"/>
                      <a:pt x="223" y="280"/>
                      <a:pt x="223" y="280"/>
                    </a:cubicBezTo>
                    <a:cubicBezTo>
                      <a:pt x="223" y="343"/>
                      <a:pt x="223" y="343"/>
                      <a:pt x="223" y="343"/>
                    </a:cubicBezTo>
                    <a:cubicBezTo>
                      <a:pt x="107" y="343"/>
                      <a:pt x="107" y="343"/>
                      <a:pt x="107" y="343"/>
                    </a:cubicBezTo>
                    <a:cubicBezTo>
                      <a:pt x="107" y="428"/>
                      <a:pt x="107" y="428"/>
                      <a:pt x="107" y="428"/>
                    </a:cubicBezTo>
                    <a:cubicBezTo>
                      <a:pt x="11" y="428"/>
                      <a:pt x="11" y="428"/>
                      <a:pt x="11" y="428"/>
                    </a:cubicBezTo>
                    <a:cubicBezTo>
                      <a:pt x="0" y="428"/>
                      <a:pt x="0" y="445"/>
                      <a:pt x="11" y="445"/>
                    </a:cubicBezTo>
                    <a:cubicBezTo>
                      <a:pt x="107" y="445"/>
                      <a:pt x="107" y="445"/>
                      <a:pt x="107" y="445"/>
                    </a:cubicBezTo>
                    <a:cubicBezTo>
                      <a:pt x="194" y="445"/>
                      <a:pt x="194" y="445"/>
                      <a:pt x="194" y="445"/>
                    </a:cubicBezTo>
                    <a:cubicBezTo>
                      <a:pt x="223" y="445"/>
                      <a:pt x="223" y="445"/>
                      <a:pt x="223" y="445"/>
                    </a:cubicBezTo>
                    <a:cubicBezTo>
                      <a:pt x="238" y="445"/>
                      <a:pt x="238" y="445"/>
                      <a:pt x="238" y="445"/>
                    </a:cubicBezTo>
                    <a:cubicBezTo>
                      <a:pt x="238" y="361"/>
                      <a:pt x="238" y="361"/>
                      <a:pt x="238" y="361"/>
                    </a:cubicBezTo>
                    <a:cubicBezTo>
                      <a:pt x="274" y="361"/>
                      <a:pt x="274" y="361"/>
                      <a:pt x="274" y="361"/>
                    </a:cubicBezTo>
                    <a:cubicBezTo>
                      <a:pt x="274" y="445"/>
                      <a:pt x="274" y="445"/>
                      <a:pt x="274" y="445"/>
                    </a:cubicBezTo>
                    <a:cubicBezTo>
                      <a:pt x="459" y="445"/>
                      <a:pt x="459" y="445"/>
                      <a:pt x="459" y="445"/>
                    </a:cubicBezTo>
                    <a:cubicBezTo>
                      <a:pt x="459" y="296"/>
                      <a:pt x="459" y="296"/>
                      <a:pt x="459" y="296"/>
                    </a:cubicBezTo>
                    <a:cubicBezTo>
                      <a:pt x="708" y="296"/>
                      <a:pt x="708" y="296"/>
                      <a:pt x="708" y="296"/>
                    </a:cubicBezTo>
                    <a:cubicBezTo>
                      <a:pt x="708" y="437"/>
                      <a:pt x="708" y="437"/>
                      <a:pt x="708" y="437"/>
                    </a:cubicBezTo>
                    <a:cubicBezTo>
                      <a:pt x="708" y="441"/>
                      <a:pt x="712" y="445"/>
                      <a:pt x="716" y="445"/>
                    </a:cubicBezTo>
                    <a:cubicBezTo>
                      <a:pt x="716" y="445"/>
                      <a:pt x="716" y="445"/>
                      <a:pt x="716" y="445"/>
                    </a:cubicBezTo>
                    <a:cubicBezTo>
                      <a:pt x="721" y="445"/>
                      <a:pt x="724" y="441"/>
                      <a:pt x="724" y="437"/>
                    </a:cubicBezTo>
                    <a:cubicBezTo>
                      <a:pt x="724" y="288"/>
                      <a:pt x="724" y="288"/>
                      <a:pt x="724" y="288"/>
                    </a:cubicBezTo>
                    <a:cubicBezTo>
                      <a:pt x="724" y="284"/>
                      <a:pt x="721" y="280"/>
                      <a:pt x="717" y="280"/>
                    </a:cubicBezTo>
                    <a:cubicBezTo>
                      <a:pt x="717" y="280"/>
                      <a:pt x="717" y="280"/>
                      <a:pt x="717" y="280"/>
                    </a:cubicBezTo>
                    <a:cubicBezTo>
                      <a:pt x="717" y="280"/>
                      <a:pt x="717" y="280"/>
                      <a:pt x="717" y="280"/>
                    </a:cubicBezTo>
                    <a:cubicBezTo>
                      <a:pt x="717" y="280"/>
                      <a:pt x="717" y="280"/>
                      <a:pt x="717" y="280"/>
                    </a:cubicBezTo>
                    <a:cubicBezTo>
                      <a:pt x="717" y="280"/>
                      <a:pt x="717" y="280"/>
                      <a:pt x="717" y="280"/>
                    </a:cubicBezTo>
                    <a:cubicBezTo>
                      <a:pt x="716" y="280"/>
                      <a:pt x="716" y="280"/>
                      <a:pt x="716" y="280"/>
                    </a:cubicBezTo>
                    <a:cubicBezTo>
                      <a:pt x="716" y="280"/>
                      <a:pt x="716" y="280"/>
                      <a:pt x="716" y="280"/>
                    </a:cubicBezTo>
                    <a:cubicBezTo>
                      <a:pt x="459" y="280"/>
                      <a:pt x="459" y="280"/>
                      <a:pt x="459" y="280"/>
                    </a:cubicBezTo>
                    <a:cubicBezTo>
                      <a:pt x="449" y="280"/>
                      <a:pt x="449" y="280"/>
                      <a:pt x="449" y="280"/>
                    </a:cubicBezTo>
                    <a:cubicBezTo>
                      <a:pt x="449" y="114"/>
                      <a:pt x="449" y="114"/>
                      <a:pt x="449" y="114"/>
                    </a:cubicBezTo>
                    <a:cubicBezTo>
                      <a:pt x="449" y="110"/>
                      <a:pt x="446" y="106"/>
                      <a:pt x="441" y="106"/>
                    </a:cubicBezTo>
                    <a:cubicBezTo>
                      <a:pt x="420" y="106"/>
                      <a:pt x="400" y="106"/>
                      <a:pt x="379" y="106"/>
                    </a:cubicBezTo>
                    <a:cubicBezTo>
                      <a:pt x="374" y="106"/>
                      <a:pt x="371" y="110"/>
                      <a:pt x="371" y="114"/>
                    </a:cubicBezTo>
                    <a:cubicBezTo>
                      <a:pt x="371" y="280"/>
                      <a:pt x="371" y="280"/>
                      <a:pt x="371" y="280"/>
                    </a:cubicBezTo>
                    <a:cubicBezTo>
                      <a:pt x="348" y="280"/>
                      <a:pt x="348" y="280"/>
                      <a:pt x="348" y="280"/>
                    </a:cubicBezTo>
                    <a:cubicBezTo>
                      <a:pt x="348" y="8"/>
                      <a:pt x="348" y="8"/>
                      <a:pt x="348" y="8"/>
                    </a:cubicBezTo>
                    <a:cubicBezTo>
                      <a:pt x="348" y="4"/>
                      <a:pt x="344" y="0"/>
                      <a:pt x="340" y="0"/>
                    </a:cubicBezTo>
                    <a:cubicBezTo>
                      <a:pt x="319" y="0"/>
                      <a:pt x="298" y="0"/>
                      <a:pt x="277" y="0"/>
                    </a:cubicBezTo>
                    <a:close/>
                    <a:moveTo>
                      <a:pt x="306" y="280"/>
                    </a:moveTo>
                    <a:cubicBezTo>
                      <a:pt x="306" y="16"/>
                      <a:pt x="306" y="16"/>
                      <a:pt x="306" y="16"/>
                    </a:cubicBezTo>
                    <a:cubicBezTo>
                      <a:pt x="332" y="16"/>
                      <a:pt x="332" y="16"/>
                      <a:pt x="332" y="16"/>
                    </a:cubicBezTo>
                    <a:cubicBezTo>
                      <a:pt x="332" y="280"/>
                      <a:pt x="332" y="280"/>
                      <a:pt x="332" y="280"/>
                    </a:cubicBezTo>
                    <a:cubicBezTo>
                      <a:pt x="306" y="280"/>
                      <a:pt x="306" y="280"/>
                      <a:pt x="306" y="280"/>
                    </a:cubicBezTo>
                    <a:close/>
                    <a:moveTo>
                      <a:pt x="408" y="280"/>
                    </a:moveTo>
                    <a:cubicBezTo>
                      <a:pt x="408" y="122"/>
                      <a:pt x="408" y="122"/>
                      <a:pt x="408" y="122"/>
                    </a:cubicBezTo>
                    <a:cubicBezTo>
                      <a:pt x="433" y="122"/>
                      <a:pt x="433" y="122"/>
                      <a:pt x="433" y="122"/>
                    </a:cubicBezTo>
                    <a:cubicBezTo>
                      <a:pt x="433" y="280"/>
                      <a:pt x="433" y="280"/>
                      <a:pt x="433" y="280"/>
                    </a:cubicBezTo>
                    <a:cubicBezTo>
                      <a:pt x="408" y="280"/>
                      <a:pt x="408" y="280"/>
                      <a:pt x="408" y="280"/>
                    </a:cubicBezTo>
                    <a:close/>
                    <a:moveTo>
                      <a:pt x="679" y="421"/>
                    </a:moveTo>
                    <a:cubicBezTo>
                      <a:pt x="679" y="425"/>
                      <a:pt x="675" y="429"/>
                      <a:pt x="671" y="429"/>
                    </a:cubicBezTo>
                    <a:cubicBezTo>
                      <a:pt x="496" y="429"/>
                      <a:pt x="496" y="429"/>
                      <a:pt x="496" y="429"/>
                    </a:cubicBezTo>
                    <a:cubicBezTo>
                      <a:pt x="491" y="429"/>
                      <a:pt x="488" y="425"/>
                      <a:pt x="488" y="421"/>
                    </a:cubicBezTo>
                    <a:cubicBezTo>
                      <a:pt x="488" y="421"/>
                      <a:pt x="488" y="421"/>
                      <a:pt x="488" y="421"/>
                    </a:cubicBezTo>
                    <a:cubicBezTo>
                      <a:pt x="488" y="416"/>
                      <a:pt x="491" y="413"/>
                      <a:pt x="496" y="413"/>
                    </a:cubicBezTo>
                    <a:cubicBezTo>
                      <a:pt x="671" y="413"/>
                      <a:pt x="671" y="413"/>
                      <a:pt x="671" y="413"/>
                    </a:cubicBezTo>
                    <a:cubicBezTo>
                      <a:pt x="675" y="413"/>
                      <a:pt x="679" y="416"/>
                      <a:pt x="679" y="421"/>
                    </a:cubicBezTo>
                    <a:cubicBezTo>
                      <a:pt x="679" y="421"/>
                      <a:pt x="679" y="421"/>
                      <a:pt x="679" y="421"/>
                    </a:cubicBezTo>
                    <a:close/>
                    <a:moveTo>
                      <a:pt x="679" y="377"/>
                    </a:moveTo>
                    <a:cubicBezTo>
                      <a:pt x="679" y="382"/>
                      <a:pt x="675" y="386"/>
                      <a:pt x="671" y="386"/>
                    </a:cubicBezTo>
                    <a:cubicBezTo>
                      <a:pt x="496" y="386"/>
                      <a:pt x="496" y="386"/>
                      <a:pt x="496" y="386"/>
                    </a:cubicBezTo>
                    <a:cubicBezTo>
                      <a:pt x="491" y="386"/>
                      <a:pt x="488" y="382"/>
                      <a:pt x="488" y="377"/>
                    </a:cubicBezTo>
                    <a:cubicBezTo>
                      <a:pt x="488" y="377"/>
                      <a:pt x="488" y="377"/>
                      <a:pt x="488" y="377"/>
                    </a:cubicBezTo>
                    <a:cubicBezTo>
                      <a:pt x="488" y="373"/>
                      <a:pt x="491" y="369"/>
                      <a:pt x="496" y="369"/>
                    </a:cubicBezTo>
                    <a:cubicBezTo>
                      <a:pt x="671" y="369"/>
                      <a:pt x="671" y="369"/>
                      <a:pt x="671" y="369"/>
                    </a:cubicBezTo>
                    <a:cubicBezTo>
                      <a:pt x="675" y="369"/>
                      <a:pt x="679" y="373"/>
                      <a:pt x="679" y="377"/>
                    </a:cubicBezTo>
                    <a:cubicBezTo>
                      <a:pt x="679" y="377"/>
                      <a:pt x="679" y="377"/>
                      <a:pt x="679" y="377"/>
                    </a:cubicBezTo>
                    <a:close/>
                    <a:moveTo>
                      <a:pt x="679" y="332"/>
                    </a:moveTo>
                    <a:cubicBezTo>
                      <a:pt x="679" y="337"/>
                      <a:pt x="675" y="340"/>
                      <a:pt x="671" y="340"/>
                    </a:cubicBezTo>
                    <a:cubicBezTo>
                      <a:pt x="496" y="340"/>
                      <a:pt x="496" y="340"/>
                      <a:pt x="496" y="340"/>
                    </a:cubicBezTo>
                    <a:cubicBezTo>
                      <a:pt x="491" y="340"/>
                      <a:pt x="488" y="337"/>
                      <a:pt x="488" y="332"/>
                    </a:cubicBezTo>
                    <a:cubicBezTo>
                      <a:pt x="488" y="332"/>
                      <a:pt x="488" y="332"/>
                      <a:pt x="488" y="332"/>
                    </a:cubicBezTo>
                    <a:cubicBezTo>
                      <a:pt x="488" y="328"/>
                      <a:pt x="491" y="324"/>
                      <a:pt x="496" y="324"/>
                    </a:cubicBezTo>
                    <a:cubicBezTo>
                      <a:pt x="671" y="324"/>
                      <a:pt x="671" y="324"/>
                      <a:pt x="671" y="324"/>
                    </a:cubicBezTo>
                    <a:cubicBezTo>
                      <a:pt x="675" y="324"/>
                      <a:pt x="679" y="328"/>
                      <a:pt x="679" y="332"/>
                    </a:cubicBezTo>
                    <a:close/>
                  </a:path>
                </a:pathLst>
              </a:custGeom>
              <a:solidFill>
                <a:srgbClr val="C81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4787251" y="3450490"/>
                <a:ext cx="804444" cy="995757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zh-CN" altLang="en-US" sz="2325" b="1" spc="48" dirty="0">
                    <a:ln w="11430"/>
                    <a:solidFill>
                      <a:schemeClr val="accent5">
                        <a:lumMod val="25000"/>
                      </a:schemeClr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科创</a:t>
                </a:r>
                <a:endParaRPr lang="en-US" altLang="zh-CN" sz="2325" b="1" spc="48" dirty="0">
                  <a:ln w="11430"/>
                  <a:solidFill>
                    <a:schemeClr val="accent5">
                      <a:lumMod val="2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r>
                  <a:rPr lang="zh-CN" altLang="en-US" sz="2325" b="1" spc="48" dirty="0">
                    <a:ln w="11430"/>
                    <a:solidFill>
                      <a:schemeClr val="accent5">
                        <a:lumMod val="25000"/>
                      </a:schemeClr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企业</a:t>
                </a:r>
              </a:p>
            </p:txBody>
          </p:sp>
        </p:grpSp>
        <p:grpSp>
          <p:nvGrpSpPr>
            <p:cNvPr id="5" name="组合 31"/>
            <p:cNvGrpSpPr/>
            <p:nvPr/>
          </p:nvGrpSpPr>
          <p:grpSpPr>
            <a:xfrm>
              <a:off x="4570020" y="2128552"/>
              <a:ext cx="2783280" cy="568928"/>
              <a:chOff x="3437040" y="2316718"/>
              <a:chExt cx="2087460" cy="474107"/>
            </a:xfrm>
          </p:grpSpPr>
          <p:cxnSp>
            <p:nvCxnSpPr>
              <p:cNvPr id="53" name="直接箭头连接符 52"/>
              <p:cNvCxnSpPr/>
              <p:nvPr/>
            </p:nvCxnSpPr>
            <p:spPr>
              <a:xfrm flipV="1">
                <a:off x="3465615" y="2695575"/>
                <a:ext cx="2058885" cy="9525"/>
              </a:xfrm>
              <a:prstGeom prst="straightConnector1">
                <a:avLst/>
              </a:prstGeom>
              <a:ln>
                <a:solidFill>
                  <a:schemeClr val="bg2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箭头连接符 53"/>
              <p:cNvCxnSpPr/>
              <p:nvPr/>
            </p:nvCxnSpPr>
            <p:spPr>
              <a:xfrm flipH="1">
                <a:off x="3437040" y="2790825"/>
                <a:ext cx="2058885" cy="0"/>
              </a:xfrm>
              <a:prstGeom prst="straightConnector1">
                <a:avLst/>
              </a:prstGeom>
              <a:ln>
                <a:solidFill>
                  <a:schemeClr val="bg2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矩形 54"/>
              <p:cNvSpPr/>
              <p:nvPr/>
            </p:nvSpPr>
            <p:spPr>
              <a:xfrm>
                <a:off x="4027117" y="2316718"/>
                <a:ext cx="921257" cy="351445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zh-CN" altLang="en-US" sz="1350" b="1" spc="48" dirty="0">
                    <a:ln w="1143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内部合作</a:t>
                </a:r>
              </a:p>
            </p:txBody>
          </p:sp>
        </p:grpSp>
        <p:grpSp>
          <p:nvGrpSpPr>
            <p:cNvPr id="6" name="组合 33"/>
            <p:cNvGrpSpPr/>
            <p:nvPr/>
          </p:nvGrpSpPr>
          <p:grpSpPr>
            <a:xfrm>
              <a:off x="7055893" y="2961562"/>
              <a:ext cx="1580869" cy="1365745"/>
              <a:chOff x="5301446" y="2877542"/>
              <a:chExt cx="1185652" cy="1138121"/>
            </a:xfrm>
          </p:grpSpPr>
          <p:cxnSp>
            <p:nvCxnSpPr>
              <p:cNvPr id="51" name="直接箭头连接符 50"/>
              <p:cNvCxnSpPr/>
              <p:nvPr/>
            </p:nvCxnSpPr>
            <p:spPr>
              <a:xfrm flipH="1">
                <a:off x="5301446" y="2877542"/>
                <a:ext cx="716507" cy="1012209"/>
              </a:xfrm>
              <a:prstGeom prst="straightConnector1">
                <a:avLst/>
              </a:prstGeom>
              <a:ln>
                <a:solidFill>
                  <a:schemeClr val="bg2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矩形 51"/>
              <p:cNvSpPr/>
              <p:nvPr/>
            </p:nvSpPr>
            <p:spPr>
              <a:xfrm>
                <a:off x="5746179" y="3400637"/>
                <a:ext cx="740919" cy="615026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zh-CN" altLang="en-US" sz="1350" b="1" spc="48" dirty="0">
                    <a:ln w="1143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股权</a:t>
                </a:r>
                <a:endParaRPr lang="en-US" altLang="zh-CN" sz="1350" b="1" spc="48" dirty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r>
                  <a:rPr lang="zh-CN" altLang="en-US" sz="1350" b="1" spc="48" dirty="0">
                    <a:ln w="1143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直投</a:t>
                </a:r>
              </a:p>
            </p:txBody>
          </p:sp>
        </p:grpSp>
        <p:grpSp>
          <p:nvGrpSpPr>
            <p:cNvPr id="7" name="组合 32"/>
            <p:cNvGrpSpPr/>
            <p:nvPr/>
          </p:nvGrpSpPr>
          <p:grpSpPr>
            <a:xfrm>
              <a:off x="3250960" y="3139702"/>
              <a:ext cx="1665251" cy="1053945"/>
              <a:chOff x="2447744" y="2654516"/>
              <a:chExt cx="1248938" cy="878287"/>
            </a:xfrm>
          </p:grpSpPr>
          <p:cxnSp>
            <p:nvCxnSpPr>
              <p:cNvPr id="49" name="直接箭头连接符 48"/>
              <p:cNvCxnSpPr/>
              <p:nvPr/>
            </p:nvCxnSpPr>
            <p:spPr>
              <a:xfrm>
                <a:off x="2922094" y="2654516"/>
                <a:ext cx="774588" cy="819474"/>
              </a:xfrm>
              <a:prstGeom prst="straightConnector1">
                <a:avLst/>
              </a:prstGeom>
              <a:ln>
                <a:solidFill>
                  <a:schemeClr val="bg2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矩形 49"/>
              <p:cNvSpPr/>
              <p:nvPr/>
            </p:nvSpPr>
            <p:spPr>
              <a:xfrm>
                <a:off x="2447744" y="2917776"/>
                <a:ext cx="535192" cy="615027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zh-CN" altLang="en-US" sz="1350" b="1" spc="48" dirty="0">
                    <a:ln w="1143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信贷</a:t>
                </a:r>
                <a:endParaRPr lang="en-US" altLang="zh-CN" sz="1350" b="1" spc="48" dirty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r>
                  <a:rPr lang="zh-CN" altLang="en-US" sz="1350" b="1" spc="48" dirty="0">
                    <a:ln w="1143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资金</a:t>
                </a:r>
              </a:p>
            </p:txBody>
          </p:sp>
        </p:grpSp>
        <p:grpSp>
          <p:nvGrpSpPr>
            <p:cNvPr id="8" name="组合 24"/>
            <p:cNvGrpSpPr/>
            <p:nvPr/>
          </p:nvGrpSpPr>
          <p:grpSpPr>
            <a:xfrm>
              <a:off x="7666341" y="1832202"/>
              <a:ext cx="2379296" cy="1194910"/>
              <a:chOff x="5911673" y="1812584"/>
              <a:chExt cx="1784470" cy="995758"/>
            </a:xfrm>
          </p:grpSpPr>
          <p:sp>
            <p:nvSpPr>
              <p:cNvPr id="40" name="矩形 7"/>
              <p:cNvSpPr/>
              <p:nvPr/>
            </p:nvSpPr>
            <p:spPr>
              <a:xfrm>
                <a:off x="6564041" y="1812584"/>
                <a:ext cx="1132102" cy="995758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zh-CN" altLang="en-US" sz="2325" b="1" spc="48" dirty="0" smtClean="0">
                    <a:ln w="11430"/>
                    <a:solidFill>
                      <a:schemeClr val="accent5">
                        <a:lumMod val="25000"/>
                      </a:schemeClr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招银展</a:t>
                </a:r>
                <a:endParaRPr lang="en-US" altLang="zh-CN" sz="2325" b="1" spc="48" dirty="0" smtClean="0">
                  <a:ln w="11430"/>
                  <a:solidFill>
                    <a:schemeClr val="accent5">
                      <a:lumMod val="2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r>
                  <a:rPr lang="zh-CN" altLang="en-US" sz="2325" b="1" spc="48" dirty="0" smtClean="0">
                    <a:ln w="11430"/>
                    <a:solidFill>
                      <a:schemeClr val="accent5">
                        <a:lumMod val="25000"/>
                      </a:schemeClr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翼</a:t>
                </a:r>
                <a:r>
                  <a:rPr lang="zh-CN" altLang="en-US" sz="2325" b="1" spc="48" dirty="0" smtClean="0">
                    <a:ln w="11430"/>
                    <a:solidFill>
                      <a:schemeClr val="accent5">
                        <a:lumMod val="25000"/>
                      </a:schemeClr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基金</a:t>
                </a:r>
                <a:endParaRPr lang="zh-CN" altLang="en-US" sz="2325" b="1" spc="48" dirty="0">
                  <a:ln w="11430"/>
                  <a:solidFill>
                    <a:schemeClr val="accent5">
                      <a:lumMod val="2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41" name="图片 40"/>
              <p:cNvPicPr>
                <a:picLocks noChangeAspect="1"/>
              </p:cNvPicPr>
              <p:nvPr/>
            </p:nvPicPr>
            <p:blipFill>
              <a:blip r:embed="rId4" cstate="email"/>
              <a:srcRect r="73457"/>
              <a:stretch>
                <a:fillRect/>
              </a:stretch>
            </p:blipFill>
            <p:spPr>
              <a:xfrm>
                <a:off x="5911673" y="1909793"/>
                <a:ext cx="835989" cy="756000"/>
              </a:xfrm>
              <a:prstGeom prst="rect">
                <a:avLst/>
              </a:prstGeom>
            </p:spPr>
          </p:pic>
        </p:grpSp>
      </p:grpSp>
      <p:sp>
        <p:nvSpPr>
          <p:cNvPr id="60" name="文本框 19"/>
          <p:cNvSpPr txBox="1"/>
          <p:nvPr/>
        </p:nvSpPr>
        <p:spPr>
          <a:xfrm>
            <a:off x="1158546" y="896402"/>
            <a:ext cx="6795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A30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银行贷款</a:t>
            </a:r>
            <a:r>
              <a:rPr lang="en-US" altLang="zh-CN" sz="2800" b="1" dirty="0">
                <a:solidFill>
                  <a:srgbClr val="A30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800" b="1" dirty="0">
                <a:solidFill>
                  <a:srgbClr val="A30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小额直</a:t>
            </a:r>
            <a:r>
              <a:rPr lang="zh-CN" altLang="en-US" sz="2800" b="1" dirty="0" smtClean="0">
                <a:solidFill>
                  <a:srgbClr val="A30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投</a:t>
            </a:r>
            <a:endParaRPr lang="zh-CN" altLang="en-US" sz="2800" b="1" dirty="0">
              <a:solidFill>
                <a:srgbClr val="A300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任意多边形 31"/>
          <p:cNvSpPr/>
          <p:nvPr/>
        </p:nvSpPr>
        <p:spPr>
          <a:xfrm flipH="1">
            <a:off x="205868" y="317303"/>
            <a:ext cx="372426" cy="418173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8" fmla="*/ 1071343 w 3171687"/>
              <a:gd name="connsiteY8" fmla="*/ 1901509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0" fmla="*/ 979903 w 3171687"/>
              <a:gd name="connsiteY0" fmla="*/ 259565 h 2069635"/>
              <a:gd name="connsiteX1" fmla="*/ 0 w 3171687"/>
              <a:gd name="connsiteY1" fmla="*/ 259565 h 2069635"/>
              <a:gd name="connsiteX2" fmla="*/ 0 w 3171687"/>
              <a:gd name="connsiteY2" fmla="*/ 0 h 2069635"/>
              <a:gd name="connsiteX3" fmla="*/ 3171687 w 3171687"/>
              <a:gd name="connsiteY3" fmla="*/ 0 h 2069635"/>
              <a:gd name="connsiteX4" fmla="*/ 3171687 w 3171687"/>
              <a:gd name="connsiteY4" fmla="*/ 2069635 h 2069635"/>
              <a:gd name="connsiteX5" fmla="*/ 0 w 3171687"/>
              <a:gd name="connsiteY5" fmla="*/ 2069635 h 2069635"/>
              <a:gd name="connsiteX6" fmla="*/ 0 w 3171687"/>
              <a:gd name="connsiteY6" fmla="*/ 1810069 h 2069635"/>
              <a:gd name="connsiteX0" fmla="*/ 0 w 3171687"/>
              <a:gd name="connsiteY0" fmla="*/ 259565 h 2069635"/>
              <a:gd name="connsiteX1" fmla="*/ 0 w 3171687"/>
              <a:gd name="connsiteY1" fmla="*/ 0 h 2069635"/>
              <a:gd name="connsiteX2" fmla="*/ 3171687 w 3171687"/>
              <a:gd name="connsiteY2" fmla="*/ 0 h 2069635"/>
              <a:gd name="connsiteX3" fmla="*/ 3171687 w 3171687"/>
              <a:gd name="connsiteY3" fmla="*/ 2069635 h 2069635"/>
              <a:gd name="connsiteX4" fmla="*/ 0 w 3171687"/>
              <a:gd name="connsiteY4" fmla="*/ 2069635 h 2069635"/>
              <a:gd name="connsiteX5" fmla="*/ 0 w 3171687"/>
              <a:gd name="connsiteY5" fmla="*/ 1810069 h 20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914106"/>
            <a:endParaRPr lang="zh-CN" altLang="en-US" sz="1900" dirty="0">
              <a:solidFill>
                <a:srgbClr val="FFFFFF"/>
              </a:solidFill>
            </a:endParaRPr>
          </a:p>
        </p:txBody>
      </p:sp>
      <p:sp>
        <p:nvSpPr>
          <p:cNvPr id="33" name="任意多边形 32"/>
          <p:cNvSpPr/>
          <p:nvPr/>
        </p:nvSpPr>
        <p:spPr>
          <a:xfrm flipH="1">
            <a:off x="323528" y="222641"/>
            <a:ext cx="372426" cy="332885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6" fmla="*/ 1104717 w 2253807"/>
              <a:gd name="connsiteY6" fmla="*/ 79151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0" fmla="*/ 0 w 2253807"/>
              <a:gd name="connsiteY0" fmla="*/ 700070 h 1262130"/>
              <a:gd name="connsiteX1" fmla="*/ 0 w 2253807"/>
              <a:gd name="connsiteY1" fmla="*/ 0 h 1262130"/>
              <a:gd name="connsiteX2" fmla="*/ 2253807 w 2253807"/>
              <a:gd name="connsiteY2" fmla="*/ 0 h 1262130"/>
              <a:gd name="connsiteX3" fmla="*/ 2253807 w 2253807"/>
              <a:gd name="connsiteY3" fmla="*/ 1262130 h 1262130"/>
              <a:gd name="connsiteX4" fmla="*/ 1013277 w 2253807"/>
              <a:gd name="connsiteY4" fmla="*/ 1262130 h 126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 cap="flat" cmpd="sng" algn="ctr">
            <a:solidFill>
              <a:srgbClr val="9B1E11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lIns="91420" tIns="45710" rIns="91420" bIns="45710" rtlCol="0" anchor="ctr"/>
          <a:lstStyle/>
          <a:p>
            <a:pPr marL="0" marR="0" lvl="0" indent="0" algn="ctr" defTabSz="9141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5232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697" y="68798"/>
            <a:ext cx="1721915" cy="457545"/>
          </a:xfrm>
          <a:prstGeom prst="rect">
            <a:avLst/>
          </a:prstGeom>
        </p:spPr>
      </p:pic>
      <p:sp>
        <p:nvSpPr>
          <p:cNvPr id="50" name="Freeform 32"/>
          <p:cNvSpPr/>
          <p:nvPr/>
        </p:nvSpPr>
        <p:spPr bwMode="auto">
          <a:xfrm>
            <a:off x="1988592" y="3288648"/>
            <a:ext cx="1253337" cy="1587358"/>
          </a:xfrm>
          <a:custGeom>
            <a:avLst/>
            <a:gdLst>
              <a:gd name="T0" fmla="*/ 369 w 889"/>
              <a:gd name="T1" fmla="*/ 1124 h 1124"/>
              <a:gd name="T2" fmla="*/ 713 w 889"/>
              <a:gd name="T3" fmla="*/ 1124 h 1124"/>
              <a:gd name="T4" fmla="*/ 676 w 889"/>
              <a:gd name="T5" fmla="*/ 705 h 1124"/>
              <a:gd name="T6" fmla="*/ 862 w 889"/>
              <a:gd name="T7" fmla="*/ 273 h 1124"/>
              <a:gd name="T8" fmla="*/ 853 w 889"/>
              <a:gd name="T9" fmla="*/ 202 h 1124"/>
              <a:gd name="T10" fmla="*/ 775 w 889"/>
              <a:gd name="T11" fmla="*/ 257 h 1124"/>
              <a:gd name="T12" fmla="*/ 612 w 889"/>
              <a:gd name="T13" fmla="*/ 387 h 1124"/>
              <a:gd name="T14" fmla="*/ 489 w 889"/>
              <a:gd name="T15" fmla="*/ 141 h 1124"/>
              <a:gd name="T16" fmla="*/ 417 w 889"/>
              <a:gd name="T17" fmla="*/ 5 h 1124"/>
              <a:gd name="T18" fmla="*/ 404 w 889"/>
              <a:gd name="T19" fmla="*/ 155 h 1124"/>
              <a:gd name="T20" fmla="*/ 405 w 889"/>
              <a:gd name="T21" fmla="*/ 327 h 1124"/>
              <a:gd name="T22" fmla="*/ 275 w 889"/>
              <a:gd name="T23" fmla="*/ 196 h 1124"/>
              <a:gd name="T24" fmla="*/ 154 w 889"/>
              <a:gd name="T25" fmla="*/ 49 h 1124"/>
              <a:gd name="T26" fmla="*/ 207 w 889"/>
              <a:gd name="T27" fmla="*/ 218 h 1124"/>
              <a:gd name="T28" fmla="*/ 281 w 889"/>
              <a:gd name="T29" fmla="*/ 387 h 1124"/>
              <a:gd name="T30" fmla="*/ 155 w 889"/>
              <a:gd name="T31" fmla="*/ 273 h 1124"/>
              <a:gd name="T32" fmla="*/ 28 w 889"/>
              <a:gd name="T33" fmla="*/ 187 h 1124"/>
              <a:gd name="T34" fmla="*/ 113 w 889"/>
              <a:gd name="T35" fmla="*/ 350 h 1124"/>
              <a:gd name="T36" fmla="*/ 234 w 889"/>
              <a:gd name="T37" fmla="*/ 489 h 1124"/>
              <a:gd name="T38" fmla="*/ 107 w 889"/>
              <a:gd name="T39" fmla="*/ 421 h 1124"/>
              <a:gd name="T40" fmla="*/ 29 w 889"/>
              <a:gd name="T41" fmla="*/ 413 h 1124"/>
              <a:gd name="T42" fmla="*/ 173 w 889"/>
              <a:gd name="T43" fmla="*/ 550 h 1124"/>
              <a:gd name="T44" fmla="*/ 397 w 889"/>
              <a:gd name="T45" fmla="*/ 850 h 1124"/>
              <a:gd name="T46" fmla="*/ 369 w 889"/>
              <a:gd name="T47" fmla="*/ 1124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89" h="1124">
                <a:moveTo>
                  <a:pt x="369" y="1124"/>
                </a:moveTo>
                <a:cubicBezTo>
                  <a:pt x="713" y="1124"/>
                  <a:pt x="713" y="1124"/>
                  <a:pt x="713" y="1124"/>
                </a:cubicBezTo>
                <a:cubicBezTo>
                  <a:pt x="713" y="1124"/>
                  <a:pt x="608" y="991"/>
                  <a:pt x="676" y="705"/>
                </a:cubicBezTo>
                <a:cubicBezTo>
                  <a:pt x="744" y="420"/>
                  <a:pt x="845" y="300"/>
                  <a:pt x="862" y="273"/>
                </a:cubicBezTo>
                <a:cubicBezTo>
                  <a:pt x="880" y="247"/>
                  <a:pt x="889" y="215"/>
                  <a:pt x="853" y="202"/>
                </a:cubicBezTo>
                <a:cubicBezTo>
                  <a:pt x="824" y="191"/>
                  <a:pt x="784" y="242"/>
                  <a:pt x="775" y="257"/>
                </a:cubicBezTo>
                <a:cubicBezTo>
                  <a:pt x="766" y="272"/>
                  <a:pt x="693" y="394"/>
                  <a:pt x="612" y="387"/>
                </a:cubicBezTo>
                <a:cubicBezTo>
                  <a:pt x="531" y="380"/>
                  <a:pt x="510" y="225"/>
                  <a:pt x="489" y="141"/>
                </a:cubicBezTo>
                <a:cubicBezTo>
                  <a:pt x="468" y="57"/>
                  <a:pt x="454" y="0"/>
                  <a:pt x="417" y="5"/>
                </a:cubicBezTo>
                <a:cubicBezTo>
                  <a:pt x="383" y="10"/>
                  <a:pt x="401" y="127"/>
                  <a:pt x="404" y="155"/>
                </a:cubicBezTo>
                <a:cubicBezTo>
                  <a:pt x="407" y="183"/>
                  <a:pt x="438" y="315"/>
                  <a:pt x="405" y="327"/>
                </a:cubicBezTo>
                <a:cubicBezTo>
                  <a:pt x="372" y="339"/>
                  <a:pt x="306" y="258"/>
                  <a:pt x="275" y="196"/>
                </a:cubicBezTo>
                <a:cubicBezTo>
                  <a:pt x="244" y="134"/>
                  <a:pt x="204" y="27"/>
                  <a:pt x="154" y="49"/>
                </a:cubicBezTo>
                <a:cubicBezTo>
                  <a:pt x="113" y="68"/>
                  <a:pt x="193" y="189"/>
                  <a:pt x="207" y="218"/>
                </a:cubicBezTo>
                <a:cubicBezTo>
                  <a:pt x="221" y="247"/>
                  <a:pt x="293" y="374"/>
                  <a:pt x="281" y="387"/>
                </a:cubicBezTo>
                <a:cubicBezTo>
                  <a:pt x="269" y="400"/>
                  <a:pt x="178" y="299"/>
                  <a:pt x="155" y="273"/>
                </a:cubicBezTo>
                <a:cubicBezTo>
                  <a:pt x="132" y="247"/>
                  <a:pt x="56" y="155"/>
                  <a:pt x="28" y="187"/>
                </a:cubicBezTo>
                <a:cubicBezTo>
                  <a:pt x="0" y="219"/>
                  <a:pt x="67" y="306"/>
                  <a:pt x="113" y="350"/>
                </a:cubicBezTo>
                <a:cubicBezTo>
                  <a:pt x="159" y="394"/>
                  <a:pt x="243" y="472"/>
                  <a:pt x="234" y="489"/>
                </a:cubicBezTo>
                <a:cubicBezTo>
                  <a:pt x="225" y="506"/>
                  <a:pt x="133" y="437"/>
                  <a:pt x="107" y="421"/>
                </a:cubicBezTo>
                <a:cubicBezTo>
                  <a:pt x="81" y="405"/>
                  <a:pt x="39" y="384"/>
                  <a:pt x="29" y="413"/>
                </a:cubicBezTo>
                <a:cubicBezTo>
                  <a:pt x="20" y="441"/>
                  <a:pt x="79" y="497"/>
                  <a:pt x="173" y="550"/>
                </a:cubicBezTo>
                <a:cubicBezTo>
                  <a:pt x="267" y="603"/>
                  <a:pt x="394" y="692"/>
                  <a:pt x="397" y="850"/>
                </a:cubicBezTo>
                <a:cubicBezTo>
                  <a:pt x="400" y="1008"/>
                  <a:pt x="375" y="1107"/>
                  <a:pt x="369" y="112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50000"/>
            </a:schemeClr>
          </a:solidFill>
          <a:ln w="6350">
            <a:noFill/>
          </a:ln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Freeform 33"/>
          <p:cNvSpPr/>
          <p:nvPr/>
        </p:nvSpPr>
        <p:spPr bwMode="auto">
          <a:xfrm>
            <a:off x="3162184" y="2622108"/>
            <a:ext cx="1409816" cy="1226253"/>
          </a:xfrm>
          <a:custGeom>
            <a:avLst/>
            <a:gdLst>
              <a:gd name="T0" fmla="*/ 70 w 1000"/>
              <a:gd name="T1" fmla="*/ 712 h 868"/>
              <a:gd name="T2" fmla="*/ 788 w 1000"/>
              <a:gd name="T3" fmla="*/ 534 h 868"/>
              <a:gd name="T4" fmla="*/ 1000 w 1000"/>
              <a:gd name="T5" fmla="*/ 38 h 868"/>
              <a:gd name="T6" fmla="*/ 316 w 1000"/>
              <a:gd name="T7" fmla="*/ 198 h 868"/>
              <a:gd name="T8" fmla="*/ 0 w 1000"/>
              <a:gd name="T9" fmla="*/ 630 h 868"/>
              <a:gd name="T10" fmla="*/ 566 w 1000"/>
              <a:gd name="T11" fmla="*/ 360 h 868"/>
              <a:gd name="T12" fmla="*/ 70 w 1000"/>
              <a:gd name="T13" fmla="*/ 712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0" h="868">
                <a:moveTo>
                  <a:pt x="70" y="712"/>
                </a:moveTo>
                <a:cubicBezTo>
                  <a:pt x="70" y="712"/>
                  <a:pt x="485" y="868"/>
                  <a:pt x="788" y="534"/>
                </a:cubicBezTo>
                <a:cubicBezTo>
                  <a:pt x="980" y="322"/>
                  <a:pt x="1000" y="38"/>
                  <a:pt x="1000" y="38"/>
                </a:cubicBezTo>
                <a:cubicBezTo>
                  <a:pt x="1000" y="38"/>
                  <a:pt x="586" y="0"/>
                  <a:pt x="316" y="198"/>
                </a:cubicBezTo>
                <a:cubicBezTo>
                  <a:pt x="46" y="396"/>
                  <a:pt x="0" y="630"/>
                  <a:pt x="0" y="630"/>
                </a:cubicBezTo>
                <a:cubicBezTo>
                  <a:pt x="0" y="630"/>
                  <a:pt x="208" y="440"/>
                  <a:pt x="566" y="360"/>
                </a:cubicBezTo>
                <a:cubicBezTo>
                  <a:pt x="566" y="360"/>
                  <a:pt x="262" y="522"/>
                  <a:pt x="70" y="71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350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Freeform 34"/>
          <p:cNvSpPr/>
          <p:nvPr/>
        </p:nvSpPr>
        <p:spPr bwMode="auto">
          <a:xfrm>
            <a:off x="2479093" y="1245394"/>
            <a:ext cx="1196162" cy="2144062"/>
          </a:xfrm>
          <a:custGeom>
            <a:avLst/>
            <a:gdLst>
              <a:gd name="T0" fmla="*/ 325 w 849"/>
              <a:gd name="T1" fmla="*/ 1518 h 1518"/>
              <a:gd name="T2" fmla="*/ 817 w 849"/>
              <a:gd name="T3" fmla="*/ 816 h 1518"/>
              <a:gd name="T4" fmla="*/ 539 w 849"/>
              <a:gd name="T5" fmla="*/ 0 h 1518"/>
              <a:gd name="T6" fmla="*/ 98 w 849"/>
              <a:gd name="T7" fmla="*/ 644 h 1518"/>
              <a:gd name="T8" fmla="*/ 189 w 849"/>
              <a:gd name="T9" fmla="*/ 1506 h 1518"/>
              <a:gd name="T10" fmla="*/ 455 w 849"/>
              <a:gd name="T11" fmla="*/ 706 h 1518"/>
              <a:gd name="T12" fmla="*/ 325 w 849"/>
              <a:gd name="T13" fmla="*/ 1518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9" h="1518">
                <a:moveTo>
                  <a:pt x="325" y="1518"/>
                </a:moveTo>
                <a:cubicBezTo>
                  <a:pt x="325" y="1518"/>
                  <a:pt x="785" y="1276"/>
                  <a:pt x="817" y="816"/>
                </a:cubicBezTo>
                <a:cubicBezTo>
                  <a:pt x="849" y="356"/>
                  <a:pt x="539" y="0"/>
                  <a:pt x="539" y="0"/>
                </a:cubicBezTo>
                <a:cubicBezTo>
                  <a:pt x="539" y="0"/>
                  <a:pt x="209" y="294"/>
                  <a:pt x="98" y="644"/>
                </a:cubicBezTo>
                <a:cubicBezTo>
                  <a:pt x="0" y="951"/>
                  <a:pt x="59" y="1290"/>
                  <a:pt x="189" y="1506"/>
                </a:cubicBezTo>
                <a:cubicBezTo>
                  <a:pt x="189" y="1506"/>
                  <a:pt x="167" y="1158"/>
                  <a:pt x="455" y="706"/>
                </a:cubicBezTo>
                <a:cubicBezTo>
                  <a:pt x="455" y="706"/>
                  <a:pt x="345" y="970"/>
                  <a:pt x="325" y="1518"/>
                </a:cubicBezTo>
                <a:close/>
              </a:path>
            </a:pathLst>
          </a:custGeom>
          <a:solidFill>
            <a:srgbClr val="A40000"/>
          </a:solidFill>
          <a:ln w="6350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Freeform 35"/>
          <p:cNvSpPr/>
          <p:nvPr/>
        </p:nvSpPr>
        <p:spPr bwMode="auto">
          <a:xfrm>
            <a:off x="1326565" y="1355230"/>
            <a:ext cx="1342108" cy="1958996"/>
          </a:xfrm>
          <a:custGeom>
            <a:avLst/>
            <a:gdLst>
              <a:gd name="T0" fmla="*/ 700 w 952"/>
              <a:gd name="T1" fmla="*/ 1330 h 1386"/>
              <a:gd name="T2" fmla="*/ 760 w 952"/>
              <a:gd name="T3" fmla="*/ 522 h 1386"/>
              <a:gd name="T4" fmla="*/ 138 w 952"/>
              <a:gd name="T5" fmla="*/ 0 h 1386"/>
              <a:gd name="T6" fmla="*/ 122 w 952"/>
              <a:gd name="T7" fmla="*/ 820 h 1386"/>
              <a:gd name="T8" fmla="*/ 590 w 952"/>
              <a:gd name="T9" fmla="*/ 1386 h 1386"/>
              <a:gd name="T10" fmla="*/ 412 w 952"/>
              <a:gd name="T11" fmla="*/ 618 h 1386"/>
              <a:gd name="T12" fmla="*/ 700 w 952"/>
              <a:gd name="T13" fmla="*/ 1330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2" h="1386">
                <a:moveTo>
                  <a:pt x="700" y="1330"/>
                </a:moveTo>
                <a:cubicBezTo>
                  <a:pt x="700" y="1330"/>
                  <a:pt x="952" y="916"/>
                  <a:pt x="760" y="522"/>
                </a:cubicBezTo>
                <a:cubicBezTo>
                  <a:pt x="571" y="134"/>
                  <a:pt x="138" y="0"/>
                  <a:pt x="138" y="0"/>
                </a:cubicBezTo>
                <a:cubicBezTo>
                  <a:pt x="138" y="0"/>
                  <a:pt x="0" y="476"/>
                  <a:pt x="122" y="820"/>
                </a:cubicBezTo>
                <a:cubicBezTo>
                  <a:pt x="241" y="1156"/>
                  <a:pt x="462" y="1316"/>
                  <a:pt x="590" y="1386"/>
                </a:cubicBezTo>
                <a:cubicBezTo>
                  <a:pt x="590" y="1386"/>
                  <a:pt x="422" y="1170"/>
                  <a:pt x="412" y="618"/>
                </a:cubicBezTo>
                <a:cubicBezTo>
                  <a:pt x="412" y="618"/>
                  <a:pt x="548" y="1094"/>
                  <a:pt x="700" y="133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350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Freeform 36"/>
          <p:cNvSpPr/>
          <p:nvPr/>
        </p:nvSpPr>
        <p:spPr bwMode="auto">
          <a:xfrm>
            <a:off x="503546" y="2689815"/>
            <a:ext cx="1488055" cy="1017113"/>
          </a:xfrm>
          <a:custGeom>
            <a:avLst/>
            <a:gdLst>
              <a:gd name="T0" fmla="*/ 1056 w 1056"/>
              <a:gd name="T1" fmla="*/ 528 h 720"/>
              <a:gd name="T2" fmla="*/ 616 w 1056"/>
              <a:gd name="T3" fmla="*/ 80 h 720"/>
              <a:gd name="T4" fmla="*/ 0 w 1056"/>
              <a:gd name="T5" fmla="*/ 178 h 720"/>
              <a:gd name="T6" fmla="*/ 446 w 1056"/>
              <a:gd name="T7" fmla="*/ 596 h 720"/>
              <a:gd name="T8" fmla="*/ 1036 w 1056"/>
              <a:gd name="T9" fmla="*/ 622 h 720"/>
              <a:gd name="T10" fmla="*/ 504 w 1056"/>
              <a:gd name="T11" fmla="*/ 334 h 720"/>
              <a:gd name="T12" fmla="*/ 1056 w 1056"/>
              <a:gd name="T13" fmla="*/ 5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6" h="720">
                <a:moveTo>
                  <a:pt x="1056" y="528"/>
                </a:moveTo>
                <a:cubicBezTo>
                  <a:pt x="1056" y="528"/>
                  <a:pt x="950" y="160"/>
                  <a:pt x="616" y="80"/>
                </a:cubicBezTo>
                <a:cubicBezTo>
                  <a:pt x="282" y="0"/>
                  <a:pt x="0" y="178"/>
                  <a:pt x="0" y="178"/>
                </a:cubicBezTo>
                <a:cubicBezTo>
                  <a:pt x="0" y="178"/>
                  <a:pt x="190" y="477"/>
                  <a:pt x="446" y="596"/>
                </a:cubicBezTo>
                <a:cubicBezTo>
                  <a:pt x="712" y="720"/>
                  <a:pt x="952" y="660"/>
                  <a:pt x="1036" y="622"/>
                </a:cubicBezTo>
                <a:cubicBezTo>
                  <a:pt x="1036" y="622"/>
                  <a:pt x="786" y="594"/>
                  <a:pt x="504" y="334"/>
                </a:cubicBezTo>
                <a:cubicBezTo>
                  <a:pt x="504" y="334"/>
                  <a:pt x="824" y="508"/>
                  <a:pt x="1056" y="528"/>
                </a:cubicBezTo>
                <a:close/>
              </a:path>
            </a:pathLst>
          </a:custGeom>
          <a:solidFill>
            <a:srgbClr val="A40000"/>
          </a:solidFill>
          <a:ln w="6350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矩形 3"/>
          <p:cNvSpPr>
            <a:spLocks noChangeArrowheads="1"/>
          </p:cNvSpPr>
          <p:nvPr/>
        </p:nvSpPr>
        <p:spPr bwMode="auto">
          <a:xfrm>
            <a:off x="395536" y="267494"/>
            <a:ext cx="4219727" cy="62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1" tIns="34286" rIns="68571" bIns="3428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685732">
              <a:spcBef>
                <a:spcPct val="0"/>
              </a:spcBef>
              <a:buNone/>
            </a:pPr>
            <a:r>
              <a:rPr lang="zh-CN" altLang="en-US" sz="36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小企业金融</a:t>
            </a:r>
            <a:r>
              <a:rPr lang="en-US" altLang="zh-CN" sz="36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+</a:t>
            </a:r>
            <a:r>
              <a:rPr lang="zh-CN" altLang="en-US" sz="36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计划</a:t>
            </a:r>
            <a:r>
              <a:rPr lang="en-US" altLang="zh-CN" sz="36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—</a:t>
            </a:r>
            <a:endParaRPr lang="zh-CN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4860032" y="987575"/>
            <a:ext cx="3960440" cy="1512168"/>
            <a:chOff x="2406254" y="1537099"/>
            <a:chExt cx="4579739" cy="2069306"/>
          </a:xfrm>
        </p:grpSpPr>
        <p:sp>
          <p:nvSpPr>
            <p:cNvPr id="84" name="圆角矩形 4"/>
            <p:cNvSpPr>
              <a:spLocks noChangeArrowheads="1"/>
            </p:cNvSpPr>
            <p:nvPr/>
          </p:nvSpPr>
          <p:spPr bwMode="auto">
            <a:xfrm>
              <a:off x="2406254" y="1537099"/>
              <a:ext cx="4579739" cy="2069306"/>
            </a:xfrm>
            <a:prstGeom prst="roundRect">
              <a:avLst>
                <a:gd name="adj" fmla="val 16667"/>
              </a:avLst>
            </a:prstGeom>
            <a:solidFill>
              <a:srgbClr val="C200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79" tIns="34289" rIns="68579" bIns="34289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85" name="组合 5"/>
            <p:cNvGrpSpPr/>
            <p:nvPr/>
          </p:nvGrpSpPr>
          <p:grpSpPr bwMode="auto">
            <a:xfrm>
              <a:off x="2891532" y="1896978"/>
              <a:ext cx="4011193" cy="809729"/>
              <a:chOff x="-75583" y="-244674"/>
              <a:chExt cx="3185054" cy="1079734"/>
            </a:xfrm>
          </p:grpSpPr>
          <p:sp>
            <p:nvSpPr>
              <p:cNvPr id="92" name="文本框 7"/>
              <p:cNvSpPr txBox="1">
                <a:spLocks noChangeArrowheads="1"/>
              </p:cNvSpPr>
              <p:nvPr/>
            </p:nvSpPr>
            <p:spPr bwMode="auto">
              <a:xfrm>
                <a:off x="-75583" y="-244674"/>
                <a:ext cx="3185054" cy="898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600" b="1" dirty="0" smtClean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一、标准化债权产品</a:t>
                </a:r>
                <a:endParaRPr lang="zh-CN" altLang="en-US" sz="2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93" name="直接连接符 12"/>
              <p:cNvCxnSpPr>
                <a:cxnSpLocks noChangeShapeType="1"/>
              </p:cNvCxnSpPr>
              <p:nvPr/>
            </p:nvCxnSpPr>
            <p:spPr bwMode="auto">
              <a:xfrm>
                <a:off x="77640" y="835060"/>
                <a:ext cx="2504235" cy="0"/>
              </a:xfrm>
              <a:prstGeom prst="line">
                <a:avLst/>
              </a:prstGeom>
              <a:noFill/>
              <a:ln w="19050" cmpd="sng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6" name="组合 17"/>
            <p:cNvGrpSpPr/>
            <p:nvPr/>
          </p:nvGrpSpPr>
          <p:grpSpPr bwMode="auto">
            <a:xfrm>
              <a:off x="2634855" y="1708547"/>
              <a:ext cx="820340" cy="171450"/>
              <a:chOff x="0" y="0"/>
              <a:chExt cx="1094014" cy="228600"/>
            </a:xfrm>
          </p:grpSpPr>
          <p:sp>
            <p:nvSpPr>
              <p:cNvPr id="87" name="椭圆 1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椭圆 14"/>
              <p:cNvSpPr>
                <a:spLocks noChangeArrowheads="1"/>
              </p:cNvSpPr>
              <p:nvPr/>
            </p:nvSpPr>
            <p:spPr bwMode="auto">
              <a:xfrm>
                <a:off x="290286" y="0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椭圆 15"/>
              <p:cNvSpPr>
                <a:spLocks noChangeArrowheads="1"/>
              </p:cNvSpPr>
              <p:nvPr/>
            </p:nvSpPr>
            <p:spPr bwMode="auto">
              <a:xfrm>
                <a:off x="575128" y="0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椭圆 16"/>
              <p:cNvSpPr>
                <a:spLocks noChangeArrowheads="1"/>
              </p:cNvSpPr>
              <p:nvPr/>
            </p:nvSpPr>
            <p:spPr bwMode="auto">
              <a:xfrm>
                <a:off x="865414" y="0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4" name="组合 93"/>
          <p:cNvGrpSpPr/>
          <p:nvPr/>
        </p:nvGrpSpPr>
        <p:grpSpPr>
          <a:xfrm>
            <a:off x="4860032" y="2787774"/>
            <a:ext cx="3960440" cy="1512168"/>
            <a:chOff x="2406254" y="1537099"/>
            <a:chExt cx="4579739" cy="2069306"/>
          </a:xfrm>
        </p:grpSpPr>
        <p:sp>
          <p:nvSpPr>
            <p:cNvPr id="95" name="圆角矩形 4"/>
            <p:cNvSpPr>
              <a:spLocks noChangeArrowheads="1"/>
            </p:cNvSpPr>
            <p:nvPr/>
          </p:nvSpPr>
          <p:spPr bwMode="auto">
            <a:xfrm>
              <a:off x="2406254" y="1537099"/>
              <a:ext cx="4579739" cy="2069306"/>
            </a:xfrm>
            <a:prstGeom prst="roundRect">
              <a:avLst>
                <a:gd name="adj" fmla="val 16667"/>
              </a:avLst>
            </a:prstGeom>
            <a:solidFill>
              <a:srgbClr val="C200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79" tIns="34289" rIns="68579" bIns="34289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96" name="组合 5"/>
            <p:cNvGrpSpPr/>
            <p:nvPr/>
          </p:nvGrpSpPr>
          <p:grpSpPr bwMode="auto">
            <a:xfrm>
              <a:off x="2891532" y="1947143"/>
              <a:ext cx="4011193" cy="759564"/>
              <a:chOff x="-75583" y="-177781"/>
              <a:chExt cx="3185054" cy="1012841"/>
            </a:xfrm>
          </p:grpSpPr>
          <p:sp>
            <p:nvSpPr>
              <p:cNvPr id="102" name="文本框 7"/>
              <p:cNvSpPr txBox="1">
                <a:spLocks noChangeArrowheads="1"/>
              </p:cNvSpPr>
              <p:nvPr/>
            </p:nvSpPr>
            <p:spPr bwMode="auto">
              <a:xfrm>
                <a:off x="-75583" y="-177781"/>
                <a:ext cx="3185054" cy="898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600" b="1" dirty="0" smtClean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二、多元化增值服务</a:t>
                </a:r>
                <a:endParaRPr lang="zh-CN" altLang="en-US" sz="2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03" name="直接连接符 12"/>
              <p:cNvCxnSpPr>
                <a:cxnSpLocks noChangeShapeType="1"/>
              </p:cNvCxnSpPr>
              <p:nvPr/>
            </p:nvCxnSpPr>
            <p:spPr bwMode="auto">
              <a:xfrm>
                <a:off x="77640" y="835060"/>
                <a:ext cx="2504235" cy="0"/>
              </a:xfrm>
              <a:prstGeom prst="line">
                <a:avLst/>
              </a:prstGeom>
              <a:noFill/>
              <a:ln w="19050" cmpd="sng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97" name="组合 17"/>
            <p:cNvGrpSpPr/>
            <p:nvPr/>
          </p:nvGrpSpPr>
          <p:grpSpPr bwMode="auto">
            <a:xfrm>
              <a:off x="2634855" y="1708547"/>
              <a:ext cx="820340" cy="171450"/>
              <a:chOff x="0" y="0"/>
              <a:chExt cx="1094014" cy="228600"/>
            </a:xfrm>
          </p:grpSpPr>
          <p:sp>
            <p:nvSpPr>
              <p:cNvPr id="98" name="椭圆 1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椭圆 14"/>
              <p:cNvSpPr>
                <a:spLocks noChangeArrowheads="1"/>
              </p:cNvSpPr>
              <p:nvPr/>
            </p:nvSpPr>
            <p:spPr bwMode="auto">
              <a:xfrm>
                <a:off x="290286" y="0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椭圆 15"/>
              <p:cNvSpPr>
                <a:spLocks noChangeArrowheads="1"/>
              </p:cNvSpPr>
              <p:nvPr/>
            </p:nvSpPr>
            <p:spPr bwMode="auto">
              <a:xfrm>
                <a:off x="575128" y="0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椭圆 16"/>
              <p:cNvSpPr>
                <a:spLocks noChangeArrowheads="1"/>
              </p:cNvSpPr>
              <p:nvPr/>
            </p:nvSpPr>
            <p:spPr bwMode="auto">
              <a:xfrm>
                <a:off x="865414" y="0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05" name="TextBox 104"/>
          <p:cNvSpPr txBox="1"/>
          <p:nvPr/>
        </p:nvSpPr>
        <p:spPr>
          <a:xfrm>
            <a:off x="5148064" y="1945164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</a:rPr>
              <a:t>高新贷  供应链自助贷  政采贷  抵押贷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860032" y="3745364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</a:rPr>
              <a:t>其他债权产品 股权融资  交易结算 综合服务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034416"/>
            <a:ext cx="9144000" cy="12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-12614" y="1851670"/>
            <a:ext cx="1781944" cy="0"/>
          </a:xfrm>
          <a:prstGeom prst="line">
            <a:avLst/>
          </a:prstGeom>
          <a:ln w="952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3488720" y="1851670"/>
            <a:ext cx="5655280" cy="7258"/>
          </a:xfrm>
          <a:prstGeom prst="line">
            <a:avLst/>
          </a:prstGeom>
          <a:ln w="952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79912" y="999768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3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二、多元化增值服务</a:t>
            </a:r>
            <a:endParaRPr lang="zh-CN" altLang="en-US" sz="3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99992" y="2283718"/>
            <a:ext cx="172819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其他债权产品</a:t>
            </a:r>
            <a:endParaRPr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Oval 14"/>
          <p:cNvSpPr/>
          <p:nvPr/>
        </p:nvSpPr>
        <p:spPr>
          <a:xfrm>
            <a:off x="3923928" y="2211710"/>
            <a:ext cx="468682" cy="47192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US" sz="240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Group 54"/>
          <p:cNvGrpSpPr/>
          <p:nvPr/>
        </p:nvGrpSpPr>
        <p:grpSpPr>
          <a:xfrm>
            <a:off x="4060242" y="2348217"/>
            <a:ext cx="196054" cy="254937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23" name="淘宝店chenying0907出品 170"/>
            <p:cNvSpPr>
              <a:spLocks/>
            </p:cNvSpPr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" name="淘宝店chenying0907出品 171"/>
            <p:cNvSpPr>
              <a:spLocks/>
            </p:cNvSpPr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5" name="Oval 12"/>
          <p:cNvSpPr/>
          <p:nvPr/>
        </p:nvSpPr>
        <p:spPr>
          <a:xfrm>
            <a:off x="3923928" y="2787774"/>
            <a:ext cx="476301" cy="47853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US" sz="240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" name="Group 23"/>
          <p:cNvGrpSpPr/>
          <p:nvPr/>
        </p:nvGrpSpPr>
        <p:grpSpPr>
          <a:xfrm>
            <a:off x="4084479" y="2900705"/>
            <a:ext cx="258441" cy="225366"/>
            <a:chOff x="7540014" y="4306907"/>
            <a:chExt cx="389342" cy="339426"/>
          </a:xfrm>
          <a:solidFill>
            <a:schemeClr val="bg1"/>
          </a:solidFill>
        </p:grpSpPr>
        <p:sp>
          <p:nvSpPr>
            <p:cNvPr id="27" name="淘宝店chenying0907出品 110"/>
            <p:cNvSpPr>
              <a:spLocks/>
            </p:cNvSpPr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4" name="淘宝店chenying0907出品 111"/>
            <p:cNvSpPr>
              <a:spLocks/>
            </p:cNvSpPr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" name="淘宝店chenying0907出品 112"/>
            <p:cNvSpPr>
              <a:spLocks/>
            </p:cNvSpPr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淘宝店chenying0907出品 113"/>
            <p:cNvSpPr>
              <a:spLocks/>
            </p:cNvSpPr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7" name="淘宝店chenying0907出品 114"/>
            <p:cNvSpPr>
              <a:spLocks/>
            </p:cNvSpPr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8" name="淘宝店chenying0907出品 115"/>
            <p:cNvSpPr>
              <a:spLocks/>
            </p:cNvSpPr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淘宝店chenying0907出品 116"/>
            <p:cNvSpPr>
              <a:spLocks/>
            </p:cNvSpPr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0" name="淘宝店chenying0907出品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淘宝店chenying0907出品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淘宝店chenying0907出品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3" name="淘宝店chenying0907出品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499992" y="2850490"/>
            <a:ext cx="172819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股权融资</a:t>
            </a:r>
            <a:endParaRPr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16"/>
          <p:cNvSpPr/>
          <p:nvPr/>
        </p:nvSpPr>
        <p:spPr>
          <a:xfrm>
            <a:off x="3923928" y="3396533"/>
            <a:ext cx="468124" cy="471361"/>
          </a:xfrm>
          <a:prstGeom prst="ellipse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US" sz="240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Group 35"/>
          <p:cNvGrpSpPr/>
          <p:nvPr/>
        </p:nvGrpSpPr>
        <p:grpSpPr>
          <a:xfrm>
            <a:off x="4035928" y="3500448"/>
            <a:ext cx="248040" cy="246473"/>
            <a:chOff x="6853673" y="3715407"/>
            <a:chExt cx="379359" cy="376864"/>
          </a:xfrm>
          <a:solidFill>
            <a:schemeClr val="bg1"/>
          </a:solidFill>
        </p:grpSpPr>
        <p:sp>
          <p:nvSpPr>
            <p:cNvPr id="47" name="淘宝店chenying0907出品 150"/>
            <p:cNvSpPr>
              <a:spLocks noEditPoints="1"/>
            </p:cNvSpPr>
            <p:nvPr/>
          </p:nvSpPr>
          <p:spPr bwMode="auto">
            <a:xfrm>
              <a:off x="6853673" y="3715407"/>
              <a:ext cx="379359" cy="376864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8 h 114"/>
                <a:gd name="T12" fmla="*/ 6 w 114"/>
                <a:gd name="T13" fmla="*/ 57 h 114"/>
                <a:gd name="T14" fmla="*/ 57 w 114"/>
                <a:gd name="T15" fmla="*/ 6 h 114"/>
                <a:gd name="T16" fmla="*/ 108 w 114"/>
                <a:gd name="T17" fmla="*/ 57 h 114"/>
                <a:gd name="T18" fmla="*/ 57 w 114"/>
                <a:gd name="T19" fmla="*/ 10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8" name="淘宝店chenying0907出品 151"/>
            <p:cNvSpPr>
              <a:spLocks noChangeArrowheads="1"/>
            </p:cNvSpPr>
            <p:nvPr/>
          </p:nvSpPr>
          <p:spPr bwMode="auto">
            <a:xfrm>
              <a:off x="6998429" y="3987447"/>
              <a:ext cx="22463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9" name="淘宝店chenying0907出品 152"/>
            <p:cNvSpPr>
              <a:spLocks noChangeArrowheads="1"/>
            </p:cNvSpPr>
            <p:nvPr/>
          </p:nvSpPr>
          <p:spPr bwMode="auto">
            <a:xfrm>
              <a:off x="7033370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0" name="淘宝店chenying0907出品 153"/>
            <p:cNvSpPr>
              <a:spLocks noChangeArrowheads="1"/>
            </p:cNvSpPr>
            <p:nvPr/>
          </p:nvSpPr>
          <p:spPr bwMode="auto">
            <a:xfrm>
              <a:off x="7068311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淘宝店chenying0907出品 154"/>
            <p:cNvSpPr>
              <a:spLocks/>
            </p:cNvSpPr>
            <p:nvPr/>
          </p:nvSpPr>
          <p:spPr bwMode="auto">
            <a:xfrm>
              <a:off x="6970976" y="3822725"/>
              <a:ext cx="82362" cy="84857"/>
            </a:xfrm>
            <a:custGeom>
              <a:avLst/>
              <a:gdLst>
                <a:gd name="T0" fmla="*/ 19 w 25"/>
                <a:gd name="T1" fmla="*/ 22 h 25"/>
                <a:gd name="T2" fmla="*/ 22 w 25"/>
                <a:gd name="T3" fmla="*/ 25 h 25"/>
                <a:gd name="T4" fmla="*/ 25 w 25"/>
                <a:gd name="T5" fmla="*/ 22 h 25"/>
                <a:gd name="T6" fmla="*/ 22 w 25"/>
                <a:gd name="T7" fmla="*/ 19 h 25"/>
                <a:gd name="T8" fmla="*/ 21 w 25"/>
                <a:gd name="T9" fmla="*/ 19 h 25"/>
                <a:gd name="T10" fmla="*/ 0 w 25"/>
                <a:gd name="T11" fmla="*/ 0 h 25"/>
                <a:gd name="T12" fmla="*/ 19 w 25"/>
                <a:gd name="T13" fmla="*/ 22 h 25"/>
                <a:gd name="T14" fmla="*/ 19 w 25"/>
                <a:gd name="T1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淘宝店chenying0907出品 155"/>
            <p:cNvSpPr>
              <a:spLocks/>
            </p:cNvSpPr>
            <p:nvPr/>
          </p:nvSpPr>
          <p:spPr bwMode="auto">
            <a:xfrm>
              <a:off x="6921060" y="3987447"/>
              <a:ext cx="22463" cy="19966"/>
            </a:xfrm>
            <a:custGeom>
              <a:avLst/>
              <a:gdLst>
                <a:gd name="T0" fmla="*/ 0 w 9"/>
                <a:gd name="T1" fmla="*/ 6 h 8"/>
                <a:gd name="T2" fmla="*/ 3 w 9"/>
                <a:gd name="T3" fmla="*/ 8 h 8"/>
                <a:gd name="T4" fmla="*/ 9 w 9"/>
                <a:gd name="T5" fmla="*/ 1 h 8"/>
                <a:gd name="T6" fmla="*/ 7 w 9"/>
                <a:gd name="T7" fmla="*/ 0 h 8"/>
                <a:gd name="T8" fmla="*/ 0 w 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3" name="淘宝店chenying0907出品 156"/>
            <p:cNvSpPr>
              <a:spLocks/>
            </p:cNvSpPr>
            <p:nvPr/>
          </p:nvSpPr>
          <p:spPr bwMode="auto">
            <a:xfrm>
              <a:off x="6901094" y="3942523"/>
              <a:ext cx="27454" cy="14975"/>
            </a:xfrm>
            <a:custGeom>
              <a:avLst/>
              <a:gdLst>
                <a:gd name="T0" fmla="*/ 9 w 11"/>
                <a:gd name="T1" fmla="*/ 0 h 6"/>
                <a:gd name="T2" fmla="*/ 0 w 11"/>
                <a:gd name="T3" fmla="*/ 3 h 6"/>
                <a:gd name="T4" fmla="*/ 1 w 11"/>
                <a:gd name="T5" fmla="*/ 6 h 6"/>
                <a:gd name="T6" fmla="*/ 11 w 11"/>
                <a:gd name="T7" fmla="*/ 3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4" name="淘宝店chenying0907出品 157"/>
            <p:cNvSpPr>
              <a:spLocks/>
            </p:cNvSpPr>
            <p:nvPr/>
          </p:nvSpPr>
          <p:spPr bwMode="auto">
            <a:xfrm>
              <a:off x="6933538" y="3790281"/>
              <a:ext cx="19966" cy="22463"/>
            </a:xfrm>
            <a:custGeom>
              <a:avLst/>
              <a:gdLst>
                <a:gd name="T0" fmla="*/ 0 w 8"/>
                <a:gd name="T1" fmla="*/ 3 h 9"/>
                <a:gd name="T2" fmla="*/ 7 w 8"/>
                <a:gd name="T3" fmla="*/ 9 h 9"/>
                <a:gd name="T4" fmla="*/ 8 w 8"/>
                <a:gd name="T5" fmla="*/ 7 h 9"/>
                <a:gd name="T6" fmla="*/ 2 w 8"/>
                <a:gd name="T7" fmla="*/ 0 h 9"/>
                <a:gd name="T8" fmla="*/ 0 w 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5" name="淘宝店chenying0907出品 158"/>
            <p:cNvSpPr>
              <a:spLocks/>
            </p:cNvSpPr>
            <p:nvPr/>
          </p:nvSpPr>
          <p:spPr bwMode="auto">
            <a:xfrm>
              <a:off x="6903589" y="3840196"/>
              <a:ext cx="27454" cy="12480"/>
            </a:xfrm>
            <a:custGeom>
              <a:avLst/>
              <a:gdLst>
                <a:gd name="T0" fmla="*/ 11 w 11"/>
                <a:gd name="T1" fmla="*/ 3 h 5"/>
                <a:gd name="T2" fmla="*/ 2 w 11"/>
                <a:gd name="T3" fmla="*/ 0 h 5"/>
                <a:gd name="T4" fmla="*/ 0 w 11"/>
                <a:gd name="T5" fmla="*/ 3 h 5"/>
                <a:gd name="T6" fmla="*/ 10 w 11"/>
                <a:gd name="T7" fmla="*/ 5 h 5"/>
                <a:gd name="T8" fmla="*/ 11 w 11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6" name="淘宝店chenying0907出品 159"/>
            <p:cNvSpPr>
              <a:spLocks noChangeArrowheads="1"/>
            </p:cNvSpPr>
            <p:nvPr/>
          </p:nvSpPr>
          <p:spPr bwMode="auto">
            <a:xfrm>
              <a:off x="7040858" y="3750348"/>
              <a:ext cx="7488" cy="22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7" name="淘宝店chenying0907出品 160"/>
            <p:cNvSpPr>
              <a:spLocks/>
            </p:cNvSpPr>
            <p:nvPr/>
          </p:nvSpPr>
          <p:spPr bwMode="auto">
            <a:xfrm>
              <a:off x="6973471" y="3760331"/>
              <a:ext cx="17471" cy="22463"/>
            </a:xfrm>
            <a:custGeom>
              <a:avLst/>
              <a:gdLst>
                <a:gd name="T0" fmla="*/ 7 w 7"/>
                <a:gd name="T1" fmla="*/ 8 h 9"/>
                <a:gd name="T2" fmla="*/ 3 w 7"/>
                <a:gd name="T3" fmla="*/ 0 h 9"/>
                <a:gd name="T4" fmla="*/ 0 w 7"/>
                <a:gd name="T5" fmla="*/ 2 h 9"/>
                <a:gd name="T6" fmla="*/ 4 w 7"/>
                <a:gd name="T7" fmla="*/ 9 h 9"/>
                <a:gd name="T8" fmla="*/ 7 w 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8" name="淘宝店chenying0907出品 161"/>
            <p:cNvSpPr>
              <a:spLocks/>
            </p:cNvSpPr>
            <p:nvPr/>
          </p:nvSpPr>
          <p:spPr bwMode="auto">
            <a:xfrm>
              <a:off x="7088277" y="3760331"/>
              <a:ext cx="12480" cy="27454"/>
            </a:xfrm>
            <a:custGeom>
              <a:avLst/>
              <a:gdLst>
                <a:gd name="T0" fmla="*/ 0 w 5"/>
                <a:gd name="T1" fmla="*/ 9 h 11"/>
                <a:gd name="T2" fmla="*/ 2 w 5"/>
                <a:gd name="T3" fmla="*/ 11 h 11"/>
                <a:gd name="T4" fmla="*/ 5 w 5"/>
                <a:gd name="T5" fmla="*/ 2 h 11"/>
                <a:gd name="T6" fmla="*/ 2 w 5"/>
                <a:gd name="T7" fmla="*/ 0 h 11"/>
                <a:gd name="T8" fmla="*/ 0 w 5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9" name="淘宝店chenying0907出品 162"/>
            <p:cNvSpPr>
              <a:spLocks/>
            </p:cNvSpPr>
            <p:nvPr/>
          </p:nvSpPr>
          <p:spPr bwMode="auto">
            <a:xfrm>
              <a:off x="7130706" y="3987447"/>
              <a:ext cx="22463" cy="19966"/>
            </a:xfrm>
            <a:custGeom>
              <a:avLst/>
              <a:gdLst>
                <a:gd name="T0" fmla="*/ 0 w 9"/>
                <a:gd name="T1" fmla="*/ 1 h 8"/>
                <a:gd name="T2" fmla="*/ 8 w 9"/>
                <a:gd name="T3" fmla="*/ 8 h 8"/>
                <a:gd name="T4" fmla="*/ 9 w 9"/>
                <a:gd name="T5" fmla="*/ 6 h 8"/>
                <a:gd name="T6" fmla="*/ 3 w 9"/>
                <a:gd name="T7" fmla="*/ 0 h 8"/>
                <a:gd name="T8" fmla="*/ 0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0" name="淘宝店chenying0907出品 163"/>
            <p:cNvSpPr>
              <a:spLocks/>
            </p:cNvSpPr>
            <p:nvPr/>
          </p:nvSpPr>
          <p:spPr bwMode="auto">
            <a:xfrm>
              <a:off x="7158159" y="3942523"/>
              <a:ext cx="24958" cy="14975"/>
            </a:xfrm>
            <a:custGeom>
              <a:avLst/>
              <a:gdLst>
                <a:gd name="T0" fmla="*/ 0 w 10"/>
                <a:gd name="T1" fmla="*/ 3 h 6"/>
                <a:gd name="T2" fmla="*/ 9 w 10"/>
                <a:gd name="T3" fmla="*/ 6 h 6"/>
                <a:gd name="T4" fmla="*/ 10 w 10"/>
                <a:gd name="T5" fmla="*/ 3 h 6"/>
                <a:gd name="T6" fmla="*/ 1 w 10"/>
                <a:gd name="T7" fmla="*/ 0 h 6"/>
                <a:gd name="T8" fmla="*/ 0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" name="淘宝店chenying0907出品 164"/>
            <p:cNvSpPr>
              <a:spLocks/>
            </p:cNvSpPr>
            <p:nvPr/>
          </p:nvSpPr>
          <p:spPr bwMode="auto">
            <a:xfrm>
              <a:off x="7128209" y="3790281"/>
              <a:ext cx="22463" cy="22463"/>
            </a:xfrm>
            <a:custGeom>
              <a:avLst/>
              <a:gdLst>
                <a:gd name="T0" fmla="*/ 9 w 9"/>
                <a:gd name="T1" fmla="*/ 3 h 9"/>
                <a:gd name="T2" fmla="*/ 8 w 9"/>
                <a:gd name="T3" fmla="*/ 0 h 9"/>
                <a:gd name="T4" fmla="*/ 0 w 9"/>
                <a:gd name="T5" fmla="*/ 7 h 9"/>
                <a:gd name="T6" fmla="*/ 2 w 9"/>
                <a:gd name="T7" fmla="*/ 9 h 9"/>
                <a:gd name="T8" fmla="*/ 9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" name="淘宝店chenying0907出品 165"/>
            <p:cNvSpPr>
              <a:spLocks/>
            </p:cNvSpPr>
            <p:nvPr/>
          </p:nvSpPr>
          <p:spPr bwMode="auto">
            <a:xfrm>
              <a:off x="7153167" y="3840196"/>
              <a:ext cx="27454" cy="12480"/>
            </a:xfrm>
            <a:custGeom>
              <a:avLst/>
              <a:gdLst>
                <a:gd name="T0" fmla="*/ 10 w 11"/>
                <a:gd name="T1" fmla="*/ 0 h 5"/>
                <a:gd name="T2" fmla="*/ 0 w 11"/>
                <a:gd name="T3" fmla="*/ 3 h 5"/>
                <a:gd name="T4" fmla="*/ 2 w 11"/>
                <a:gd name="T5" fmla="*/ 5 h 5"/>
                <a:gd name="T6" fmla="*/ 11 w 11"/>
                <a:gd name="T7" fmla="*/ 3 h 5"/>
                <a:gd name="T8" fmla="*/ 10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3" name="淘宝店chenying0907出品 166"/>
            <p:cNvSpPr>
              <a:spLocks noChangeArrowheads="1"/>
            </p:cNvSpPr>
            <p:nvPr/>
          </p:nvSpPr>
          <p:spPr bwMode="auto">
            <a:xfrm>
              <a:off x="6893606" y="3890112"/>
              <a:ext cx="24958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4" name="淘宝店chenying0907出品 167"/>
            <p:cNvSpPr>
              <a:spLocks noChangeArrowheads="1"/>
            </p:cNvSpPr>
            <p:nvPr/>
          </p:nvSpPr>
          <p:spPr bwMode="auto">
            <a:xfrm>
              <a:off x="7170638" y="3892607"/>
              <a:ext cx="27454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4499992" y="3426554"/>
            <a:ext cx="1728192" cy="369332"/>
          </a:xfrm>
          <a:prstGeom prst="rect">
            <a:avLst/>
          </a:prstGeom>
          <a:solidFill>
            <a:srgbClr val="A40000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交易结算</a:t>
            </a:r>
            <a:endParaRPr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Oval 4"/>
          <p:cNvSpPr/>
          <p:nvPr/>
        </p:nvSpPr>
        <p:spPr>
          <a:xfrm>
            <a:off x="3923928" y="4044043"/>
            <a:ext cx="469721" cy="47192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US" sz="240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" name="Group 20"/>
          <p:cNvGrpSpPr/>
          <p:nvPr/>
        </p:nvGrpSpPr>
        <p:grpSpPr>
          <a:xfrm>
            <a:off x="4020928" y="4148521"/>
            <a:ext cx="263040" cy="264742"/>
            <a:chOff x="7971783" y="2080670"/>
            <a:chExt cx="401822" cy="404317"/>
          </a:xfrm>
          <a:solidFill>
            <a:schemeClr val="bg1"/>
          </a:solidFill>
        </p:grpSpPr>
        <p:sp>
          <p:nvSpPr>
            <p:cNvPr id="68" name="淘宝店chenying0907出品 42"/>
            <p:cNvSpPr>
              <a:spLocks noEditPoints="1"/>
            </p:cNvSpPr>
            <p:nvPr/>
          </p:nvSpPr>
          <p:spPr bwMode="auto">
            <a:xfrm>
              <a:off x="7971783" y="2080670"/>
              <a:ext cx="401822" cy="404317"/>
            </a:xfrm>
            <a:custGeom>
              <a:avLst/>
              <a:gdLst>
                <a:gd name="T0" fmla="*/ 60 w 121"/>
                <a:gd name="T1" fmla="*/ 0 h 121"/>
                <a:gd name="T2" fmla="*/ 0 w 121"/>
                <a:gd name="T3" fmla="*/ 61 h 121"/>
                <a:gd name="T4" fmla="*/ 60 w 121"/>
                <a:gd name="T5" fmla="*/ 121 h 121"/>
                <a:gd name="T6" fmla="*/ 121 w 121"/>
                <a:gd name="T7" fmla="*/ 61 h 121"/>
                <a:gd name="T8" fmla="*/ 60 w 121"/>
                <a:gd name="T9" fmla="*/ 0 h 121"/>
                <a:gd name="T10" fmla="*/ 60 w 121"/>
                <a:gd name="T11" fmla="*/ 111 h 121"/>
                <a:gd name="T12" fmla="*/ 10 w 121"/>
                <a:gd name="T13" fmla="*/ 61 h 121"/>
                <a:gd name="T14" fmla="*/ 60 w 121"/>
                <a:gd name="T15" fmla="*/ 10 h 121"/>
                <a:gd name="T16" fmla="*/ 111 w 121"/>
                <a:gd name="T17" fmla="*/ 61 h 121"/>
                <a:gd name="T18" fmla="*/ 60 w 121"/>
                <a:gd name="T1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9" name="淘宝店chenying0907出品 43"/>
            <p:cNvSpPr>
              <a:spLocks/>
            </p:cNvSpPr>
            <p:nvPr/>
          </p:nvSpPr>
          <p:spPr bwMode="auto">
            <a:xfrm>
              <a:off x="8079103" y="2178006"/>
              <a:ext cx="139764" cy="199662"/>
            </a:xfrm>
            <a:custGeom>
              <a:avLst/>
              <a:gdLst>
                <a:gd name="T0" fmla="*/ 42 w 42"/>
                <a:gd name="T1" fmla="*/ 60 h 60"/>
                <a:gd name="T2" fmla="*/ 42 w 42"/>
                <a:gd name="T3" fmla="*/ 0 h 60"/>
                <a:gd name="T4" fmla="*/ 0 w 42"/>
                <a:gd name="T5" fmla="*/ 42 h 60"/>
                <a:gd name="T6" fmla="*/ 42 w 42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4499992" y="4074626"/>
            <a:ext cx="172819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综合服务</a:t>
            </a:r>
            <a:endParaRPr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697" y="68798"/>
            <a:ext cx="1721915" cy="457545"/>
          </a:xfrm>
          <a:prstGeom prst="rect">
            <a:avLst/>
          </a:prstGeom>
        </p:spPr>
      </p:pic>
      <p:sp>
        <p:nvSpPr>
          <p:cNvPr id="67" name="六边形 66"/>
          <p:cNvSpPr/>
          <p:nvPr/>
        </p:nvSpPr>
        <p:spPr>
          <a:xfrm rot="16200000">
            <a:off x="2090115" y="1309220"/>
            <a:ext cx="1142824" cy="1075598"/>
          </a:xfrm>
          <a:prstGeom prst="hexagon">
            <a:avLst/>
          </a:prstGeom>
          <a:solidFill>
            <a:srgbClr val="C00000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72" name="图片 71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874" y="1604877"/>
            <a:ext cx="452586" cy="48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9332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697" y="68798"/>
            <a:ext cx="1721915" cy="457545"/>
          </a:xfrm>
          <a:prstGeom prst="rect">
            <a:avLst/>
          </a:prstGeom>
        </p:spPr>
      </p:pic>
      <p:sp>
        <p:nvSpPr>
          <p:cNvPr id="18" name="任意多边形 17"/>
          <p:cNvSpPr/>
          <p:nvPr/>
        </p:nvSpPr>
        <p:spPr>
          <a:xfrm flipH="1">
            <a:off x="205868" y="317303"/>
            <a:ext cx="372426" cy="418173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8" fmla="*/ 1071343 w 3171687"/>
              <a:gd name="connsiteY8" fmla="*/ 1901509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0" fmla="*/ 979903 w 3171687"/>
              <a:gd name="connsiteY0" fmla="*/ 259565 h 2069635"/>
              <a:gd name="connsiteX1" fmla="*/ 0 w 3171687"/>
              <a:gd name="connsiteY1" fmla="*/ 259565 h 2069635"/>
              <a:gd name="connsiteX2" fmla="*/ 0 w 3171687"/>
              <a:gd name="connsiteY2" fmla="*/ 0 h 2069635"/>
              <a:gd name="connsiteX3" fmla="*/ 3171687 w 3171687"/>
              <a:gd name="connsiteY3" fmla="*/ 0 h 2069635"/>
              <a:gd name="connsiteX4" fmla="*/ 3171687 w 3171687"/>
              <a:gd name="connsiteY4" fmla="*/ 2069635 h 2069635"/>
              <a:gd name="connsiteX5" fmla="*/ 0 w 3171687"/>
              <a:gd name="connsiteY5" fmla="*/ 2069635 h 2069635"/>
              <a:gd name="connsiteX6" fmla="*/ 0 w 3171687"/>
              <a:gd name="connsiteY6" fmla="*/ 1810069 h 2069635"/>
              <a:gd name="connsiteX0" fmla="*/ 0 w 3171687"/>
              <a:gd name="connsiteY0" fmla="*/ 259565 h 2069635"/>
              <a:gd name="connsiteX1" fmla="*/ 0 w 3171687"/>
              <a:gd name="connsiteY1" fmla="*/ 0 h 2069635"/>
              <a:gd name="connsiteX2" fmla="*/ 3171687 w 3171687"/>
              <a:gd name="connsiteY2" fmla="*/ 0 h 2069635"/>
              <a:gd name="connsiteX3" fmla="*/ 3171687 w 3171687"/>
              <a:gd name="connsiteY3" fmla="*/ 2069635 h 2069635"/>
              <a:gd name="connsiteX4" fmla="*/ 0 w 3171687"/>
              <a:gd name="connsiteY4" fmla="*/ 2069635 h 2069635"/>
              <a:gd name="connsiteX5" fmla="*/ 0 w 3171687"/>
              <a:gd name="connsiteY5" fmla="*/ 1810069 h 20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914106"/>
            <a:endParaRPr lang="zh-CN" altLang="en-US" sz="1900" dirty="0">
              <a:solidFill>
                <a:srgbClr val="FFFFFF"/>
              </a:solidFill>
            </a:endParaRPr>
          </a:p>
        </p:txBody>
      </p:sp>
      <p:sp>
        <p:nvSpPr>
          <p:cNvPr id="19" name="任意多边形 18"/>
          <p:cNvSpPr/>
          <p:nvPr/>
        </p:nvSpPr>
        <p:spPr>
          <a:xfrm flipH="1">
            <a:off x="319455" y="225099"/>
            <a:ext cx="372426" cy="332885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6" fmla="*/ 1104717 w 2253807"/>
              <a:gd name="connsiteY6" fmla="*/ 79151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0" fmla="*/ 0 w 2253807"/>
              <a:gd name="connsiteY0" fmla="*/ 700070 h 1262130"/>
              <a:gd name="connsiteX1" fmla="*/ 0 w 2253807"/>
              <a:gd name="connsiteY1" fmla="*/ 0 h 1262130"/>
              <a:gd name="connsiteX2" fmla="*/ 2253807 w 2253807"/>
              <a:gd name="connsiteY2" fmla="*/ 0 h 1262130"/>
              <a:gd name="connsiteX3" fmla="*/ 2253807 w 2253807"/>
              <a:gd name="connsiteY3" fmla="*/ 1262130 h 1262130"/>
              <a:gd name="connsiteX4" fmla="*/ 1013277 w 2253807"/>
              <a:gd name="connsiteY4" fmla="*/ 1262130 h 126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914106"/>
            <a:endParaRPr lang="zh-CN" altLang="en-US" sz="1900" dirty="0">
              <a:solidFill>
                <a:srgbClr val="FFFFFF"/>
              </a:solidFill>
            </a:endParaRPr>
          </a:p>
        </p:txBody>
      </p: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805474" y="168682"/>
            <a:ext cx="4560817" cy="5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1" tIns="45706" rIns="91411" bIns="4570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914106">
              <a:spcBef>
                <a:spcPct val="0"/>
              </a:spcBef>
              <a:buNone/>
            </a:pPr>
            <a:r>
              <a:rPr lang="zh-CN" altLang="en-US" sz="2800" b="1" dirty="0" smtClean="0">
                <a:solidFill>
                  <a:srgbClr val="1F1F1F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zh-CN" altLang="en-US" sz="2800" b="1" dirty="0" smtClean="0">
                <a:solidFill>
                  <a:srgbClr val="A40000"/>
                </a:solidFill>
                <a:cs typeface="Arial" panose="020B0604020202020204" pitchFamily="34" charset="0"/>
              </a:rPr>
              <a:t>便捷、灵活的线上结算产品</a:t>
            </a:r>
            <a:endParaRPr lang="zh-CN" altLang="en-US" sz="2800" b="1" dirty="0">
              <a:solidFill>
                <a:srgbClr val="A40000"/>
              </a:solidFill>
              <a:cs typeface="Arial" panose="020B0604020202020204" pitchFamily="34" charset="0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2779" y="4811152"/>
            <a:ext cx="9151772" cy="326396"/>
          </a:xfrm>
          <a:custGeom>
            <a:avLst/>
            <a:gdLst>
              <a:gd name="connsiteX0" fmla="*/ 6442848 w 12885696"/>
              <a:gd name="connsiteY0" fmla="*/ 0 h 677930"/>
              <a:gd name="connsiteX1" fmla="*/ 12818477 w 12885696"/>
              <a:gd name="connsiteY1" fmla="*/ 656546 h 677930"/>
              <a:gd name="connsiteX2" fmla="*/ 12885696 w 12885696"/>
              <a:gd name="connsiteY2" fmla="*/ 677930 h 677930"/>
              <a:gd name="connsiteX3" fmla="*/ 0 w 12885696"/>
              <a:gd name="connsiteY3" fmla="*/ 677930 h 677930"/>
              <a:gd name="connsiteX4" fmla="*/ 67219 w 12885696"/>
              <a:gd name="connsiteY4" fmla="*/ 656546 h 677930"/>
              <a:gd name="connsiteX5" fmla="*/ 6442848 w 12885696"/>
              <a:gd name="connsiteY5" fmla="*/ 0 h 67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85696" h="677930">
                <a:moveTo>
                  <a:pt x="6442848" y="0"/>
                </a:moveTo>
                <a:cubicBezTo>
                  <a:pt x="9144779" y="0"/>
                  <a:pt x="11510983" y="262931"/>
                  <a:pt x="12818477" y="656546"/>
                </a:cubicBezTo>
                <a:lnTo>
                  <a:pt x="12885696" y="677930"/>
                </a:lnTo>
                <a:lnTo>
                  <a:pt x="0" y="677930"/>
                </a:lnTo>
                <a:lnTo>
                  <a:pt x="67219" y="656546"/>
                </a:lnTo>
                <a:cubicBezTo>
                  <a:pt x="1374713" y="262931"/>
                  <a:pt x="3740917" y="0"/>
                  <a:pt x="644284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685562"/>
            <a:endParaRPr lang="zh-CN" altLang="en-US" sz="1400" dirty="0">
              <a:solidFill>
                <a:srgbClr val="FFFFFF"/>
              </a:solidFill>
              <a:latin typeface="Arial"/>
              <a:ea typeface="微软雅黑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438214" y="1059584"/>
            <a:ext cx="6244043" cy="3719601"/>
            <a:chOff x="1438214" y="1059584"/>
            <a:chExt cx="6244043" cy="3719601"/>
          </a:xfrm>
        </p:grpSpPr>
        <p:sp>
          <p:nvSpPr>
            <p:cNvPr id="16" name="椭圆 15"/>
            <p:cNvSpPr/>
            <p:nvPr/>
          </p:nvSpPr>
          <p:spPr>
            <a:xfrm>
              <a:off x="1547129" y="1059584"/>
              <a:ext cx="2202207" cy="2202207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5" tIns="34289" rIns="68565" bIns="34289" rtlCol="0" anchor="ctr"/>
            <a:lstStyle/>
            <a:p>
              <a:pPr algn="ctr" defTabSz="685579"/>
              <a:endParaRPr lang="zh-CN" alt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 flipH="1">
              <a:off x="5382899" y="1059584"/>
              <a:ext cx="2202207" cy="2202207"/>
            </a:xfrm>
            <a:prstGeom prst="ellipse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5" tIns="34289" rIns="68565" bIns="34289" rtlCol="0" anchor="ctr"/>
            <a:lstStyle/>
            <a:p>
              <a:pPr algn="ctr" defTabSz="685579"/>
              <a:endParaRPr lang="zh-CN" alt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470897" y="1059584"/>
              <a:ext cx="2202207" cy="2202207"/>
            </a:xfrm>
            <a:prstGeom prst="ellips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5" tIns="34289" rIns="68565" bIns="34289" rtlCol="0" anchor="ctr"/>
            <a:lstStyle/>
            <a:p>
              <a:pPr algn="ctr" defTabSz="685579"/>
              <a:endParaRPr lang="zh-CN" alt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36" name="矩形 3"/>
            <p:cNvSpPr>
              <a:spLocks noChangeArrowheads="1"/>
            </p:cNvSpPr>
            <p:nvPr/>
          </p:nvSpPr>
          <p:spPr bwMode="auto">
            <a:xfrm>
              <a:off x="4100176" y="1487759"/>
              <a:ext cx="975878" cy="1307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1420" tIns="25715" rIns="51420" bIns="25715">
              <a:spAutoFit/>
            </a:bodyPr>
            <a:lstStyle/>
            <a:p>
              <a:pPr algn="just" defTabSz="685579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700" b="1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线上操作</a:t>
              </a:r>
              <a:endParaRPr lang="en-US" altLang="zh-CN" sz="1700" b="1" dirty="0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  <a:p>
              <a:pPr algn="just" defTabSz="685579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700" b="1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高效快捷</a:t>
              </a:r>
              <a:endParaRPr lang="en-US" altLang="zh-CN" sz="1700" b="1" dirty="0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  <a:p>
              <a:pPr algn="just" defTabSz="685579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700" b="1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灵活适用</a:t>
              </a:r>
              <a:endParaRPr lang="en-US" altLang="zh-CN" sz="1700" b="1" dirty="0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  <a:p>
              <a:pPr algn="just" defTabSz="685579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700" b="1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安全可靠</a:t>
              </a:r>
              <a:endParaRPr lang="zh-CN" altLang="en-US" sz="1700" b="1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8" name="矩形 3"/>
            <p:cNvSpPr>
              <a:spLocks noChangeArrowheads="1"/>
            </p:cNvSpPr>
            <p:nvPr/>
          </p:nvSpPr>
          <p:spPr bwMode="auto">
            <a:xfrm>
              <a:off x="2153878" y="3363846"/>
              <a:ext cx="988718" cy="317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1420" tIns="25715" rIns="51420" bIns="25715">
              <a:spAutoFit/>
            </a:bodyPr>
            <a:lstStyle/>
            <a:p>
              <a:pPr algn="ctr" defTabSz="685579">
                <a:spcBef>
                  <a:spcPct val="0"/>
                </a:spcBef>
              </a:pPr>
              <a:r>
                <a:rPr lang="zh-CN" altLang="en-US" sz="1700" b="1" dirty="0" smtClean="0">
                  <a:solidFill>
                    <a:srgbClr val="1F1F1F">
                      <a:lumMod val="75000"/>
                      <a:lumOff val="25000"/>
                    </a:srgbClr>
                  </a:solidFill>
                  <a:cs typeface="Arial" panose="020B0604020202020204" pitchFamily="34" charset="0"/>
                </a:rPr>
                <a:t>移动支票</a:t>
              </a:r>
              <a:endParaRPr lang="zh-CN" altLang="en-US" sz="1700" b="1" dirty="0">
                <a:solidFill>
                  <a:srgbClr val="1F1F1F">
                    <a:lumMod val="75000"/>
                    <a:lumOff val="25000"/>
                  </a:srgb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9" name="矩形 47"/>
            <p:cNvSpPr>
              <a:spLocks noChangeArrowheads="1"/>
            </p:cNvSpPr>
            <p:nvPr/>
          </p:nvSpPr>
          <p:spPr bwMode="auto">
            <a:xfrm>
              <a:off x="5285751" y="3711590"/>
              <a:ext cx="2396506" cy="86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20" tIns="25715" rIns="51420" bIns="25715">
              <a:spAutoFit/>
            </a:bodyPr>
            <a:lstStyle/>
            <a:p>
              <a:pPr algn="just" defTabSz="685579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zh-CN" sz="1100" dirty="0" smtClean="0">
                  <a:solidFill>
                    <a:srgbClr val="1F1F1F">
                      <a:lumMod val="75000"/>
                      <a:lumOff val="25000"/>
                    </a:srgbClr>
                  </a:solidFill>
                  <a:latin typeface="微软雅黑" pitchFamily="34" charset="-122"/>
                  <a:sym typeface="微软雅黑" pitchFamily="34" charset="-122"/>
                </a:rPr>
                <a:t>通过企业网银实现票据签发、签收并叙做</a:t>
              </a:r>
              <a:r>
                <a:rPr lang="zh-CN" altLang="en-US" sz="1100" dirty="0" smtClean="0">
                  <a:solidFill>
                    <a:srgbClr val="1F1F1F">
                      <a:lumMod val="75000"/>
                      <a:lumOff val="25000"/>
                    </a:srgbClr>
                  </a:solidFill>
                  <a:latin typeface="微软雅黑" pitchFamily="34" charset="-122"/>
                  <a:sym typeface="微软雅黑" pitchFamily="34" charset="-122"/>
                </a:rPr>
                <a:t>承兑、质押、贴现、追索、理财等</a:t>
              </a:r>
              <a:r>
                <a:rPr lang="zh-CN" altLang="zh-CN" sz="1100" dirty="0" smtClean="0">
                  <a:solidFill>
                    <a:srgbClr val="1F1F1F">
                      <a:lumMod val="75000"/>
                      <a:lumOff val="25000"/>
                    </a:srgbClr>
                  </a:solidFill>
                  <a:latin typeface="微软雅黑" pitchFamily="34" charset="-122"/>
                  <a:sym typeface="微软雅黑" pitchFamily="34" charset="-122"/>
                </a:rPr>
                <a:t>系列票据业务</a:t>
              </a:r>
              <a:r>
                <a:rPr lang="zh-CN" altLang="en-US" sz="1100" dirty="0" smtClean="0">
                  <a:solidFill>
                    <a:srgbClr val="1F1F1F">
                      <a:lumMod val="75000"/>
                      <a:lumOff val="25000"/>
                    </a:srgbClr>
                  </a:solidFill>
                  <a:latin typeface="微软雅黑" pitchFamily="34" charset="-122"/>
                  <a:sym typeface="微软雅黑" pitchFamily="34" charset="-122"/>
                </a:rPr>
                <a:t>，在线贴现最快</a:t>
              </a:r>
              <a:r>
                <a:rPr lang="en-US" altLang="zh-CN" sz="1100" dirty="0" smtClean="0">
                  <a:solidFill>
                    <a:srgbClr val="1F1F1F">
                      <a:lumMod val="75000"/>
                      <a:lumOff val="25000"/>
                    </a:srgbClr>
                  </a:solidFill>
                  <a:latin typeface="微软雅黑" pitchFamily="34" charset="-122"/>
                  <a:sym typeface="微软雅黑" pitchFamily="34" charset="-122"/>
                </a:rPr>
                <a:t>1</a:t>
              </a:r>
              <a:r>
                <a:rPr lang="zh-CN" altLang="en-US" sz="1100" dirty="0" smtClean="0">
                  <a:solidFill>
                    <a:srgbClr val="1F1F1F">
                      <a:lumMod val="75000"/>
                      <a:lumOff val="25000"/>
                    </a:srgbClr>
                  </a:solidFill>
                  <a:latin typeface="微软雅黑" pitchFamily="34" charset="-122"/>
                  <a:sym typeface="微软雅黑" pitchFamily="34" charset="-122"/>
                </a:rPr>
                <a:t>分钟</a:t>
              </a:r>
              <a:endParaRPr lang="en-US" altLang="zh-CN" sz="1100" dirty="0" smtClean="0">
                <a:solidFill>
                  <a:srgbClr val="1F1F1F">
                    <a:lumMod val="75000"/>
                    <a:lumOff val="25000"/>
                  </a:srgbClr>
                </a:solidFill>
                <a:latin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40" name="矩形 3"/>
            <p:cNvSpPr>
              <a:spLocks noChangeArrowheads="1"/>
            </p:cNvSpPr>
            <p:nvPr/>
          </p:nvSpPr>
          <p:spPr bwMode="auto">
            <a:xfrm>
              <a:off x="5887062" y="3363846"/>
              <a:ext cx="1193886" cy="313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1420" tIns="25715" rIns="51420" bIns="25715">
              <a:spAutoFit/>
            </a:bodyPr>
            <a:lstStyle/>
            <a:p>
              <a:pPr algn="ctr" defTabSz="685579">
                <a:spcBef>
                  <a:spcPct val="0"/>
                </a:spcBef>
              </a:pPr>
              <a:r>
                <a:rPr lang="zh-CN" altLang="en-US" sz="1700" b="1" dirty="0" smtClean="0">
                  <a:solidFill>
                    <a:srgbClr val="1F1F1F">
                      <a:lumMod val="75000"/>
                      <a:lumOff val="25000"/>
                    </a:srgbClr>
                  </a:solidFill>
                  <a:cs typeface="Arial" panose="020B0604020202020204" pitchFamily="34" charset="0"/>
                </a:rPr>
                <a:t>票据大管家</a:t>
              </a:r>
              <a:endParaRPr lang="zh-CN" altLang="en-US" sz="1700" b="1" dirty="0">
                <a:solidFill>
                  <a:srgbClr val="1F1F1F">
                    <a:lumMod val="75000"/>
                    <a:lumOff val="25000"/>
                  </a:srgb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" name="矩形 47"/>
            <p:cNvSpPr>
              <a:spLocks noChangeArrowheads="1"/>
            </p:cNvSpPr>
            <p:nvPr/>
          </p:nvSpPr>
          <p:spPr bwMode="auto">
            <a:xfrm>
              <a:off x="1438214" y="3711590"/>
              <a:ext cx="2420037" cy="1067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20" tIns="25715" rIns="51420" bIns="25715">
              <a:spAutoFit/>
            </a:bodyPr>
            <a:lstStyle/>
            <a:p>
              <a:pPr algn="just" defTabSz="685579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zh-CN" sz="1100" dirty="0" smtClean="0">
                  <a:solidFill>
                    <a:srgbClr val="1F1F1F">
                      <a:lumMod val="75000"/>
                      <a:lumOff val="25000"/>
                    </a:srgbClr>
                  </a:solidFill>
                  <a:latin typeface="微软雅黑" pitchFamily="34" charset="-122"/>
                  <a:sym typeface="微软雅黑" pitchFamily="34" charset="-122"/>
                </a:rPr>
                <a:t>具有企业移动端的批量支付、可拆分、可转让、智能管理收方信息等创新功能，支持</a:t>
              </a:r>
              <a:r>
                <a:rPr lang="en-US" altLang="zh-CN" sz="1100" dirty="0" smtClean="0">
                  <a:solidFill>
                    <a:srgbClr val="1F1F1F">
                      <a:lumMod val="75000"/>
                      <a:lumOff val="25000"/>
                    </a:srgbClr>
                  </a:solidFill>
                  <a:latin typeface="微软雅黑" pitchFamily="34" charset="-122"/>
                  <a:sym typeface="微软雅黑" pitchFamily="34" charset="-122"/>
                </a:rPr>
                <a:t>7*24</a:t>
              </a:r>
              <a:r>
                <a:rPr lang="zh-CN" altLang="zh-CN" sz="1100" dirty="0" smtClean="0">
                  <a:solidFill>
                    <a:srgbClr val="1F1F1F">
                      <a:lumMod val="75000"/>
                      <a:lumOff val="25000"/>
                    </a:srgbClr>
                  </a:solidFill>
                  <a:latin typeface="微软雅黑" pitchFamily="34" charset="-122"/>
                  <a:sym typeface="微软雅黑" pitchFamily="34" charset="-122"/>
                </a:rPr>
                <a:t>小时在线，连接远程</a:t>
              </a:r>
              <a:r>
                <a:rPr lang="en-US" altLang="zh-CN" sz="1100" dirty="0" smtClean="0">
                  <a:solidFill>
                    <a:srgbClr val="1F1F1F">
                      <a:lumMod val="75000"/>
                      <a:lumOff val="25000"/>
                    </a:srgbClr>
                  </a:solidFill>
                  <a:latin typeface="微软雅黑" pitchFamily="34" charset="-122"/>
                  <a:sym typeface="微软雅黑" pitchFamily="34" charset="-122"/>
                </a:rPr>
                <a:t>PC</a:t>
              </a:r>
              <a:r>
                <a:rPr lang="zh-CN" altLang="zh-CN" sz="1100" dirty="0" smtClean="0">
                  <a:solidFill>
                    <a:srgbClr val="1F1F1F">
                      <a:lumMod val="75000"/>
                      <a:lumOff val="25000"/>
                    </a:srgbClr>
                  </a:solidFill>
                  <a:latin typeface="微软雅黑" pitchFamily="34" charset="-122"/>
                  <a:sym typeface="微软雅黑" pitchFamily="34" charset="-122"/>
                </a:rPr>
                <a:t>网银与现场手机端，提供实时、安全的移动支付体验</a:t>
              </a:r>
              <a:endParaRPr lang="en-US" altLang="zh-CN" sz="1100" dirty="0" smtClean="0">
                <a:solidFill>
                  <a:srgbClr val="1F1F1F">
                    <a:lumMod val="75000"/>
                    <a:lumOff val="25000"/>
                  </a:srgbClr>
                </a:solidFill>
                <a:latin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22" name="任意多边形 21"/>
          <p:cNvSpPr/>
          <p:nvPr/>
        </p:nvSpPr>
        <p:spPr>
          <a:xfrm flipH="1">
            <a:off x="205868" y="317303"/>
            <a:ext cx="372426" cy="418173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8" fmla="*/ 1071343 w 3171687"/>
              <a:gd name="connsiteY8" fmla="*/ 1901509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0" fmla="*/ 979903 w 3171687"/>
              <a:gd name="connsiteY0" fmla="*/ 259565 h 2069635"/>
              <a:gd name="connsiteX1" fmla="*/ 0 w 3171687"/>
              <a:gd name="connsiteY1" fmla="*/ 259565 h 2069635"/>
              <a:gd name="connsiteX2" fmla="*/ 0 w 3171687"/>
              <a:gd name="connsiteY2" fmla="*/ 0 h 2069635"/>
              <a:gd name="connsiteX3" fmla="*/ 3171687 w 3171687"/>
              <a:gd name="connsiteY3" fmla="*/ 0 h 2069635"/>
              <a:gd name="connsiteX4" fmla="*/ 3171687 w 3171687"/>
              <a:gd name="connsiteY4" fmla="*/ 2069635 h 2069635"/>
              <a:gd name="connsiteX5" fmla="*/ 0 w 3171687"/>
              <a:gd name="connsiteY5" fmla="*/ 2069635 h 2069635"/>
              <a:gd name="connsiteX6" fmla="*/ 0 w 3171687"/>
              <a:gd name="connsiteY6" fmla="*/ 1810069 h 2069635"/>
              <a:gd name="connsiteX0" fmla="*/ 0 w 3171687"/>
              <a:gd name="connsiteY0" fmla="*/ 259565 h 2069635"/>
              <a:gd name="connsiteX1" fmla="*/ 0 w 3171687"/>
              <a:gd name="connsiteY1" fmla="*/ 0 h 2069635"/>
              <a:gd name="connsiteX2" fmla="*/ 3171687 w 3171687"/>
              <a:gd name="connsiteY2" fmla="*/ 0 h 2069635"/>
              <a:gd name="connsiteX3" fmla="*/ 3171687 w 3171687"/>
              <a:gd name="connsiteY3" fmla="*/ 2069635 h 2069635"/>
              <a:gd name="connsiteX4" fmla="*/ 0 w 3171687"/>
              <a:gd name="connsiteY4" fmla="*/ 2069635 h 2069635"/>
              <a:gd name="connsiteX5" fmla="*/ 0 w 3171687"/>
              <a:gd name="connsiteY5" fmla="*/ 1810069 h 20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914106"/>
            <a:endParaRPr lang="zh-CN" altLang="en-US" sz="1900" dirty="0">
              <a:solidFill>
                <a:srgbClr val="FFFFFF"/>
              </a:solidFill>
            </a:endParaRPr>
          </a:p>
        </p:txBody>
      </p:sp>
      <p:sp>
        <p:nvSpPr>
          <p:cNvPr id="23" name="任意多边形 22"/>
          <p:cNvSpPr/>
          <p:nvPr/>
        </p:nvSpPr>
        <p:spPr>
          <a:xfrm flipH="1">
            <a:off x="323528" y="222641"/>
            <a:ext cx="372426" cy="332885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6" fmla="*/ 1104717 w 2253807"/>
              <a:gd name="connsiteY6" fmla="*/ 79151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0" fmla="*/ 0 w 2253807"/>
              <a:gd name="connsiteY0" fmla="*/ 700070 h 1262130"/>
              <a:gd name="connsiteX1" fmla="*/ 0 w 2253807"/>
              <a:gd name="connsiteY1" fmla="*/ 0 h 1262130"/>
              <a:gd name="connsiteX2" fmla="*/ 2253807 w 2253807"/>
              <a:gd name="connsiteY2" fmla="*/ 0 h 1262130"/>
              <a:gd name="connsiteX3" fmla="*/ 2253807 w 2253807"/>
              <a:gd name="connsiteY3" fmla="*/ 1262130 h 1262130"/>
              <a:gd name="connsiteX4" fmla="*/ 1013277 w 2253807"/>
              <a:gd name="connsiteY4" fmla="*/ 1262130 h 126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 cap="flat" cmpd="sng" algn="ctr">
            <a:solidFill>
              <a:srgbClr val="9B1E11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lIns="91420" tIns="45710" rIns="91420" bIns="45710" rtlCol="0" anchor="ctr"/>
          <a:lstStyle/>
          <a:p>
            <a:pPr marL="0" marR="0" lvl="0" indent="0" algn="ctr" defTabSz="9141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996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697" y="68798"/>
            <a:ext cx="1721915" cy="457545"/>
          </a:xfrm>
          <a:prstGeom prst="rect">
            <a:avLst/>
          </a:prstGeom>
        </p:spPr>
      </p:pic>
      <p:sp>
        <p:nvSpPr>
          <p:cNvPr id="18" name="任意多边形 17"/>
          <p:cNvSpPr/>
          <p:nvPr/>
        </p:nvSpPr>
        <p:spPr>
          <a:xfrm flipH="1">
            <a:off x="205868" y="317303"/>
            <a:ext cx="372426" cy="418173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8" fmla="*/ 1071343 w 3171687"/>
              <a:gd name="connsiteY8" fmla="*/ 1901509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0" fmla="*/ 979903 w 3171687"/>
              <a:gd name="connsiteY0" fmla="*/ 259565 h 2069635"/>
              <a:gd name="connsiteX1" fmla="*/ 0 w 3171687"/>
              <a:gd name="connsiteY1" fmla="*/ 259565 h 2069635"/>
              <a:gd name="connsiteX2" fmla="*/ 0 w 3171687"/>
              <a:gd name="connsiteY2" fmla="*/ 0 h 2069635"/>
              <a:gd name="connsiteX3" fmla="*/ 3171687 w 3171687"/>
              <a:gd name="connsiteY3" fmla="*/ 0 h 2069635"/>
              <a:gd name="connsiteX4" fmla="*/ 3171687 w 3171687"/>
              <a:gd name="connsiteY4" fmla="*/ 2069635 h 2069635"/>
              <a:gd name="connsiteX5" fmla="*/ 0 w 3171687"/>
              <a:gd name="connsiteY5" fmla="*/ 2069635 h 2069635"/>
              <a:gd name="connsiteX6" fmla="*/ 0 w 3171687"/>
              <a:gd name="connsiteY6" fmla="*/ 1810069 h 2069635"/>
              <a:gd name="connsiteX0" fmla="*/ 0 w 3171687"/>
              <a:gd name="connsiteY0" fmla="*/ 259565 h 2069635"/>
              <a:gd name="connsiteX1" fmla="*/ 0 w 3171687"/>
              <a:gd name="connsiteY1" fmla="*/ 0 h 2069635"/>
              <a:gd name="connsiteX2" fmla="*/ 3171687 w 3171687"/>
              <a:gd name="connsiteY2" fmla="*/ 0 h 2069635"/>
              <a:gd name="connsiteX3" fmla="*/ 3171687 w 3171687"/>
              <a:gd name="connsiteY3" fmla="*/ 2069635 h 2069635"/>
              <a:gd name="connsiteX4" fmla="*/ 0 w 3171687"/>
              <a:gd name="connsiteY4" fmla="*/ 2069635 h 2069635"/>
              <a:gd name="connsiteX5" fmla="*/ 0 w 3171687"/>
              <a:gd name="connsiteY5" fmla="*/ 1810069 h 20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914106"/>
            <a:endParaRPr lang="zh-CN" altLang="en-US" sz="1900" dirty="0">
              <a:solidFill>
                <a:srgbClr val="FFFFFF"/>
              </a:solidFill>
            </a:endParaRPr>
          </a:p>
        </p:txBody>
      </p:sp>
      <p:sp>
        <p:nvSpPr>
          <p:cNvPr id="19" name="任意多边形 18"/>
          <p:cNvSpPr/>
          <p:nvPr/>
        </p:nvSpPr>
        <p:spPr>
          <a:xfrm flipH="1">
            <a:off x="319455" y="225099"/>
            <a:ext cx="372426" cy="332885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6" fmla="*/ 1104717 w 2253807"/>
              <a:gd name="connsiteY6" fmla="*/ 79151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0" fmla="*/ 0 w 2253807"/>
              <a:gd name="connsiteY0" fmla="*/ 700070 h 1262130"/>
              <a:gd name="connsiteX1" fmla="*/ 0 w 2253807"/>
              <a:gd name="connsiteY1" fmla="*/ 0 h 1262130"/>
              <a:gd name="connsiteX2" fmla="*/ 2253807 w 2253807"/>
              <a:gd name="connsiteY2" fmla="*/ 0 h 1262130"/>
              <a:gd name="connsiteX3" fmla="*/ 2253807 w 2253807"/>
              <a:gd name="connsiteY3" fmla="*/ 1262130 h 1262130"/>
              <a:gd name="connsiteX4" fmla="*/ 1013277 w 2253807"/>
              <a:gd name="connsiteY4" fmla="*/ 1262130 h 126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914106"/>
            <a:endParaRPr lang="zh-CN" altLang="en-US" sz="1900" dirty="0">
              <a:solidFill>
                <a:srgbClr val="FFFFFF"/>
              </a:solidFill>
            </a:endParaRPr>
          </a:p>
        </p:txBody>
      </p: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805474" y="168682"/>
            <a:ext cx="2446445" cy="52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1" tIns="45706" rIns="91411" bIns="4570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914106">
              <a:spcBef>
                <a:spcPct val="0"/>
              </a:spcBef>
              <a:buNone/>
            </a:pPr>
            <a:r>
              <a:rPr lang="zh-CN" altLang="en-US" sz="2800" b="1" dirty="0" smtClean="0">
                <a:solidFill>
                  <a:srgbClr val="1F1F1F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zh-CN" altLang="en-US" sz="2800" b="1" dirty="0" smtClean="0">
                <a:solidFill>
                  <a:srgbClr val="A40000"/>
                </a:solidFill>
                <a:cs typeface="Arial" panose="020B0604020202020204" pitchFamily="34" charset="0"/>
              </a:rPr>
              <a:t>交易结算套餐</a:t>
            </a:r>
            <a:endParaRPr lang="zh-CN" altLang="en-US" sz="2800" b="1" dirty="0">
              <a:solidFill>
                <a:srgbClr val="A40000"/>
              </a:solidFill>
              <a:cs typeface="Arial" panose="020B0604020202020204" pitchFamily="34" charset="0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2779" y="4811152"/>
            <a:ext cx="9151772" cy="326396"/>
          </a:xfrm>
          <a:custGeom>
            <a:avLst/>
            <a:gdLst>
              <a:gd name="connsiteX0" fmla="*/ 6442848 w 12885696"/>
              <a:gd name="connsiteY0" fmla="*/ 0 h 677930"/>
              <a:gd name="connsiteX1" fmla="*/ 12818477 w 12885696"/>
              <a:gd name="connsiteY1" fmla="*/ 656546 h 677930"/>
              <a:gd name="connsiteX2" fmla="*/ 12885696 w 12885696"/>
              <a:gd name="connsiteY2" fmla="*/ 677930 h 677930"/>
              <a:gd name="connsiteX3" fmla="*/ 0 w 12885696"/>
              <a:gd name="connsiteY3" fmla="*/ 677930 h 677930"/>
              <a:gd name="connsiteX4" fmla="*/ 67219 w 12885696"/>
              <a:gd name="connsiteY4" fmla="*/ 656546 h 677930"/>
              <a:gd name="connsiteX5" fmla="*/ 6442848 w 12885696"/>
              <a:gd name="connsiteY5" fmla="*/ 0 h 67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85696" h="677930">
                <a:moveTo>
                  <a:pt x="6442848" y="0"/>
                </a:moveTo>
                <a:cubicBezTo>
                  <a:pt x="9144779" y="0"/>
                  <a:pt x="11510983" y="262931"/>
                  <a:pt x="12818477" y="656546"/>
                </a:cubicBezTo>
                <a:lnTo>
                  <a:pt x="12885696" y="677930"/>
                </a:lnTo>
                <a:lnTo>
                  <a:pt x="0" y="677930"/>
                </a:lnTo>
                <a:lnTo>
                  <a:pt x="67219" y="656546"/>
                </a:lnTo>
                <a:cubicBezTo>
                  <a:pt x="1374713" y="262931"/>
                  <a:pt x="3740917" y="0"/>
                  <a:pt x="644284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685562"/>
            <a:endParaRPr lang="zh-CN" altLang="en-US" sz="1400" dirty="0">
              <a:solidFill>
                <a:srgbClr val="FFFFFF"/>
              </a:solidFill>
              <a:latin typeface="Arial"/>
              <a:ea typeface="微软雅黑"/>
            </a:endParaRPr>
          </a:p>
        </p:txBody>
      </p:sp>
      <p:grpSp>
        <p:nvGrpSpPr>
          <p:cNvPr id="2" name="组 1"/>
          <p:cNvGrpSpPr/>
          <p:nvPr/>
        </p:nvGrpSpPr>
        <p:grpSpPr>
          <a:xfrm>
            <a:off x="827584" y="843559"/>
            <a:ext cx="7381302" cy="4101484"/>
            <a:chOff x="970866" y="1168496"/>
            <a:chExt cx="7381302" cy="5441809"/>
          </a:xfrm>
        </p:grpSpPr>
        <p:pic>
          <p:nvPicPr>
            <p:cNvPr id="22" name="Picture 2" descr="C:\Users\01032147\Desktop\客群工作指南\晓伟\折页正面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970866" y="1168496"/>
              <a:ext cx="2268000" cy="5441809"/>
            </a:xfrm>
            <a:prstGeom prst="rect">
              <a:avLst/>
            </a:prstGeom>
            <a:noFill/>
          </p:spPr>
        </p:pic>
        <p:pic>
          <p:nvPicPr>
            <p:cNvPr id="23" name="Picture 3" descr="C:\Users\01032147\Desktop\客群工作指南\晓伟\折页正面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563888" y="1168496"/>
              <a:ext cx="2268000" cy="5441809"/>
            </a:xfrm>
            <a:prstGeom prst="rect">
              <a:avLst/>
            </a:prstGeom>
            <a:noFill/>
          </p:spPr>
        </p:pic>
        <p:pic>
          <p:nvPicPr>
            <p:cNvPr id="24" name="Picture 3" descr="C:\Users\01032147\Desktop\客群工作指南\晓伟\折页正面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084168" y="1168496"/>
              <a:ext cx="2268000" cy="5441809"/>
            </a:xfrm>
            <a:prstGeom prst="rect">
              <a:avLst/>
            </a:prstGeom>
            <a:noFill/>
          </p:spPr>
        </p:pic>
      </p:grpSp>
      <p:sp>
        <p:nvSpPr>
          <p:cNvPr id="11" name="任意多边形 10"/>
          <p:cNvSpPr/>
          <p:nvPr/>
        </p:nvSpPr>
        <p:spPr>
          <a:xfrm flipH="1">
            <a:off x="205868" y="317303"/>
            <a:ext cx="372426" cy="418173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8" fmla="*/ 1071343 w 3171687"/>
              <a:gd name="connsiteY8" fmla="*/ 1901509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0" fmla="*/ 979903 w 3171687"/>
              <a:gd name="connsiteY0" fmla="*/ 259565 h 2069635"/>
              <a:gd name="connsiteX1" fmla="*/ 0 w 3171687"/>
              <a:gd name="connsiteY1" fmla="*/ 259565 h 2069635"/>
              <a:gd name="connsiteX2" fmla="*/ 0 w 3171687"/>
              <a:gd name="connsiteY2" fmla="*/ 0 h 2069635"/>
              <a:gd name="connsiteX3" fmla="*/ 3171687 w 3171687"/>
              <a:gd name="connsiteY3" fmla="*/ 0 h 2069635"/>
              <a:gd name="connsiteX4" fmla="*/ 3171687 w 3171687"/>
              <a:gd name="connsiteY4" fmla="*/ 2069635 h 2069635"/>
              <a:gd name="connsiteX5" fmla="*/ 0 w 3171687"/>
              <a:gd name="connsiteY5" fmla="*/ 2069635 h 2069635"/>
              <a:gd name="connsiteX6" fmla="*/ 0 w 3171687"/>
              <a:gd name="connsiteY6" fmla="*/ 1810069 h 2069635"/>
              <a:gd name="connsiteX0" fmla="*/ 0 w 3171687"/>
              <a:gd name="connsiteY0" fmla="*/ 259565 h 2069635"/>
              <a:gd name="connsiteX1" fmla="*/ 0 w 3171687"/>
              <a:gd name="connsiteY1" fmla="*/ 0 h 2069635"/>
              <a:gd name="connsiteX2" fmla="*/ 3171687 w 3171687"/>
              <a:gd name="connsiteY2" fmla="*/ 0 h 2069635"/>
              <a:gd name="connsiteX3" fmla="*/ 3171687 w 3171687"/>
              <a:gd name="connsiteY3" fmla="*/ 2069635 h 2069635"/>
              <a:gd name="connsiteX4" fmla="*/ 0 w 3171687"/>
              <a:gd name="connsiteY4" fmla="*/ 2069635 h 2069635"/>
              <a:gd name="connsiteX5" fmla="*/ 0 w 3171687"/>
              <a:gd name="connsiteY5" fmla="*/ 1810069 h 20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914106"/>
            <a:endParaRPr lang="zh-CN" altLang="en-US" sz="1900" dirty="0">
              <a:solidFill>
                <a:srgbClr val="FFFFFF"/>
              </a:solidFill>
            </a:endParaRPr>
          </a:p>
        </p:txBody>
      </p:sp>
      <p:sp>
        <p:nvSpPr>
          <p:cNvPr id="12" name="任意多边形 11"/>
          <p:cNvSpPr/>
          <p:nvPr/>
        </p:nvSpPr>
        <p:spPr>
          <a:xfrm flipH="1">
            <a:off x="323528" y="222641"/>
            <a:ext cx="372426" cy="332885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6" fmla="*/ 1104717 w 2253807"/>
              <a:gd name="connsiteY6" fmla="*/ 79151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0" fmla="*/ 0 w 2253807"/>
              <a:gd name="connsiteY0" fmla="*/ 700070 h 1262130"/>
              <a:gd name="connsiteX1" fmla="*/ 0 w 2253807"/>
              <a:gd name="connsiteY1" fmla="*/ 0 h 1262130"/>
              <a:gd name="connsiteX2" fmla="*/ 2253807 w 2253807"/>
              <a:gd name="connsiteY2" fmla="*/ 0 h 1262130"/>
              <a:gd name="connsiteX3" fmla="*/ 2253807 w 2253807"/>
              <a:gd name="connsiteY3" fmla="*/ 1262130 h 1262130"/>
              <a:gd name="connsiteX4" fmla="*/ 1013277 w 2253807"/>
              <a:gd name="connsiteY4" fmla="*/ 1262130 h 126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 cap="flat" cmpd="sng" algn="ctr">
            <a:solidFill>
              <a:srgbClr val="9B1E11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lIns="91420" tIns="45710" rIns="91420" bIns="45710" rtlCol="0" anchor="ctr"/>
          <a:lstStyle/>
          <a:p>
            <a:pPr marL="0" marR="0" lvl="0" indent="0" algn="ctr" defTabSz="9141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22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034416"/>
            <a:ext cx="9144000" cy="12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-12614" y="1851670"/>
            <a:ext cx="1781944" cy="0"/>
          </a:xfrm>
          <a:prstGeom prst="line">
            <a:avLst/>
          </a:prstGeom>
          <a:ln w="952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3488720" y="1851670"/>
            <a:ext cx="5655280" cy="7258"/>
          </a:xfrm>
          <a:prstGeom prst="line">
            <a:avLst/>
          </a:prstGeom>
          <a:ln w="952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79912" y="999768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3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二、多元化增值服务</a:t>
            </a:r>
            <a:endParaRPr lang="zh-CN" altLang="en-US" sz="3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99992" y="2283718"/>
            <a:ext cx="172819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其他债权产品</a:t>
            </a:r>
            <a:endParaRPr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Oval 14"/>
          <p:cNvSpPr/>
          <p:nvPr/>
        </p:nvSpPr>
        <p:spPr>
          <a:xfrm>
            <a:off x="3923928" y="2211710"/>
            <a:ext cx="468682" cy="47192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US" sz="240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Group 54"/>
          <p:cNvGrpSpPr/>
          <p:nvPr/>
        </p:nvGrpSpPr>
        <p:grpSpPr>
          <a:xfrm>
            <a:off x="4060242" y="2348217"/>
            <a:ext cx="196054" cy="254937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23" name="淘宝店chenying0907出品 170"/>
            <p:cNvSpPr>
              <a:spLocks/>
            </p:cNvSpPr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" name="淘宝店chenying0907出品 171"/>
            <p:cNvSpPr>
              <a:spLocks/>
            </p:cNvSpPr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5" name="Oval 12"/>
          <p:cNvSpPr/>
          <p:nvPr/>
        </p:nvSpPr>
        <p:spPr>
          <a:xfrm>
            <a:off x="3923928" y="2787774"/>
            <a:ext cx="476301" cy="47853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US" sz="240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" name="Group 23"/>
          <p:cNvGrpSpPr/>
          <p:nvPr/>
        </p:nvGrpSpPr>
        <p:grpSpPr>
          <a:xfrm>
            <a:off x="4084479" y="2900705"/>
            <a:ext cx="258441" cy="225366"/>
            <a:chOff x="7540014" y="4306907"/>
            <a:chExt cx="389342" cy="339426"/>
          </a:xfrm>
          <a:solidFill>
            <a:schemeClr val="bg1"/>
          </a:solidFill>
        </p:grpSpPr>
        <p:sp>
          <p:nvSpPr>
            <p:cNvPr id="27" name="淘宝店chenying0907出品 110"/>
            <p:cNvSpPr>
              <a:spLocks/>
            </p:cNvSpPr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4" name="淘宝店chenying0907出品 111"/>
            <p:cNvSpPr>
              <a:spLocks/>
            </p:cNvSpPr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" name="淘宝店chenying0907出品 112"/>
            <p:cNvSpPr>
              <a:spLocks/>
            </p:cNvSpPr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淘宝店chenying0907出品 113"/>
            <p:cNvSpPr>
              <a:spLocks/>
            </p:cNvSpPr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7" name="淘宝店chenying0907出品 114"/>
            <p:cNvSpPr>
              <a:spLocks/>
            </p:cNvSpPr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8" name="淘宝店chenying0907出品 115"/>
            <p:cNvSpPr>
              <a:spLocks/>
            </p:cNvSpPr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淘宝店chenying0907出品 116"/>
            <p:cNvSpPr>
              <a:spLocks/>
            </p:cNvSpPr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0" name="淘宝店chenying0907出品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淘宝店chenying0907出品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淘宝店chenying0907出品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3" name="淘宝店chenying0907出品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499992" y="2850490"/>
            <a:ext cx="172819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股权融资</a:t>
            </a:r>
            <a:endParaRPr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16"/>
          <p:cNvSpPr/>
          <p:nvPr/>
        </p:nvSpPr>
        <p:spPr>
          <a:xfrm>
            <a:off x="3923928" y="3396533"/>
            <a:ext cx="468124" cy="47136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US" sz="240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Group 35"/>
          <p:cNvGrpSpPr/>
          <p:nvPr/>
        </p:nvGrpSpPr>
        <p:grpSpPr>
          <a:xfrm>
            <a:off x="4035928" y="3500448"/>
            <a:ext cx="248040" cy="246473"/>
            <a:chOff x="6853673" y="3715407"/>
            <a:chExt cx="379359" cy="376864"/>
          </a:xfrm>
          <a:solidFill>
            <a:schemeClr val="bg1"/>
          </a:solidFill>
        </p:grpSpPr>
        <p:sp>
          <p:nvSpPr>
            <p:cNvPr id="47" name="淘宝店chenying0907出品 150"/>
            <p:cNvSpPr>
              <a:spLocks noEditPoints="1"/>
            </p:cNvSpPr>
            <p:nvPr/>
          </p:nvSpPr>
          <p:spPr bwMode="auto">
            <a:xfrm>
              <a:off x="6853673" y="3715407"/>
              <a:ext cx="379359" cy="376864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8 h 114"/>
                <a:gd name="T12" fmla="*/ 6 w 114"/>
                <a:gd name="T13" fmla="*/ 57 h 114"/>
                <a:gd name="T14" fmla="*/ 57 w 114"/>
                <a:gd name="T15" fmla="*/ 6 h 114"/>
                <a:gd name="T16" fmla="*/ 108 w 114"/>
                <a:gd name="T17" fmla="*/ 57 h 114"/>
                <a:gd name="T18" fmla="*/ 57 w 114"/>
                <a:gd name="T19" fmla="*/ 10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8" name="淘宝店chenying0907出品 151"/>
            <p:cNvSpPr>
              <a:spLocks noChangeArrowheads="1"/>
            </p:cNvSpPr>
            <p:nvPr/>
          </p:nvSpPr>
          <p:spPr bwMode="auto">
            <a:xfrm>
              <a:off x="6998429" y="3987447"/>
              <a:ext cx="22463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9" name="淘宝店chenying0907出品 152"/>
            <p:cNvSpPr>
              <a:spLocks noChangeArrowheads="1"/>
            </p:cNvSpPr>
            <p:nvPr/>
          </p:nvSpPr>
          <p:spPr bwMode="auto">
            <a:xfrm>
              <a:off x="7033370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0" name="淘宝店chenying0907出品 153"/>
            <p:cNvSpPr>
              <a:spLocks noChangeArrowheads="1"/>
            </p:cNvSpPr>
            <p:nvPr/>
          </p:nvSpPr>
          <p:spPr bwMode="auto">
            <a:xfrm>
              <a:off x="7068311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淘宝店chenying0907出品 154"/>
            <p:cNvSpPr>
              <a:spLocks/>
            </p:cNvSpPr>
            <p:nvPr/>
          </p:nvSpPr>
          <p:spPr bwMode="auto">
            <a:xfrm>
              <a:off x="6970976" y="3822725"/>
              <a:ext cx="82362" cy="84857"/>
            </a:xfrm>
            <a:custGeom>
              <a:avLst/>
              <a:gdLst>
                <a:gd name="T0" fmla="*/ 19 w 25"/>
                <a:gd name="T1" fmla="*/ 22 h 25"/>
                <a:gd name="T2" fmla="*/ 22 w 25"/>
                <a:gd name="T3" fmla="*/ 25 h 25"/>
                <a:gd name="T4" fmla="*/ 25 w 25"/>
                <a:gd name="T5" fmla="*/ 22 h 25"/>
                <a:gd name="T6" fmla="*/ 22 w 25"/>
                <a:gd name="T7" fmla="*/ 19 h 25"/>
                <a:gd name="T8" fmla="*/ 21 w 25"/>
                <a:gd name="T9" fmla="*/ 19 h 25"/>
                <a:gd name="T10" fmla="*/ 0 w 25"/>
                <a:gd name="T11" fmla="*/ 0 h 25"/>
                <a:gd name="T12" fmla="*/ 19 w 25"/>
                <a:gd name="T13" fmla="*/ 22 h 25"/>
                <a:gd name="T14" fmla="*/ 19 w 25"/>
                <a:gd name="T1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淘宝店chenying0907出品 155"/>
            <p:cNvSpPr>
              <a:spLocks/>
            </p:cNvSpPr>
            <p:nvPr/>
          </p:nvSpPr>
          <p:spPr bwMode="auto">
            <a:xfrm>
              <a:off x="6921060" y="3987447"/>
              <a:ext cx="22463" cy="19966"/>
            </a:xfrm>
            <a:custGeom>
              <a:avLst/>
              <a:gdLst>
                <a:gd name="T0" fmla="*/ 0 w 9"/>
                <a:gd name="T1" fmla="*/ 6 h 8"/>
                <a:gd name="T2" fmla="*/ 3 w 9"/>
                <a:gd name="T3" fmla="*/ 8 h 8"/>
                <a:gd name="T4" fmla="*/ 9 w 9"/>
                <a:gd name="T5" fmla="*/ 1 h 8"/>
                <a:gd name="T6" fmla="*/ 7 w 9"/>
                <a:gd name="T7" fmla="*/ 0 h 8"/>
                <a:gd name="T8" fmla="*/ 0 w 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3" name="淘宝店chenying0907出品 156"/>
            <p:cNvSpPr>
              <a:spLocks/>
            </p:cNvSpPr>
            <p:nvPr/>
          </p:nvSpPr>
          <p:spPr bwMode="auto">
            <a:xfrm>
              <a:off x="6901094" y="3942523"/>
              <a:ext cx="27454" cy="14975"/>
            </a:xfrm>
            <a:custGeom>
              <a:avLst/>
              <a:gdLst>
                <a:gd name="T0" fmla="*/ 9 w 11"/>
                <a:gd name="T1" fmla="*/ 0 h 6"/>
                <a:gd name="T2" fmla="*/ 0 w 11"/>
                <a:gd name="T3" fmla="*/ 3 h 6"/>
                <a:gd name="T4" fmla="*/ 1 w 11"/>
                <a:gd name="T5" fmla="*/ 6 h 6"/>
                <a:gd name="T6" fmla="*/ 11 w 11"/>
                <a:gd name="T7" fmla="*/ 3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4" name="淘宝店chenying0907出品 157"/>
            <p:cNvSpPr>
              <a:spLocks/>
            </p:cNvSpPr>
            <p:nvPr/>
          </p:nvSpPr>
          <p:spPr bwMode="auto">
            <a:xfrm>
              <a:off x="6933538" y="3790281"/>
              <a:ext cx="19966" cy="22463"/>
            </a:xfrm>
            <a:custGeom>
              <a:avLst/>
              <a:gdLst>
                <a:gd name="T0" fmla="*/ 0 w 8"/>
                <a:gd name="T1" fmla="*/ 3 h 9"/>
                <a:gd name="T2" fmla="*/ 7 w 8"/>
                <a:gd name="T3" fmla="*/ 9 h 9"/>
                <a:gd name="T4" fmla="*/ 8 w 8"/>
                <a:gd name="T5" fmla="*/ 7 h 9"/>
                <a:gd name="T6" fmla="*/ 2 w 8"/>
                <a:gd name="T7" fmla="*/ 0 h 9"/>
                <a:gd name="T8" fmla="*/ 0 w 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5" name="淘宝店chenying0907出品 158"/>
            <p:cNvSpPr>
              <a:spLocks/>
            </p:cNvSpPr>
            <p:nvPr/>
          </p:nvSpPr>
          <p:spPr bwMode="auto">
            <a:xfrm>
              <a:off x="6903589" y="3840196"/>
              <a:ext cx="27454" cy="12480"/>
            </a:xfrm>
            <a:custGeom>
              <a:avLst/>
              <a:gdLst>
                <a:gd name="T0" fmla="*/ 11 w 11"/>
                <a:gd name="T1" fmla="*/ 3 h 5"/>
                <a:gd name="T2" fmla="*/ 2 w 11"/>
                <a:gd name="T3" fmla="*/ 0 h 5"/>
                <a:gd name="T4" fmla="*/ 0 w 11"/>
                <a:gd name="T5" fmla="*/ 3 h 5"/>
                <a:gd name="T6" fmla="*/ 10 w 11"/>
                <a:gd name="T7" fmla="*/ 5 h 5"/>
                <a:gd name="T8" fmla="*/ 11 w 11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6" name="淘宝店chenying0907出品 159"/>
            <p:cNvSpPr>
              <a:spLocks noChangeArrowheads="1"/>
            </p:cNvSpPr>
            <p:nvPr/>
          </p:nvSpPr>
          <p:spPr bwMode="auto">
            <a:xfrm>
              <a:off x="7040858" y="3750348"/>
              <a:ext cx="7488" cy="22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7" name="淘宝店chenying0907出品 160"/>
            <p:cNvSpPr>
              <a:spLocks/>
            </p:cNvSpPr>
            <p:nvPr/>
          </p:nvSpPr>
          <p:spPr bwMode="auto">
            <a:xfrm>
              <a:off x="6973471" y="3760331"/>
              <a:ext cx="17471" cy="22463"/>
            </a:xfrm>
            <a:custGeom>
              <a:avLst/>
              <a:gdLst>
                <a:gd name="T0" fmla="*/ 7 w 7"/>
                <a:gd name="T1" fmla="*/ 8 h 9"/>
                <a:gd name="T2" fmla="*/ 3 w 7"/>
                <a:gd name="T3" fmla="*/ 0 h 9"/>
                <a:gd name="T4" fmla="*/ 0 w 7"/>
                <a:gd name="T5" fmla="*/ 2 h 9"/>
                <a:gd name="T6" fmla="*/ 4 w 7"/>
                <a:gd name="T7" fmla="*/ 9 h 9"/>
                <a:gd name="T8" fmla="*/ 7 w 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8" name="淘宝店chenying0907出品 161"/>
            <p:cNvSpPr>
              <a:spLocks/>
            </p:cNvSpPr>
            <p:nvPr/>
          </p:nvSpPr>
          <p:spPr bwMode="auto">
            <a:xfrm>
              <a:off x="7088277" y="3760331"/>
              <a:ext cx="12480" cy="27454"/>
            </a:xfrm>
            <a:custGeom>
              <a:avLst/>
              <a:gdLst>
                <a:gd name="T0" fmla="*/ 0 w 5"/>
                <a:gd name="T1" fmla="*/ 9 h 11"/>
                <a:gd name="T2" fmla="*/ 2 w 5"/>
                <a:gd name="T3" fmla="*/ 11 h 11"/>
                <a:gd name="T4" fmla="*/ 5 w 5"/>
                <a:gd name="T5" fmla="*/ 2 h 11"/>
                <a:gd name="T6" fmla="*/ 2 w 5"/>
                <a:gd name="T7" fmla="*/ 0 h 11"/>
                <a:gd name="T8" fmla="*/ 0 w 5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9" name="淘宝店chenying0907出品 162"/>
            <p:cNvSpPr>
              <a:spLocks/>
            </p:cNvSpPr>
            <p:nvPr/>
          </p:nvSpPr>
          <p:spPr bwMode="auto">
            <a:xfrm>
              <a:off x="7130706" y="3987447"/>
              <a:ext cx="22463" cy="19966"/>
            </a:xfrm>
            <a:custGeom>
              <a:avLst/>
              <a:gdLst>
                <a:gd name="T0" fmla="*/ 0 w 9"/>
                <a:gd name="T1" fmla="*/ 1 h 8"/>
                <a:gd name="T2" fmla="*/ 8 w 9"/>
                <a:gd name="T3" fmla="*/ 8 h 8"/>
                <a:gd name="T4" fmla="*/ 9 w 9"/>
                <a:gd name="T5" fmla="*/ 6 h 8"/>
                <a:gd name="T6" fmla="*/ 3 w 9"/>
                <a:gd name="T7" fmla="*/ 0 h 8"/>
                <a:gd name="T8" fmla="*/ 0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0" name="淘宝店chenying0907出品 163"/>
            <p:cNvSpPr>
              <a:spLocks/>
            </p:cNvSpPr>
            <p:nvPr/>
          </p:nvSpPr>
          <p:spPr bwMode="auto">
            <a:xfrm>
              <a:off x="7158159" y="3942523"/>
              <a:ext cx="24958" cy="14975"/>
            </a:xfrm>
            <a:custGeom>
              <a:avLst/>
              <a:gdLst>
                <a:gd name="T0" fmla="*/ 0 w 10"/>
                <a:gd name="T1" fmla="*/ 3 h 6"/>
                <a:gd name="T2" fmla="*/ 9 w 10"/>
                <a:gd name="T3" fmla="*/ 6 h 6"/>
                <a:gd name="T4" fmla="*/ 10 w 10"/>
                <a:gd name="T5" fmla="*/ 3 h 6"/>
                <a:gd name="T6" fmla="*/ 1 w 10"/>
                <a:gd name="T7" fmla="*/ 0 h 6"/>
                <a:gd name="T8" fmla="*/ 0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" name="淘宝店chenying0907出品 164"/>
            <p:cNvSpPr>
              <a:spLocks/>
            </p:cNvSpPr>
            <p:nvPr/>
          </p:nvSpPr>
          <p:spPr bwMode="auto">
            <a:xfrm>
              <a:off x="7128209" y="3790281"/>
              <a:ext cx="22463" cy="22463"/>
            </a:xfrm>
            <a:custGeom>
              <a:avLst/>
              <a:gdLst>
                <a:gd name="T0" fmla="*/ 9 w 9"/>
                <a:gd name="T1" fmla="*/ 3 h 9"/>
                <a:gd name="T2" fmla="*/ 8 w 9"/>
                <a:gd name="T3" fmla="*/ 0 h 9"/>
                <a:gd name="T4" fmla="*/ 0 w 9"/>
                <a:gd name="T5" fmla="*/ 7 h 9"/>
                <a:gd name="T6" fmla="*/ 2 w 9"/>
                <a:gd name="T7" fmla="*/ 9 h 9"/>
                <a:gd name="T8" fmla="*/ 9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" name="淘宝店chenying0907出品 165"/>
            <p:cNvSpPr>
              <a:spLocks/>
            </p:cNvSpPr>
            <p:nvPr/>
          </p:nvSpPr>
          <p:spPr bwMode="auto">
            <a:xfrm>
              <a:off x="7153167" y="3840196"/>
              <a:ext cx="27454" cy="12480"/>
            </a:xfrm>
            <a:custGeom>
              <a:avLst/>
              <a:gdLst>
                <a:gd name="T0" fmla="*/ 10 w 11"/>
                <a:gd name="T1" fmla="*/ 0 h 5"/>
                <a:gd name="T2" fmla="*/ 0 w 11"/>
                <a:gd name="T3" fmla="*/ 3 h 5"/>
                <a:gd name="T4" fmla="*/ 2 w 11"/>
                <a:gd name="T5" fmla="*/ 5 h 5"/>
                <a:gd name="T6" fmla="*/ 11 w 11"/>
                <a:gd name="T7" fmla="*/ 3 h 5"/>
                <a:gd name="T8" fmla="*/ 10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3" name="淘宝店chenying0907出品 166"/>
            <p:cNvSpPr>
              <a:spLocks noChangeArrowheads="1"/>
            </p:cNvSpPr>
            <p:nvPr/>
          </p:nvSpPr>
          <p:spPr bwMode="auto">
            <a:xfrm>
              <a:off x="6893606" y="3890112"/>
              <a:ext cx="24958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4" name="淘宝店chenying0907出品 167"/>
            <p:cNvSpPr>
              <a:spLocks noChangeArrowheads="1"/>
            </p:cNvSpPr>
            <p:nvPr/>
          </p:nvSpPr>
          <p:spPr bwMode="auto">
            <a:xfrm>
              <a:off x="7170638" y="3892607"/>
              <a:ext cx="27454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4499992" y="3426554"/>
            <a:ext cx="172819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交易结算</a:t>
            </a:r>
            <a:endParaRPr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Oval 4"/>
          <p:cNvSpPr/>
          <p:nvPr/>
        </p:nvSpPr>
        <p:spPr>
          <a:xfrm>
            <a:off x="3923928" y="4044043"/>
            <a:ext cx="469721" cy="471923"/>
          </a:xfrm>
          <a:prstGeom prst="ellipse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US" sz="240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" name="Group 20"/>
          <p:cNvGrpSpPr/>
          <p:nvPr/>
        </p:nvGrpSpPr>
        <p:grpSpPr>
          <a:xfrm>
            <a:off x="4020928" y="4148521"/>
            <a:ext cx="263040" cy="264742"/>
            <a:chOff x="7971783" y="2080670"/>
            <a:chExt cx="401822" cy="404317"/>
          </a:xfrm>
          <a:solidFill>
            <a:schemeClr val="bg1"/>
          </a:solidFill>
        </p:grpSpPr>
        <p:sp>
          <p:nvSpPr>
            <p:cNvPr id="68" name="淘宝店chenying0907出品 42"/>
            <p:cNvSpPr>
              <a:spLocks noEditPoints="1"/>
            </p:cNvSpPr>
            <p:nvPr/>
          </p:nvSpPr>
          <p:spPr bwMode="auto">
            <a:xfrm>
              <a:off x="7971783" y="2080670"/>
              <a:ext cx="401822" cy="404317"/>
            </a:xfrm>
            <a:custGeom>
              <a:avLst/>
              <a:gdLst>
                <a:gd name="T0" fmla="*/ 60 w 121"/>
                <a:gd name="T1" fmla="*/ 0 h 121"/>
                <a:gd name="T2" fmla="*/ 0 w 121"/>
                <a:gd name="T3" fmla="*/ 61 h 121"/>
                <a:gd name="T4" fmla="*/ 60 w 121"/>
                <a:gd name="T5" fmla="*/ 121 h 121"/>
                <a:gd name="T6" fmla="*/ 121 w 121"/>
                <a:gd name="T7" fmla="*/ 61 h 121"/>
                <a:gd name="T8" fmla="*/ 60 w 121"/>
                <a:gd name="T9" fmla="*/ 0 h 121"/>
                <a:gd name="T10" fmla="*/ 60 w 121"/>
                <a:gd name="T11" fmla="*/ 111 h 121"/>
                <a:gd name="T12" fmla="*/ 10 w 121"/>
                <a:gd name="T13" fmla="*/ 61 h 121"/>
                <a:gd name="T14" fmla="*/ 60 w 121"/>
                <a:gd name="T15" fmla="*/ 10 h 121"/>
                <a:gd name="T16" fmla="*/ 111 w 121"/>
                <a:gd name="T17" fmla="*/ 61 h 121"/>
                <a:gd name="T18" fmla="*/ 60 w 121"/>
                <a:gd name="T1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9" name="淘宝店chenying0907出品 43"/>
            <p:cNvSpPr>
              <a:spLocks/>
            </p:cNvSpPr>
            <p:nvPr/>
          </p:nvSpPr>
          <p:spPr bwMode="auto">
            <a:xfrm>
              <a:off x="8079103" y="2178006"/>
              <a:ext cx="139764" cy="199662"/>
            </a:xfrm>
            <a:custGeom>
              <a:avLst/>
              <a:gdLst>
                <a:gd name="T0" fmla="*/ 42 w 42"/>
                <a:gd name="T1" fmla="*/ 60 h 60"/>
                <a:gd name="T2" fmla="*/ 42 w 42"/>
                <a:gd name="T3" fmla="*/ 0 h 60"/>
                <a:gd name="T4" fmla="*/ 0 w 42"/>
                <a:gd name="T5" fmla="*/ 42 h 60"/>
                <a:gd name="T6" fmla="*/ 42 w 42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1F497D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4499992" y="4074626"/>
            <a:ext cx="1728192" cy="369332"/>
          </a:xfrm>
          <a:prstGeom prst="rect">
            <a:avLst/>
          </a:prstGeom>
          <a:solidFill>
            <a:srgbClr val="A40000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综合服务</a:t>
            </a:r>
            <a:endParaRPr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697" y="68798"/>
            <a:ext cx="1721915" cy="457545"/>
          </a:xfrm>
          <a:prstGeom prst="rect">
            <a:avLst/>
          </a:prstGeom>
        </p:spPr>
      </p:pic>
      <p:sp>
        <p:nvSpPr>
          <p:cNvPr id="67" name="六边形 66"/>
          <p:cNvSpPr/>
          <p:nvPr/>
        </p:nvSpPr>
        <p:spPr>
          <a:xfrm rot="16200000">
            <a:off x="2090115" y="1309220"/>
            <a:ext cx="1142824" cy="1075598"/>
          </a:xfrm>
          <a:prstGeom prst="hexagon">
            <a:avLst/>
          </a:prstGeom>
          <a:solidFill>
            <a:srgbClr val="C00000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72" name="图片 71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874" y="1604877"/>
            <a:ext cx="452586" cy="48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9332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0" y="0"/>
            <a:ext cx="9144000" cy="40546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32"/>
            <a:endParaRPr lang="zh-CN" altLang="en-US" sz="1400" dirty="0">
              <a:solidFill>
                <a:srgbClr val="FFFFFF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545623" y="1177112"/>
            <a:ext cx="4052756" cy="3547113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32"/>
            <a:endParaRPr lang="zh-CN" altLang="en-US" sz="1400" dirty="0">
              <a:solidFill>
                <a:srgbClr val="FFFFFF"/>
              </a:solidFill>
            </a:endParaRPr>
          </a:p>
        </p:txBody>
      </p:sp>
      <p:sp>
        <p:nvSpPr>
          <p:cNvPr id="38" name="矩形 9"/>
          <p:cNvSpPr/>
          <p:nvPr/>
        </p:nvSpPr>
        <p:spPr>
          <a:xfrm>
            <a:off x="1459508" y="2201704"/>
            <a:ext cx="1428750" cy="219269"/>
          </a:xfrm>
          <a:custGeom>
            <a:avLst/>
            <a:gdLst>
              <a:gd name="connsiteX0" fmla="*/ 0 w 1905000"/>
              <a:gd name="connsiteY0" fmla="*/ 0 h 292359"/>
              <a:gd name="connsiteX1" fmla="*/ 1905000 w 1905000"/>
              <a:gd name="connsiteY1" fmla="*/ 0 h 292359"/>
              <a:gd name="connsiteX2" fmla="*/ 1905000 w 1905000"/>
              <a:gd name="connsiteY2" fmla="*/ 292359 h 292359"/>
              <a:gd name="connsiteX3" fmla="*/ 0 w 1905000"/>
              <a:gd name="connsiteY3" fmla="*/ 292359 h 292359"/>
              <a:gd name="connsiteX4" fmla="*/ 0 w 1905000"/>
              <a:gd name="connsiteY4" fmla="*/ 0 h 292359"/>
              <a:gd name="connsiteX0" fmla="*/ 1905000 w 1996440"/>
              <a:gd name="connsiteY0" fmla="*/ 0 h 292359"/>
              <a:gd name="connsiteX1" fmla="*/ 1905000 w 1996440"/>
              <a:gd name="connsiteY1" fmla="*/ 292359 h 292359"/>
              <a:gd name="connsiteX2" fmla="*/ 0 w 1996440"/>
              <a:gd name="connsiteY2" fmla="*/ 292359 h 292359"/>
              <a:gd name="connsiteX3" fmla="*/ 0 w 1996440"/>
              <a:gd name="connsiteY3" fmla="*/ 0 h 292359"/>
              <a:gd name="connsiteX4" fmla="*/ 1996440 w 1996440"/>
              <a:gd name="connsiteY4" fmla="*/ 91440 h 292359"/>
              <a:gd name="connsiteX0" fmla="*/ 1905000 w 1996440"/>
              <a:gd name="connsiteY0" fmla="*/ 292359 h 292359"/>
              <a:gd name="connsiteX1" fmla="*/ 0 w 1996440"/>
              <a:gd name="connsiteY1" fmla="*/ 292359 h 292359"/>
              <a:gd name="connsiteX2" fmla="*/ 0 w 1996440"/>
              <a:gd name="connsiteY2" fmla="*/ 0 h 292359"/>
              <a:gd name="connsiteX3" fmla="*/ 1996440 w 1996440"/>
              <a:gd name="connsiteY3" fmla="*/ 91440 h 292359"/>
              <a:gd name="connsiteX0" fmla="*/ 1905000 w 1905000"/>
              <a:gd name="connsiteY0" fmla="*/ 292359 h 292359"/>
              <a:gd name="connsiteX1" fmla="*/ 0 w 1905000"/>
              <a:gd name="connsiteY1" fmla="*/ 292359 h 292359"/>
              <a:gd name="connsiteX2" fmla="*/ 0 w 1905000"/>
              <a:gd name="connsiteY2" fmla="*/ 0 h 29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0" h="292359">
                <a:moveTo>
                  <a:pt x="1905000" y="292359"/>
                </a:moveTo>
                <a:lnTo>
                  <a:pt x="0" y="292359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accent1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32"/>
            <a:endParaRPr lang="zh-CN" altLang="en-US" sz="1400" dirty="0">
              <a:solidFill>
                <a:srgbClr val="FFFFFF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56426" y="1759782"/>
            <a:ext cx="1206167" cy="4449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32"/>
            <a:r>
              <a:rPr lang="zh-CN" altLang="en-US" sz="1500" b="1" dirty="0" smtClean="0">
                <a:solidFill>
                  <a:srgbClr val="FFFFFF"/>
                </a:solidFill>
              </a:rPr>
              <a:t>现金管理</a:t>
            </a:r>
            <a:endParaRPr lang="zh-CN" altLang="en-US" sz="1500" b="1" dirty="0">
              <a:solidFill>
                <a:srgbClr val="FFFFFF"/>
              </a:solidFill>
            </a:endParaRPr>
          </a:p>
        </p:txBody>
      </p:sp>
      <p:sp>
        <p:nvSpPr>
          <p:cNvPr id="40" name="矩形 9"/>
          <p:cNvSpPr/>
          <p:nvPr/>
        </p:nvSpPr>
        <p:spPr>
          <a:xfrm flipV="1">
            <a:off x="1459508" y="3613619"/>
            <a:ext cx="1428750" cy="216261"/>
          </a:xfrm>
          <a:custGeom>
            <a:avLst/>
            <a:gdLst>
              <a:gd name="connsiteX0" fmla="*/ 0 w 1905000"/>
              <a:gd name="connsiteY0" fmla="*/ 0 h 292359"/>
              <a:gd name="connsiteX1" fmla="*/ 1905000 w 1905000"/>
              <a:gd name="connsiteY1" fmla="*/ 0 h 292359"/>
              <a:gd name="connsiteX2" fmla="*/ 1905000 w 1905000"/>
              <a:gd name="connsiteY2" fmla="*/ 292359 h 292359"/>
              <a:gd name="connsiteX3" fmla="*/ 0 w 1905000"/>
              <a:gd name="connsiteY3" fmla="*/ 292359 h 292359"/>
              <a:gd name="connsiteX4" fmla="*/ 0 w 1905000"/>
              <a:gd name="connsiteY4" fmla="*/ 0 h 292359"/>
              <a:gd name="connsiteX0" fmla="*/ 1905000 w 1996440"/>
              <a:gd name="connsiteY0" fmla="*/ 0 h 292359"/>
              <a:gd name="connsiteX1" fmla="*/ 1905000 w 1996440"/>
              <a:gd name="connsiteY1" fmla="*/ 292359 h 292359"/>
              <a:gd name="connsiteX2" fmla="*/ 0 w 1996440"/>
              <a:gd name="connsiteY2" fmla="*/ 292359 h 292359"/>
              <a:gd name="connsiteX3" fmla="*/ 0 w 1996440"/>
              <a:gd name="connsiteY3" fmla="*/ 0 h 292359"/>
              <a:gd name="connsiteX4" fmla="*/ 1996440 w 1996440"/>
              <a:gd name="connsiteY4" fmla="*/ 91440 h 292359"/>
              <a:gd name="connsiteX0" fmla="*/ 1905000 w 1996440"/>
              <a:gd name="connsiteY0" fmla="*/ 292359 h 292359"/>
              <a:gd name="connsiteX1" fmla="*/ 0 w 1996440"/>
              <a:gd name="connsiteY1" fmla="*/ 292359 h 292359"/>
              <a:gd name="connsiteX2" fmla="*/ 0 w 1996440"/>
              <a:gd name="connsiteY2" fmla="*/ 0 h 292359"/>
              <a:gd name="connsiteX3" fmla="*/ 1996440 w 1996440"/>
              <a:gd name="connsiteY3" fmla="*/ 91440 h 292359"/>
              <a:gd name="connsiteX0" fmla="*/ 1905000 w 1905000"/>
              <a:gd name="connsiteY0" fmla="*/ 292359 h 292359"/>
              <a:gd name="connsiteX1" fmla="*/ 0 w 1905000"/>
              <a:gd name="connsiteY1" fmla="*/ 292359 h 292359"/>
              <a:gd name="connsiteX2" fmla="*/ 0 w 1905000"/>
              <a:gd name="connsiteY2" fmla="*/ 0 h 29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0" h="292359">
                <a:moveTo>
                  <a:pt x="1905000" y="292359"/>
                </a:moveTo>
                <a:lnTo>
                  <a:pt x="0" y="292359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accent1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32"/>
            <a:endParaRPr lang="zh-CN" altLang="en-US" sz="1400" dirty="0">
              <a:solidFill>
                <a:srgbClr val="FFFFFF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56426" y="3833709"/>
            <a:ext cx="1206167" cy="4449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32"/>
            <a:r>
              <a:rPr lang="zh-CN" altLang="en-US" sz="1500" b="1" dirty="0" smtClean="0">
                <a:solidFill>
                  <a:srgbClr val="FFFFFF"/>
                </a:solidFill>
              </a:rPr>
              <a:t>投资服务</a:t>
            </a:r>
            <a:endParaRPr lang="zh-CN" altLang="en-US" sz="1500" b="1" dirty="0">
              <a:solidFill>
                <a:srgbClr val="FFFFFF"/>
              </a:solidFill>
            </a:endParaRPr>
          </a:p>
        </p:txBody>
      </p:sp>
      <p:sp>
        <p:nvSpPr>
          <p:cNvPr id="42" name="矩形 9"/>
          <p:cNvSpPr/>
          <p:nvPr/>
        </p:nvSpPr>
        <p:spPr>
          <a:xfrm flipH="1">
            <a:off x="6255682" y="1435117"/>
            <a:ext cx="1466713" cy="196093"/>
          </a:xfrm>
          <a:custGeom>
            <a:avLst/>
            <a:gdLst>
              <a:gd name="connsiteX0" fmla="*/ 0 w 1905000"/>
              <a:gd name="connsiteY0" fmla="*/ 0 h 292359"/>
              <a:gd name="connsiteX1" fmla="*/ 1905000 w 1905000"/>
              <a:gd name="connsiteY1" fmla="*/ 0 h 292359"/>
              <a:gd name="connsiteX2" fmla="*/ 1905000 w 1905000"/>
              <a:gd name="connsiteY2" fmla="*/ 292359 h 292359"/>
              <a:gd name="connsiteX3" fmla="*/ 0 w 1905000"/>
              <a:gd name="connsiteY3" fmla="*/ 292359 h 292359"/>
              <a:gd name="connsiteX4" fmla="*/ 0 w 1905000"/>
              <a:gd name="connsiteY4" fmla="*/ 0 h 292359"/>
              <a:gd name="connsiteX0" fmla="*/ 1905000 w 1996440"/>
              <a:gd name="connsiteY0" fmla="*/ 0 h 292359"/>
              <a:gd name="connsiteX1" fmla="*/ 1905000 w 1996440"/>
              <a:gd name="connsiteY1" fmla="*/ 292359 h 292359"/>
              <a:gd name="connsiteX2" fmla="*/ 0 w 1996440"/>
              <a:gd name="connsiteY2" fmla="*/ 292359 h 292359"/>
              <a:gd name="connsiteX3" fmla="*/ 0 w 1996440"/>
              <a:gd name="connsiteY3" fmla="*/ 0 h 292359"/>
              <a:gd name="connsiteX4" fmla="*/ 1996440 w 1996440"/>
              <a:gd name="connsiteY4" fmla="*/ 91440 h 292359"/>
              <a:gd name="connsiteX0" fmla="*/ 1905000 w 1996440"/>
              <a:gd name="connsiteY0" fmla="*/ 292359 h 292359"/>
              <a:gd name="connsiteX1" fmla="*/ 0 w 1996440"/>
              <a:gd name="connsiteY1" fmla="*/ 292359 h 292359"/>
              <a:gd name="connsiteX2" fmla="*/ 0 w 1996440"/>
              <a:gd name="connsiteY2" fmla="*/ 0 h 292359"/>
              <a:gd name="connsiteX3" fmla="*/ 1996440 w 1996440"/>
              <a:gd name="connsiteY3" fmla="*/ 91440 h 292359"/>
              <a:gd name="connsiteX0" fmla="*/ 1905000 w 1905000"/>
              <a:gd name="connsiteY0" fmla="*/ 292359 h 292359"/>
              <a:gd name="connsiteX1" fmla="*/ 0 w 1905000"/>
              <a:gd name="connsiteY1" fmla="*/ 292359 h 292359"/>
              <a:gd name="connsiteX2" fmla="*/ 0 w 1905000"/>
              <a:gd name="connsiteY2" fmla="*/ 0 h 29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0" h="292359">
                <a:moveTo>
                  <a:pt x="1905000" y="292359"/>
                </a:moveTo>
                <a:lnTo>
                  <a:pt x="0" y="292359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accent1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32"/>
            <a:endParaRPr lang="zh-CN" altLang="en-US" sz="1400" dirty="0">
              <a:solidFill>
                <a:srgbClr val="FFFFFF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119313" y="990189"/>
            <a:ext cx="1206167" cy="4449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32"/>
            <a:r>
              <a:rPr lang="zh-CN" altLang="en-US" sz="1500" b="1" dirty="0" smtClean="0">
                <a:solidFill>
                  <a:srgbClr val="FFFFFF"/>
                </a:solidFill>
              </a:rPr>
              <a:t>公司理财</a:t>
            </a:r>
            <a:endParaRPr lang="zh-CN" altLang="en-US" sz="1500" b="1" dirty="0">
              <a:solidFill>
                <a:srgbClr val="FFFFFF"/>
              </a:solidFill>
            </a:endParaRPr>
          </a:p>
        </p:txBody>
      </p:sp>
      <p:sp>
        <p:nvSpPr>
          <p:cNvPr id="46" name="矩形 9"/>
          <p:cNvSpPr/>
          <p:nvPr/>
        </p:nvSpPr>
        <p:spPr>
          <a:xfrm flipH="1">
            <a:off x="6341272" y="4086041"/>
            <a:ext cx="778040" cy="68074"/>
          </a:xfrm>
          <a:custGeom>
            <a:avLst/>
            <a:gdLst>
              <a:gd name="connsiteX0" fmla="*/ 0 w 1905000"/>
              <a:gd name="connsiteY0" fmla="*/ 0 h 292359"/>
              <a:gd name="connsiteX1" fmla="*/ 1905000 w 1905000"/>
              <a:gd name="connsiteY1" fmla="*/ 0 h 292359"/>
              <a:gd name="connsiteX2" fmla="*/ 1905000 w 1905000"/>
              <a:gd name="connsiteY2" fmla="*/ 292359 h 292359"/>
              <a:gd name="connsiteX3" fmla="*/ 0 w 1905000"/>
              <a:gd name="connsiteY3" fmla="*/ 292359 h 292359"/>
              <a:gd name="connsiteX4" fmla="*/ 0 w 1905000"/>
              <a:gd name="connsiteY4" fmla="*/ 0 h 292359"/>
              <a:gd name="connsiteX0" fmla="*/ 1905000 w 1996440"/>
              <a:gd name="connsiteY0" fmla="*/ 0 h 292359"/>
              <a:gd name="connsiteX1" fmla="*/ 1905000 w 1996440"/>
              <a:gd name="connsiteY1" fmla="*/ 292359 h 292359"/>
              <a:gd name="connsiteX2" fmla="*/ 0 w 1996440"/>
              <a:gd name="connsiteY2" fmla="*/ 292359 h 292359"/>
              <a:gd name="connsiteX3" fmla="*/ 0 w 1996440"/>
              <a:gd name="connsiteY3" fmla="*/ 0 h 292359"/>
              <a:gd name="connsiteX4" fmla="*/ 1996440 w 1996440"/>
              <a:gd name="connsiteY4" fmla="*/ 91440 h 292359"/>
              <a:gd name="connsiteX0" fmla="*/ 1905000 w 1996440"/>
              <a:gd name="connsiteY0" fmla="*/ 292359 h 292359"/>
              <a:gd name="connsiteX1" fmla="*/ 0 w 1996440"/>
              <a:gd name="connsiteY1" fmla="*/ 292359 h 292359"/>
              <a:gd name="connsiteX2" fmla="*/ 0 w 1996440"/>
              <a:gd name="connsiteY2" fmla="*/ 0 h 292359"/>
              <a:gd name="connsiteX3" fmla="*/ 1996440 w 1996440"/>
              <a:gd name="connsiteY3" fmla="*/ 91440 h 292359"/>
              <a:gd name="connsiteX0" fmla="*/ 1905000 w 1905000"/>
              <a:gd name="connsiteY0" fmla="*/ 292359 h 292359"/>
              <a:gd name="connsiteX1" fmla="*/ 0 w 1905000"/>
              <a:gd name="connsiteY1" fmla="*/ 292359 h 292359"/>
              <a:gd name="connsiteX2" fmla="*/ 0 w 1905000"/>
              <a:gd name="connsiteY2" fmla="*/ 0 h 292359"/>
              <a:gd name="connsiteX0" fmla="*/ 1905000 w 1905000"/>
              <a:gd name="connsiteY0" fmla="*/ 0 h 0"/>
              <a:gd name="connsiteX1" fmla="*/ 0 w 1905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00">
                <a:moveTo>
                  <a:pt x="1905000" y="0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chemeClr val="accent1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32"/>
            <a:endParaRPr lang="zh-CN" altLang="en-US" sz="1400" dirty="0">
              <a:solidFill>
                <a:srgbClr val="FFFFFF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119313" y="3885459"/>
            <a:ext cx="1206167" cy="4449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32"/>
            <a:r>
              <a:rPr lang="zh-CN" altLang="en-US" sz="1500" b="1" dirty="0" smtClean="0">
                <a:solidFill>
                  <a:srgbClr val="FFFFFF"/>
                </a:solidFill>
              </a:rPr>
              <a:t>其他服务</a:t>
            </a:r>
            <a:endParaRPr lang="zh-CN" altLang="en-US" sz="1500" b="1" dirty="0">
              <a:solidFill>
                <a:srgbClr val="FFFFFF"/>
              </a:solidFill>
            </a:endParaRPr>
          </a:p>
        </p:txBody>
      </p:sp>
      <p:sp>
        <p:nvSpPr>
          <p:cNvPr id="48" name="矩形 9"/>
          <p:cNvSpPr/>
          <p:nvPr/>
        </p:nvSpPr>
        <p:spPr>
          <a:xfrm flipH="1">
            <a:off x="6255681" y="2871301"/>
            <a:ext cx="1466713" cy="196093"/>
          </a:xfrm>
          <a:custGeom>
            <a:avLst/>
            <a:gdLst>
              <a:gd name="connsiteX0" fmla="*/ 0 w 1905000"/>
              <a:gd name="connsiteY0" fmla="*/ 0 h 292359"/>
              <a:gd name="connsiteX1" fmla="*/ 1905000 w 1905000"/>
              <a:gd name="connsiteY1" fmla="*/ 0 h 292359"/>
              <a:gd name="connsiteX2" fmla="*/ 1905000 w 1905000"/>
              <a:gd name="connsiteY2" fmla="*/ 292359 h 292359"/>
              <a:gd name="connsiteX3" fmla="*/ 0 w 1905000"/>
              <a:gd name="connsiteY3" fmla="*/ 292359 h 292359"/>
              <a:gd name="connsiteX4" fmla="*/ 0 w 1905000"/>
              <a:gd name="connsiteY4" fmla="*/ 0 h 292359"/>
              <a:gd name="connsiteX0" fmla="*/ 1905000 w 1996440"/>
              <a:gd name="connsiteY0" fmla="*/ 0 h 292359"/>
              <a:gd name="connsiteX1" fmla="*/ 1905000 w 1996440"/>
              <a:gd name="connsiteY1" fmla="*/ 292359 h 292359"/>
              <a:gd name="connsiteX2" fmla="*/ 0 w 1996440"/>
              <a:gd name="connsiteY2" fmla="*/ 292359 h 292359"/>
              <a:gd name="connsiteX3" fmla="*/ 0 w 1996440"/>
              <a:gd name="connsiteY3" fmla="*/ 0 h 292359"/>
              <a:gd name="connsiteX4" fmla="*/ 1996440 w 1996440"/>
              <a:gd name="connsiteY4" fmla="*/ 91440 h 292359"/>
              <a:gd name="connsiteX0" fmla="*/ 1905000 w 1996440"/>
              <a:gd name="connsiteY0" fmla="*/ 292359 h 292359"/>
              <a:gd name="connsiteX1" fmla="*/ 0 w 1996440"/>
              <a:gd name="connsiteY1" fmla="*/ 292359 h 292359"/>
              <a:gd name="connsiteX2" fmla="*/ 0 w 1996440"/>
              <a:gd name="connsiteY2" fmla="*/ 0 h 292359"/>
              <a:gd name="connsiteX3" fmla="*/ 1996440 w 1996440"/>
              <a:gd name="connsiteY3" fmla="*/ 91440 h 292359"/>
              <a:gd name="connsiteX0" fmla="*/ 1905000 w 1905000"/>
              <a:gd name="connsiteY0" fmla="*/ 292359 h 292359"/>
              <a:gd name="connsiteX1" fmla="*/ 0 w 1905000"/>
              <a:gd name="connsiteY1" fmla="*/ 292359 h 292359"/>
              <a:gd name="connsiteX2" fmla="*/ 0 w 1905000"/>
              <a:gd name="connsiteY2" fmla="*/ 0 h 29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0" h="292359">
                <a:moveTo>
                  <a:pt x="1905000" y="292359"/>
                </a:moveTo>
                <a:lnTo>
                  <a:pt x="0" y="292359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accent1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32"/>
            <a:endParaRPr lang="zh-CN" altLang="en-US" sz="1400" dirty="0">
              <a:solidFill>
                <a:srgbClr val="FFFFFF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119313" y="2426373"/>
            <a:ext cx="1206167" cy="4449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32"/>
            <a:r>
              <a:rPr lang="zh-CN" altLang="en-US" sz="1500" b="1" dirty="0" smtClean="0">
                <a:solidFill>
                  <a:srgbClr val="FFFFFF"/>
                </a:solidFill>
              </a:rPr>
              <a:t>零售金融</a:t>
            </a:r>
            <a:endParaRPr lang="zh-CN" altLang="en-US" sz="1500" b="1" dirty="0">
              <a:solidFill>
                <a:srgbClr val="FFFFFF"/>
              </a:solidFill>
            </a:endParaRPr>
          </a:p>
        </p:txBody>
      </p:sp>
      <p:sp>
        <p:nvSpPr>
          <p:cNvPr id="18" name="矩形 47"/>
          <p:cNvSpPr>
            <a:spLocks noChangeArrowheads="1"/>
          </p:cNvSpPr>
          <p:nvPr/>
        </p:nvSpPr>
        <p:spPr bwMode="auto">
          <a:xfrm>
            <a:off x="784336" y="2508285"/>
            <a:ext cx="1773270" cy="44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6" rIns="68571" bIns="3428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685732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100" dirty="0" smtClean="0">
                <a:solidFill>
                  <a:srgbClr val="FFFFFF">
                    <a:lumMod val="95000"/>
                  </a:srgbClr>
                </a:solidFill>
                <a:sym typeface="微软雅黑" pitchFamily="34" charset="-122"/>
              </a:rPr>
              <a:t>企业网银</a:t>
            </a:r>
            <a:r>
              <a:rPr lang="en-US" altLang="zh-CN" sz="1100" dirty="0" err="1" smtClean="0">
                <a:solidFill>
                  <a:srgbClr val="FFFFFF">
                    <a:lumMod val="95000"/>
                  </a:srgbClr>
                </a:solidFill>
                <a:sym typeface="微软雅黑" pitchFamily="34" charset="-122"/>
              </a:rPr>
              <a:t>Ubank</a:t>
            </a:r>
            <a:r>
              <a:rPr lang="zh-CN" altLang="en-US" sz="1100" dirty="0" smtClean="0">
                <a:solidFill>
                  <a:srgbClr val="FFFFFF">
                    <a:lumMod val="95000"/>
                  </a:srgbClr>
                </a:solidFill>
                <a:sym typeface="微软雅黑" pitchFamily="34" charset="-122"/>
              </a:rPr>
              <a:t>、公司一卡通、聚合支付</a:t>
            </a:r>
            <a:endParaRPr lang="zh-CN" altLang="en-US" sz="1100" dirty="0">
              <a:solidFill>
                <a:srgbClr val="FFFFFF">
                  <a:lumMod val="95000"/>
                </a:srgbClr>
              </a:solidFill>
              <a:sym typeface="微软雅黑" pitchFamily="34" charset="-122"/>
            </a:endParaRPr>
          </a:p>
        </p:txBody>
      </p:sp>
      <p:sp>
        <p:nvSpPr>
          <p:cNvPr id="21" name="矩形 47"/>
          <p:cNvSpPr>
            <a:spLocks noChangeArrowheads="1"/>
          </p:cNvSpPr>
          <p:nvPr/>
        </p:nvSpPr>
        <p:spPr bwMode="auto">
          <a:xfrm>
            <a:off x="784336" y="4323283"/>
            <a:ext cx="1773270" cy="62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6" rIns="68571" bIns="3428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685732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100" dirty="0" smtClean="0">
                <a:solidFill>
                  <a:srgbClr val="1F1F1F">
                    <a:lumMod val="75000"/>
                    <a:lumOff val="25000"/>
                  </a:srgbClr>
                </a:solidFill>
                <a:sym typeface="微软雅黑" pitchFamily="34" charset="-122"/>
              </a:rPr>
              <a:t>公司财务顾问（投融资顾问、并购顾问、股改和重组顾问等）</a:t>
            </a:r>
            <a:endParaRPr lang="zh-CN" altLang="en-US" sz="1100" dirty="0">
              <a:solidFill>
                <a:srgbClr val="1F1F1F">
                  <a:lumMod val="75000"/>
                  <a:lumOff val="25000"/>
                </a:srgbClr>
              </a:solidFill>
              <a:sym typeface="微软雅黑" pitchFamily="34" charset="-122"/>
            </a:endParaRPr>
          </a:p>
        </p:txBody>
      </p:sp>
      <p:sp>
        <p:nvSpPr>
          <p:cNvPr id="22" name="矩形 47"/>
          <p:cNvSpPr>
            <a:spLocks noChangeArrowheads="1"/>
          </p:cNvSpPr>
          <p:nvPr/>
        </p:nvSpPr>
        <p:spPr bwMode="auto">
          <a:xfrm>
            <a:off x="6606600" y="1720210"/>
            <a:ext cx="1773270" cy="25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6" rIns="68571" bIns="3428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just" defTabSz="685732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100" dirty="0" smtClean="0">
                <a:solidFill>
                  <a:schemeClr val="bg1"/>
                </a:solidFill>
                <a:sym typeface="微软雅黑" pitchFamily="34" charset="-122"/>
              </a:rPr>
              <a:t>各类公司理财产品</a:t>
            </a:r>
            <a:endParaRPr lang="zh-CN" altLang="en-US" sz="1100" dirty="0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23" name="矩形 47"/>
          <p:cNvSpPr>
            <a:spLocks noChangeArrowheads="1"/>
          </p:cNvSpPr>
          <p:nvPr/>
        </p:nvSpPr>
        <p:spPr bwMode="auto">
          <a:xfrm>
            <a:off x="6606600" y="4354696"/>
            <a:ext cx="1773270" cy="24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6" rIns="68571" bIns="3428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 defTabSz="685732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100" dirty="0" smtClean="0">
                <a:solidFill>
                  <a:srgbClr val="1F1F1F">
                    <a:lumMod val="75000"/>
                    <a:lumOff val="25000"/>
                  </a:srgbClr>
                </a:solidFill>
                <a:sym typeface="微软雅黑" pitchFamily="34" charset="-122"/>
              </a:rPr>
              <a:t>融资租赁、资产托管</a:t>
            </a:r>
            <a:r>
              <a:rPr lang="en-US" altLang="zh-CN" sz="1100" dirty="0" smtClean="0">
                <a:solidFill>
                  <a:srgbClr val="1F1F1F">
                    <a:lumMod val="75000"/>
                    <a:lumOff val="25000"/>
                  </a:srgbClr>
                </a:solidFill>
                <a:sym typeface="微软雅黑" pitchFamily="34" charset="-122"/>
              </a:rPr>
              <a:t>……</a:t>
            </a:r>
            <a:endParaRPr lang="zh-CN" altLang="en-US" sz="1100" dirty="0">
              <a:solidFill>
                <a:srgbClr val="1F1F1F">
                  <a:lumMod val="75000"/>
                  <a:lumOff val="25000"/>
                </a:srgbClr>
              </a:solidFill>
              <a:sym typeface="微软雅黑" pitchFamily="34" charset="-122"/>
            </a:endParaRPr>
          </a:p>
        </p:txBody>
      </p:sp>
      <p:sp>
        <p:nvSpPr>
          <p:cNvPr id="24" name="矩形 47"/>
          <p:cNvSpPr>
            <a:spLocks noChangeArrowheads="1"/>
          </p:cNvSpPr>
          <p:nvPr/>
        </p:nvSpPr>
        <p:spPr bwMode="auto">
          <a:xfrm>
            <a:off x="6606600" y="3155326"/>
            <a:ext cx="1773270" cy="44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6" rIns="68571" bIns="3428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just" defTabSz="685732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100" dirty="0" smtClean="0">
                <a:solidFill>
                  <a:srgbClr val="FFFFFF">
                    <a:lumMod val="95000"/>
                  </a:srgbClr>
                </a:solidFill>
                <a:sym typeface="微软雅黑" pitchFamily="34" charset="-122"/>
              </a:rPr>
              <a:t>金葵花理财、摩羯智投、闪电贷</a:t>
            </a:r>
            <a:endParaRPr lang="zh-CN" altLang="en-US" sz="1100" dirty="0">
              <a:solidFill>
                <a:srgbClr val="FFFFFF">
                  <a:lumMod val="95000"/>
                </a:srgbClr>
              </a:solidFill>
              <a:sym typeface="微软雅黑" pitchFamily="34" charset="-122"/>
            </a:endParaRPr>
          </a:p>
        </p:txBody>
      </p:sp>
      <p:sp>
        <p:nvSpPr>
          <p:cNvPr id="27" name="任意多边形 26"/>
          <p:cNvSpPr/>
          <p:nvPr/>
        </p:nvSpPr>
        <p:spPr>
          <a:xfrm flipH="1">
            <a:off x="205868" y="317303"/>
            <a:ext cx="372426" cy="418173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8" fmla="*/ 1071343 w 3171687"/>
              <a:gd name="connsiteY8" fmla="*/ 1901509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0" fmla="*/ 979903 w 3171687"/>
              <a:gd name="connsiteY0" fmla="*/ 259565 h 2069635"/>
              <a:gd name="connsiteX1" fmla="*/ 0 w 3171687"/>
              <a:gd name="connsiteY1" fmla="*/ 259565 h 2069635"/>
              <a:gd name="connsiteX2" fmla="*/ 0 w 3171687"/>
              <a:gd name="connsiteY2" fmla="*/ 0 h 2069635"/>
              <a:gd name="connsiteX3" fmla="*/ 3171687 w 3171687"/>
              <a:gd name="connsiteY3" fmla="*/ 0 h 2069635"/>
              <a:gd name="connsiteX4" fmla="*/ 3171687 w 3171687"/>
              <a:gd name="connsiteY4" fmla="*/ 2069635 h 2069635"/>
              <a:gd name="connsiteX5" fmla="*/ 0 w 3171687"/>
              <a:gd name="connsiteY5" fmla="*/ 2069635 h 2069635"/>
              <a:gd name="connsiteX6" fmla="*/ 0 w 3171687"/>
              <a:gd name="connsiteY6" fmla="*/ 1810069 h 2069635"/>
              <a:gd name="connsiteX0" fmla="*/ 0 w 3171687"/>
              <a:gd name="connsiteY0" fmla="*/ 259565 h 2069635"/>
              <a:gd name="connsiteX1" fmla="*/ 0 w 3171687"/>
              <a:gd name="connsiteY1" fmla="*/ 0 h 2069635"/>
              <a:gd name="connsiteX2" fmla="*/ 3171687 w 3171687"/>
              <a:gd name="connsiteY2" fmla="*/ 0 h 2069635"/>
              <a:gd name="connsiteX3" fmla="*/ 3171687 w 3171687"/>
              <a:gd name="connsiteY3" fmla="*/ 2069635 h 2069635"/>
              <a:gd name="connsiteX4" fmla="*/ 0 w 3171687"/>
              <a:gd name="connsiteY4" fmla="*/ 2069635 h 2069635"/>
              <a:gd name="connsiteX5" fmla="*/ 0 w 3171687"/>
              <a:gd name="connsiteY5" fmla="*/ 1810069 h 20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32"/>
            <a:endParaRPr lang="zh-CN" altLang="en-US" sz="1400" dirty="0">
              <a:solidFill>
                <a:srgbClr val="FFFFFF"/>
              </a:solidFill>
            </a:endParaRPr>
          </a:p>
        </p:txBody>
      </p:sp>
      <p:sp>
        <p:nvSpPr>
          <p:cNvPr id="28" name="任意多边形 27"/>
          <p:cNvSpPr/>
          <p:nvPr/>
        </p:nvSpPr>
        <p:spPr>
          <a:xfrm flipH="1">
            <a:off x="319455" y="225090"/>
            <a:ext cx="372426" cy="332885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6" fmla="*/ 1104717 w 2253807"/>
              <a:gd name="connsiteY6" fmla="*/ 79151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0" fmla="*/ 0 w 2253807"/>
              <a:gd name="connsiteY0" fmla="*/ 700070 h 1262130"/>
              <a:gd name="connsiteX1" fmla="*/ 0 w 2253807"/>
              <a:gd name="connsiteY1" fmla="*/ 0 h 1262130"/>
              <a:gd name="connsiteX2" fmla="*/ 2253807 w 2253807"/>
              <a:gd name="connsiteY2" fmla="*/ 0 h 1262130"/>
              <a:gd name="connsiteX3" fmla="*/ 2253807 w 2253807"/>
              <a:gd name="connsiteY3" fmla="*/ 1262130 h 1262130"/>
              <a:gd name="connsiteX4" fmla="*/ 1013277 w 2253807"/>
              <a:gd name="connsiteY4" fmla="*/ 1262130 h 126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32"/>
            <a:endParaRPr lang="zh-CN" altLang="en-US" sz="1400" dirty="0">
              <a:solidFill>
                <a:srgbClr val="FFFFFF"/>
              </a:solidFill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697" y="68798"/>
            <a:ext cx="1721915" cy="457545"/>
          </a:xfrm>
          <a:prstGeom prst="rect">
            <a:avLst/>
          </a:prstGeom>
        </p:spPr>
      </p:pic>
      <p:sp>
        <p:nvSpPr>
          <p:cNvPr id="30" name="矩形 3"/>
          <p:cNvSpPr>
            <a:spLocks noChangeArrowheads="1"/>
          </p:cNvSpPr>
          <p:nvPr/>
        </p:nvSpPr>
        <p:spPr bwMode="auto">
          <a:xfrm>
            <a:off x="805472" y="168682"/>
            <a:ext cx="3857088" cy="52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1" tIns="45706" rIns="91411" bIns="4570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914106">
              <a:spcBef>
                <a:spcPct val="0"/>
              </a:spcBef>
              <a:buNone/>
            </a:pPr>
            <a:r>
              <a:rPr lang="zh-CN" altLang="en-US" sz="2800" b="1" dirty="0" smtClean="0">
                <a:solidFill>
                  <a:srgbClr val="1F1F1F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zh-CN" altLang="en-US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更多金融服务体验</a:t>
            </a:r>
            <a:r>
              <a:rPr lang="en-US" altLang="zh-CN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……</a:t>
            </a:r>
            <a:endParaRPr lang="zh-CN" altLang="en-US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2779" y="4811152"/>
            <a:ext cx="9151772" cy="326396"/>
          </a:xfrm>
          <a:custGeom>
            <a:avLst/>
            <a:gdLst>
              <a:gd name="connsiteX0" fmla="*/ 6442848 w 12885696"/>
              <a:gd name="connsiteY0" fmla="*/ 0 h 677930"/>
              <a:gd name="connsiteX1" fmla="*/ 12818477 w 12885696"/>
              <a:gd name="connsiteY1" fmla="*/ 656546 h 677930"/>
              <a:gd name="connsiteX2" fmla="*/ 12885696 w 12885696"/>
              <a:gd name="connsiteY2" fmla="*/ 677930 h 677930"/>
              <a:gd name="connsiteX3" fmla="*/ 0 w 12885696"/>
              <a:gd name="connsiteY3" fmla="*/ 677930 h 677930"/>
              <a:gd name="connsiteX4" fmla="*/ 67219 w 12885696"/>
              <a:gd name="connsiteY4" fmla="*/ 656546 h 677930"/>
              <a:gd name="connsiteX5" fmla="*/ 6442848 w 12885696"/>
              <a:gd name="connsiteY5" fmla="*/ 0 h 67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85696" h="677930">
                <a:moveTo>
                  <a:pt x="6442848" y="0"/>
                </a:moveTo>
                <a:cubicBezTo>
                  <a:pt x="9144779" y="0"/>
                  <a:pt x="11510983" y="262931"/>
                  <a:pt x="12818477" y="656546"/>
                </a:cubicBezTo>
                <a:lnTo>
                  <a:pt x="12885696" y="677930"/>
                </a:lnTo>
                <a:lnTo>
                  <a:pt x="0" y="677930"/>
                </a:lnTo>
                <a:lnTo>
                  <a:pt x="67219" y="656546"/>
                </a:lnTo>
                <a:cubicBezTo>
                  <a:pt x="1374713" y="262931"/>
                  <a:pt x="3740917" y="0"/>
                  <a:pt x="644284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685562"/>
            <a:endParaRPr lang="zh-CN" altLang="en-US" sz="1400" dirty="0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26" name="任意多边形 25"/>
          <p:cNvSpPr/>
          <p:nvPr/>
        </p:nvSpPr>
        <p:spPr>
          <a:xfrm flipH="1">
            <a:off x="205868" y="317303"/>
            <a:ext cx="372426" cy="418173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8" fmla="*/ 1071343 w 3171687"/>
              <a:gd name="connsiteY8" fmla="*/ 1901509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0" fmla="*/ 979903 w 3171687"/>
              <a:gd name="connsiteY0" fmla="*/ 259565 h 2069635"/>
              <a:gd name="connsiteX1" fmla="*/ 0 w 3171687"/>
              <a:gd name="connsiteY1" fmla="*/ 259565 h 2069635"/>
              <a:gd name="connsiteX2" fmla="*/ 0 w 3171687"/>
              <a:gd name="connsiteY2" fmla="*/ 0 h 2069635"/>
              <a:gd name="connsiteX3" fmla="*/ 3171687 w 3171687"/>
              <a:gd name="connsiteY3" fmla="*/ 0 h 2069635"/>
              <a:gd name="connsiteX4" fmla="*/ 3171687 w 3171687"/>
              <a:gd name="connsiteY4" fmla="*/ 2069635 h 2069635"/>
              <a:gd name="connsiteX5" fmla="*/ 0 w 3171687"/>
              <a:gd name="connsiteY5" fmla="*/ 2069635 h 2069635"/>
              <a:gd name="connsiteX6" fmla="*/ 0 w 3171687"/>
              <a:gd name="connsiteY6" fmla="*/ 1810069 h 2069635"/>
              <a:gd name="connsiteX0" fmla="*/ 0 w 3171687"/>
              <a:gd name="connsiteY0" fmla="*/ 259565 h 2069635"/>
              <a:gd name="connsiteX1" fmla="*/ 0 w 3171687"/>
              <a:gd name="connsiteY1" fmla="*/ 0 h 2069635"/>
              <a:gd name="connsiteX2" fmla="*/ 3171687 w 3171687"/>
              <a:gd name="connsiteY2" fmla="*/ 0 h 2069635"/>
              <a:gd name="connsiteX3" fmla="*/ 3171687 w 3171687"/>
              <a:gd name="connsiteY3" fmla="*/ 2069635 h 2069635"/>
              <a:gd name="connsiteX4" fmla="*/ 0 w 3171687"/>
              <a:gd name="connsiteY4" fmla="*/ 2069635 h 2069635"/>
              <a:gd name="connsiteX5" fmla="*/ 0 w 3171687"/>
              <a:gd name="connsiteY5" fmla="*/ 1810069 h 20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914106"/>
            <a:endParaRPr lang="zh-CN" altLang="en-US" sz="1900" dirty="0">
              <a:solidFill>
                <a:srgbClr val="FFFFFF"/>
              </a:solidFill>
            </a:endParaRPr>
          </a:p>
        </p:txBody>
      </p:sp>
      <p:sp>
        <p:nvSpPr>
          <p:cNvPr id="31" name="任意多边形 30"/>
          <p:cNvSpPr/>
          <p:nvPr/>
        </p:nvSpPr>
        <p:spPr>
          <a:xfrm flipH="1">
            <a:off x="323528" y="222641"/>
            <a:ext cx="372426" cy="332885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6" fmla="*/ 1104717 w 2253807"/>
              <a:gd name="connsiteY6" fmla="*/ 79151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0" fmla="*/ 0 w 2253807"/>
              <a:gd name="connsiteY0" fmla="*/ 700070 h 1262130"/>
              <a:gd name="connsiteX1" fmla="*/ 0 w 2253807"/>
              <a:gd name="connsiteY1" fmla="*/ 0 h 1262130"/>
              <a:gd name="connsiteX2" fmla="*/ 2253807 w 2253807"/>
              <a:gd name="connsiteY2" fmla="*/ 0 h 1262130"/>
              <a:gd name="connsiteX3" fmla="*/ 2253807 w 2253807"/>
              <a:gd name="connsiteY3" fmla="*/ 1262130 h 1262130"/>
              <a:gd name="connsiteX4" fmla="*/ 1013277 w 2253807"/>
              <a:gd name="connsiteY4" fmla="*/ 1262130 h 126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 cap="flat" cmpd="sng" algn="ctr">
            <a:solidFill>
              <a:srgbClr val="9B1E11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lIns="91420" tIns="45710" rIns="91420" bIns="45710" rtlCol="0" anchor="ctr"/>
          <a:lstStyle/>
          <a:p>
            <a:pPr marL="0" marR="0" lvl="0" indent="0" algn="ctr" defTabSz="9141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7195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697" y="68798"/>
            <a:ext cx="1721915" cy="457545"/>
          </a:xfrm>
          <a:prstGeom prst="rect">
            <a:avLst/>
          </a:prstGeom>
        </p:spPr>
      </p:pic>
      <p:sp>
        <p:nvSpPr>
          <p:cNvPr id="18" name="任意多边形 17"/>
          <p:cNvSpPr/>
          <p:nvPr/>
        </p:nvSpPr>
        <p:spPr>
          <a:xfrm flipH="1">
            <a:off x="205868" y="317303"/>
            <a:ext cx="372426" cy="418173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8" fmla="*/ 1071343 w 3171687"/>
              <a:gd name="connsiteY8" fmla="*/ 1901509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0" fmla="*/ 979903 w 3171687"/>
              <a:gd name="connsiteY0" fmla="*/ 259565 h 2069635"/>
              <a:gd name="connsiteX1" fmla="*/ 0 w 3171687"/>
              <a:gd name="connsiteY1" fmla="*/ 259565 h 2069635"/>
              <a:gd name="connsiteX2" fmla="*/ 0 w 3171687"/>
              <a:gd name="connsiteY2" fmla="*/ 0 h 2069635"/>
              <a:gd name="connsiteX3" fmla="*/ 3171687 w 3171687"/>
              <a:gd name="connsiteY3" fmla="*/ 0 h 2069635"/>
              <a:gd name="connsiteX4" fmla="*/ 3171687 w 3171687"/>
              <a:gd name="connsiteY4" fmla="*/ 2069635 h 2069635"/>
              <a:gd name="connsiteX5" fmla="*/ 0 w 3171687"/>
              <a:gd name="connsiteY5" fmla="*/ 2069635 h 2069635"/>
              <a:gd name="connsiteX6" fmla="*/ 0 w 3171687"/>
              <a:gd name="connsiteY6" fmla="*/ 1810069 h 2069635"/>
              <a:gd name="connsiteX0" fmla="*/ 0 w 3171687"/>
              <a:gd name="connsiteY0" fmla="*/ 259565 h 2069635"/>
              <a:gd name="connsiteX1" fmla="*/ 0 w 3171687"/>
              <a:gd name="connsiteY1" fmla="*/ 0 h 2069635"/>
              <a:gd name="connsiteX2" fmla="*/ 3171687 w 3171687"/>
              <a:gd name="connsiteY2" fmla="*/ 0 h 2069635"/>
              <a:gd name="connsiteX3" fmla="*/ 3171687 w 3171687"/>
              <a:gd name="connsiteY3" fmla="*/ 2069635 h 2069635"/>
              <a:gd name="connsiteX4" fmla="*/ 0 w 3171687"/>
              <a:gd name="connsiteY4" fmla="*/ 2069635 h 2069635"/>
              <a:gd name="connsiteX5" fmla="*/ 0 w 3171687"/>
              <a:gd name="connsiteY5" fmla="*/ 1810069 h 20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914106"/>
            <a:endParaRPr lang="zh-CN" altLang="en-US" sz="1900" dirty="0">
              <a:solidFill>
                <a:srgbClr val="FFFFFF"/>
              </a:solidFill>
            </a:endParaRPr>
          </a:p>
        </p:txBody>
      </p:sp>
      <p:sp>
        <p:nvSpPr>
          <p:cNvPr id="19" name="任意多边形 18"/>
          <p:cNvSpPr/>
          <p:nvPr/>
        </p:nvSpPr>
        <p:spPr>
          <a:xfrm flipH="1">
            <a:off x="319455" y="225099"/>
            <a:ext cx="372426" cy="332885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6" fmla="*/ 1104717 w 2253807"/>
              <a:gd name="connsiteY6" fmla="*/ 79151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0" fmla="*/ 0 w 2253807"/>
              <a:gd name="connsiteY0" fmla="*/ 700070 h 1262130"/>
              <a:gd name="connsiteX1" fmla="*/ 0 w 2253807"/>
              <a:gd name="connsiteY1" fmla="*/ 0 h 1262130"/>
              <a:gd name="connsiteX2" fmla="*/ 2253807 w 2253807"/>
              <a:gd name="connsiteY2" fmla="*/ 0 h 1262130"/>
              <a:gd name="connsiteX3" fmla="*/ 2253807 w 2253807"/>
              <a:gd name="connsiteY3" fmla="*/ 1262130 h 1262130"/>
              <a:gd name="connsiteX4" fmla="*/ 1013277 w 2253807"/>
              <a:gd name="connsiteY4" fmla="*/ 1262130 h 126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914106"/>
            <a:endParaRPr lang="zh-CN" altLang="en-US" sz="1900" dirty="0">
              <a:solidFill>
                <a:srgbClr val="FFFFFF"/>
              </a:solidFill>
            </a:endParaRPr>
          </a:p>
        </p:txBody>
      </p: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805474" y="168682"/>
            <a:ext cx="4241808" cy="52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1" tIns="45706" rIns="91411" bIns="4570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914106">
              <a:spcBef>
                <a:spcPct val="0"/>
              </a:spcBef>
              <a:buNone/>
            </a:pPr>
            <a:r>
              <a:rPr lang="zh-CN" altLang="en-US" sz="2800" b="1" dirty="0" smtClean="0">
                <a:solidFill>
                  <a:srgbClr val="1F1F1F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zh-CN" altLang="en-US" sz="2800" b="1" dirty="0" smtClean="0">
                <a:solidFill>
                  <a:srgbClr val="A40000"/>
                </a:solidFill>
                <a:cs typeface="Arial" panose="020B0604020202020204" pitchFamily="34" charset="0"/>
              </a:rPr>
              <a:t>“招行朋友圈”合作共赢</a:t>
            </a:r>
            <a:endParaRPr lang="zh-CN" altLang="en-US" sz="2800" b="1" dirty="0">
              <a:solidFill>
                <a:srgbClr val="A40000"/>
              </a:solidFill>
              <a:cs typeface="Arial" panose="020B0604020202020204" pitchFamily="34" charset="0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2779" y="4811152"/>
            <a:ext cx="9151772" cy="326396"/>
          </a:xfrm>
          <a:custGeom>
            <a:avLst/>
            <a:gdLst>
              <a:gd name="connsiteX0" fmla="*/ 6442848 w 12885696"/>
              <a:gd name="connsiteY0" fmla="*/ 0 h 677930"/>
              <a:gd name="connsiteX1" fmla="*/ 12818477 w 12885696"/>
              <a:gd name="connsiteY1" fmla="*/ 656546 h 677930"/>
              <a:gd name="connsiteX2" fmla="*/ 12885696 w 12885696"/>
              <a:gd name="connsiteY2" fmla="*/ 677930 h 677930"/>
              <a:gd name="connsiteX3" fmla="*/ 0 w 12885696"/>
              <a:gd name="connsiteY3" fmla="*/ 677930 h 677930"/>
              <a:gd name="connsiteX4" fmla="*/ 67219 w 12885696"/>
              <a:gd name="connsiteY4" fmla="*/ 656546 h 677930"/>
              <a:gd name="connsiteX5" fmla="*/ 6442848 w 12885696"/>
              <a:gd name="connsiteY5" fmla="*/ 0 h 67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85696" h="677930">
                <a:moveTo>
                  <a:pt x="6442848" y="0"/>
                </a:moveTo>
                <a:cubicBezTo>
                  <a:pt x="9144779" y="0"/>
                  <a:pt x="11510983" y="262931"/>
                  <a:pt x="12818477" y="656546"/>
                </a:cubicBezTo>
                <a:lnTo>
                  <a:pt x="12885696" y="677930"/>
                </a:lnTo>
                <a:lnTo>
                  <a:pt x="0" y="677930"/>
                </a:lnTo>
                <a:lnTo>
                  <a:pt x="67219" y="656546"/>
                </a:lnTo>
                <a:cubicBezTo>
                  <a:pt x="1374713" y="262931"/>
                  <a:pt x="3740917" y="0"/>
                  <a:pt x="644284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685562"/>
            <a:endParaRPr lang="zh-CN" altLang="en-US" sz="1400" dirty="0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203849" y="1575229"/>
            <a:ext cx="2736304" cy="2462674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20" tIns="43960" rIns="87920" bIns="43960"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pic>
        <p:nvPicPr>
          <p:cNvPr id="12" name="Picture 2" descr="C:\Users\01032147\Desktop\图片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23193" y="2170977"/>
            <a:ext cx="1897615" cy="1271177"/>
          </a:xfrm>
          <a:prstGeom prst="rect">
            <a:avLst/>
          </a:prstGeom>
          <a:noFill/>
        </p:spPr>
      </p:pic>
      <p:sp>
        <p:nvSpPr>
          <p:cNvPr id="13" name="同心圆 12"/>
          <p:cNvSpPr/>
          <p:nvPr/>
        </p:nvSpPr>
        <p:spPr>
          <a:xfrm>
            <a:off x="2761764" y="1216873"/>
            <a:ext cx="3600000" cy="3240000"/>
          </a:xfrm>
          <a:prstGeom prst="donut">
            <a:avLst>
              <a:gd name="adj" fmla="val 20591"/>
            </a:avLst>
          </a:prstGeom>
          <a:noFill/>
          <a:ln>
            <a:solidFill>
              <a:srgbClr val="A30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20" tIns="43960" rIns="87920" bIns="43960" rtlCol="0" anchor="ctr"/>
          <a:lstStyle/>
          <a:p>
            <a:pPr algn="ctr"/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88883" y="1307580"/>
            <a:ext cx="966236" cy="561985"/>
          </a:xfrm>
          <a:prstGeom prst="rect">
            <a:avLst/>
          </a:prstGeom>
          <a:noFill/>
        </p:spPr>
        <p:txBody>
          <a:bodyPr wrap="none" lIns="87920" tIns="43960" rIns="87920" bIns="43960">
            <a:spAutoFit/>
          </a:bodyPr>
          <a:lstStyle/>
          <a:p>
            <a:pPr algn="ctr"/>
            <a:r>
              <a:rPr lang="zh-CN" altLang="en-US" sz="3075" b="1" dirty="0">
                <a:ln w="1905"/>
                <a:solidFill>
                  <a:srgbClr val="A30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华文中宋" pitchFamily="2" charset="-122"/>
                <a:ea typeface="华文中宋" pitchFamily="2" charset="-122"/>
              </a:rPr>
              <a:t>客户</a:t>
            </a:r>
          </a:p>
        </p:txBody>
      </p:sp>
      <p:sp>
        <p:nvSpPr>
          <p:cNvPr id="16" name="矩形 15"/>
          <p:cNvSpPr/>
          <p:nvPr/>
        </p:nvSpPr>
        <p:spPr>
          <a:xfrm rot="7041297">
            <a:off x="5455680" y="2982563"/>
            <a:ext cx="966236" cy="561985"/>
          </a:xfrm>
          <a:prstGeom prst="rect">
            <a:avLst/>
          </a:prstGeom>
          <a:noFill/>
        </p:spPr>
        <p:txBody>
          <a:bodyPr wrap="none" lIns="87920" tIns="43960" rIns="87920" bIns="43960">
            <a:spAutoFit/>
          </a:bodyPr>
          <a:lstStyle/>
          <a:p>
            <a:pPr algn="ctr"/>
            <a:r>
              <a:rPr lang="zh-CN" altLang="en-US" sz="3075" b="1" dirty="0">
                <a:ln w="1905"/>
                <a:solidFill>
                  <a:srgbClr val="A30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华文中宋" pitchFamily="2" charset="-122"/>
                <a:ea typeface="华文中宋" pitchFamily="2" charset="-122"/>
              </a:rPr>
              <a:t>市场</a:t>
            </a:r>
          </a:p>
        </p:txBody>
      </p:sp>
      <p:sp>
        <p:nvSpPr>
          <p:cNvPr id="17" name="矩形 16"/>
          <p:cNvSpPr/>
          <p:nvPr/>
        </p:nvSpPr>
        <p:spPr>
          <a:xfrm rot="14574647">
            <a:off x="2777914" y="3038786"/>
            <a:ext cx="966236" cy="561985"/>
          </a:xfrm>
          <a:prstGeom prst="rect">
            <a:avLst/>
          </a:prstGeom>
          <a:noFill/>
        </p:spPr>
        <p:txBody>
          <a:bodyPr wrap="none" lIns="87920" tIns="43960" rIns="87920" bIns="43960">
            <a:spAutoFit/>
          </a:bodyPr>
          <a:lstStyle/>
          <a:p>
            <a:pPr algn="ctr"/>
            <a:r>
              <a:rPr lang="zh-CN" altLang="en-US" sz="3075" b="1" dirty="0">
                <a:ln w="1905"/>
                <a:solidFill>
                  <a:srgbClr val="A30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华文中宋" pitchFamily="2" charset="-122"/>
                <a:ea typeface="华文中宋" pitchFamily="2" charset="-122"/>
              </a:rPr>
              <a:t>渠道</a:t>
            </a:r>
          </a:p>
        </p:txBody>
      </p:sp>
      <p:grpSp>
        <p:nvGrpSpPr>
          <p:cNvPr id="2" name="组合 14"/>
          <p:cNvGrpSpPr/>
          <p:nvPr/>
        </p:nvGrpSpPr>
        <p:grpSpPr>
          <a:xfrm>
            <a:off x="6608112" y="1059582"/>
            <a:ext cx="2412229" cy="1912647"/>
            <a:chOff x="6515987" y="1561356"/>
            <a:chExt cx="2412229" cy="2125163"/>
          </a:xfrm>
        </p:grpSpPr>
        <p:sp>
          <p:nvSpPr>
            <p:cNvPr id="26" name="矩形 25"/>
            <p:cNvSpPr/>
            <p:nvPr/>
          </p:nvSpPr>
          <p:spPr>
            <a:xfrm>
              <a:off x="6515987" y="1975795"/>
              <a:ext cx="2412000" cy="1710724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425" b="1" dirty="0">
                  <a:latin typeface="方正大标宋简体" pitchFamily="65" charset="-122"/>
                  <a:ea typeface="方正大标宋简体" pitchFamily="65" charset="-122"/>
                </a:rPr>
                <a:t>100</a:t>
              </a:r>
              <a:r>
                <a:rPr lang="zh-CN" altLang="en-US" sz="1425" b="1" dirty="0">
                  <a:latin typeface="方正大标宋简体" pitchFamily="65" charset="-122"/>
                  <a:ea typeface="方正大标宋简体" pitchFamily="65" charset="-122"/>
                </a:rPr>
                <a:t>万</a:t>
              </a:r>
              <a:r>
                <a:rPr lang="en-US" altLang="zh-CN" sz="1425" b="1" dirty="0">
                  <a:latin typeface="方正大标宋简体" pitchFamily="65" charset="-122"/>
                  <a:ea typeface="方正大标宋简体" pitchFamily="65" charset="-122"/>
                </a:rPr>
                <a:t>+ </a:t>
              </a:r>
              <a:r>
                <a:rPr lang="zh-CN" altLang="en-US" sz="1425" b="1" dirty="0">
                  <a:latin typeface="方正大标宋简体" pitchFamily="65" charset="-122"/>
                  <a:ea typeface="方正大标宋简体" pitchFamily="65" charset="-122"/>
                </a:rPr>
                <a:t>公司客户</a:t>
              </a:r>
              <a:endParaRPr lang="en-US" altLang="zh-CN" sz="1425" b="1" dirty="0">
                <a:latin typeface="方正大标宋简体" pitchFamily="65" charset="-122"/>
                <a:ea typeface="方正大标宋简体" pitchFamily="65" charset="-122"/>
              </a:endParaRPr>
            </a:p>
            <a:p>
              <a:pPr>
                <a:lnSpc>
                  <a:spcPct val="110000"/>
                </a:lnSpc>
              </a:pPr>
              <a:r>
                <a:rPr lang="en-US" altLang="zh-CN" sz="1425" b="1" dirty="0">
                  <a:latin typeface="方正大标宋简体" pitchFamily="65" charset="-122"/>
                  <a:ea typeface="方正大标宋简体" pitchFamily="65" charset="-122"/>
                </a:rPr>
                <a:t>2800</a:t>
              </a:r>
              <a:r>
                <a:rPr lang="zh-CN" altLang="en-US" sz="1425" b="1" dirty="0">
                  <a:latin typeface="方正大标宋简体" pitchFamily="65" charset="-122"/>
                  <a:ea typeface="方正大标宋简体" pitchFamily="65" charset="-122"/>
                </a:rPr>
                <a:t>万</a:t>
              </a:r>
              <a:r>
                <a:rPr lang="en-US" altLang="zh-CN" sz="1425" b="1" dirty="0">
                  <a:latin typeface="方正大标宋简体" pitchFamily="65" charset="-122"/>
                  <a:ea typeface="方正大标宋简体" pitchFamily="65" charset="-122"/>
                </a:rPr>
                <a:t>+ </a:t>
              </a:r>
              <a:r>
                <a:rPr lang="zh-CN" altLang="en-US" sz="1425" b="1" dirty="0">
                  <a:latin typeface="方正大标宋简体" pitchFamily="65" charset="-122"/>
                  <a:ea typeface="方正大标宋简体" pitchFamily="65" charset="-122"/>
                </a:rPr>
                <a:t>手机银行客户</a:t>
              </a:r>
              <a:endParaRPr lang="en-US" altLang="zh-CN" sz="1425" b="1" dirty="0">
                <a:latin typeface="方正大标宋简体" pitchFamily="65" charset="-122"/>
                <a:ea typeface="方正大标宋简体" pitchFamily="65" charset="-122"/>
              </a:endParaRPr>
            </a:p>
            <a:p>
              <a:pPr>
                <a:lnSpc>
                  <a:spcPct val="110000"/>
                </a:lnSpc>
              </a:pPr>
              <a:r>
                <a:rPr lang="en-US" altLang="zh-CN" sz="1425" b="1" dirty="0">
                  <a:latin typeface="方正大标宋简体" pitchFamily="65" charset="-122"/>
                  <a:ea typeface="方正大标宋简体" pitchFamily="65" charset="-122"/>
                </a:rPr>
                <a:t>3600</a:t>
              </a:r>
              <a:r>
                <a:rPr lang="zh-CN" altLang="en-US" sz="1425" b="1" dirty="0">
                  <a:latin typeface="方正大标宋简体" pitchFamily="65" charset="-122"/>
                  <a:ea typeface="方正大标宋简体" pitchFamily="65" charset="-122"/>
                </a:rPr>
                <a:t>万</a:t>
              </a:r>
              <a:r>
                <a:rPr lang="en-US" altLang="zh-CN" sz="1425" b="1" dirty="0">
                  <a:latin typeface="方正大标宋简体" pitchFamily="65" charset="-122"/>
                  <a:ea typeface="方正大标宋简体" pitchFamily="65" charset="-122"/>
                </a:rPr>
                <a:t>+ </a:t>
              </a:r>
              <a:r>
                <a:rPr lang="zh-CN" altLang="en-US" sz="1425" b="1" dirty="0">
                  <a:latin typeface="方正大标宋简体" pitchFamily="65" charset="-122"/>
                  <a:ea typeface="方正大标宋简体" pitchFamily="65" charset="-122"/>
                </a:rPr>
                <a:t>网上支付客户</a:t>
              </a:r>
              <a:endParaRPr lang="en-US" altLang="zh-CN" sz="1425" b="1" dirty="0">
                <a:latin typeface="方正大标宋简体" pitchFamily="65" charset="-122"/>
                <a:ea typeface="方正大标宋简体" pitchFamily="65" charset="-122"/>
              </a:endParaRPr>
            </a:p>
            <a:p>
              <a:pPr>
                <a:lnSpc>
                  <a:spcPct val="110000"/>
                </a:lnSpc>
              </a:pPr>
              <a:r>
                <a:rPr lang="en-US" altLang="zh-CN" sz="1425" b="1" dirty="0">
                  <a:latin typeface="方正大标宋简体" pitchFamily="65" charset="-122"/>
                  <a:ea typeface="方正大标宋简体" pitchFamily="65" charset="-122"/>
                </a:rPr>
                <a:t>4500</a:t>
              </a:r>
              <a:r>
                <a:rPr lang="zh-CN" altLang="en-US" sz="1425" b="1" dirty="0">
                  <a:latin typeface="方正大标宋简体" pitchFamily="65" charset="-122"/>
                  <a:ea typeface="方正大标宋简体" pitchFamily="65" charset="-122"/>
                </a:rPr>
                <a:t>万</a:t>
              </a:r>
              <a:r>
                <a:rPr lang="en-US" altLang="zh-CN" sz="1425" b="1" dirty="0">
                  <a:latin typeface="方正大标宋简体" pitchFamily="65" charset="-122"/>
                  <a:ea typeface="方正大标宋简体" pitchFamily="65" charset="-122"/>
                </a:rPr>
                <a:t>+</a:t>
              </a:r>
              <a:r>
                <a:rPr lang="zh-CN" altLang="en-US" sz="1425" b="1" dirty="0">
                  <a:latin typeface="方正大标宋简体" pitchFamily="65" charset="-122"/>
                  <a:ea typeface="方正大标宋简体" pitchFamily="65" charset="-122"/>
                </a:rPr>
                <a:t>“掌上生活”用户</a:t>
              </a:r>
              <a:endParaRPr lang="en-US" altLang="zh-CN" sz="1425" b="1" dirty="0">
                <a:latin typeface="方正大标宋简体" pitchFamily="65" charset="-122"/>
                <a:ea typeface="方正大标宋简体" pitchFamily="65" charset="-122"/>
              </a:endParaRPr>
            </a:p>
            <a:p>
              <a:pPr>
                <a:lnSpc>
                  <a:spcPct val="110000"/>
                </a:lnSpc>
              </a:pPr>
              <a:r>
                <a:rPr lang="en-US" altLang="zh-CN" sz="1425" b="1" dirty="0">
                  <a:latin typeface="方正大标宋简体" pitchFamily="65" charset="-122"/>
                  <a:ea typeface="方正大标宋简体" pitchFamily="65" charset="-122"/>
                </a:rPr>
                <a:t>5000</a:t>
              </a:r>
              <a:r>
                <a:rPr lang="zh-CN" altLang="en-US" sz="1425" b="1" dirty="0">
                  <a:latin typeface="方正大标宋简体" pitchFamily="65" charset="-122"/>
                  <a:ea typeface="方正大标宋简体" pitchFamily="65" charset="-122"/>
                </a:rPr>
                <a:t>万</a:t>
              </a:r>
              <a:r>
                <a:rPr lang="en-US" altLang="zh-CN" sz="1425" b="1" dirty="0">
                  <a:latin typeface="方正大标宋简体" pitchFamily="65" charset="-122"/>
                  <a:ea typeface="方正大标宋简体" pitchFamily="65" charset="-122"/>
                </a:rPr>
                <a:t>+ </a:t>
              </a:r>
              <a:r>
                <a:rPr lang="zh-CN" altLang="en-US" sz="1425" b="1" dirty="0">
                  <a:latin typeface="方正大标宋简体" pitchFamily="65" charset="-122"/>
                  <a:ea typeface="方正大标宋简体" pitchFamily="65" charset="-122"/>
                </a:rPr>
                <a:t>信用卡客户</a:t>
              </a:r>
              <a:endParaRPr lang="en-US" altLang="zh-CN" sz="1425" b="1" dirty="0">
                <a:latin typeface="方正大标宋简体" pitchFamily="65" charset="-122"/>
                <a:ea typeface="方正大标宋简体" pitchFamily="65" charset="-122"/>
              </a:endParaRPr>
            </a:p>
            <a:p>
              <a:pPr>
                <a:lnSpc>
                  <a:spcPct val="110000"/>
                </a:lnSpc>
              </a:pPr>
              <a:r>
                <a:rPr lang="en-US" altLang="zh-CN" sz="1425" b="1" dirty="0">
                  <a:latin typeface="方正大标宋简体" pitchFamily="65" charset="-122"/>
                  <a:ea typeface="方正大标宋简体" pitchFamily="65" charset="-122"/>
                </a:rPr>
                <a:t>7000</a:t>
              </a:r>
              <a:r>
                <a:rPr lang="zh-CN" altLang="en-US" sz="1425" b="1" dirty="0">
                  <a:latin typeface="方正大标宋简体" pitchFamily="65" charset="-122"/>
                  <a:ea typeface="方正大标宋简体" pitchFamily="65" charset="-122"/>
                </a:rPr>
                <a:t>万</a:t>
              </a:r>
              <a:r>
                <a:rPr lang="en-US" altLang="zh-CN" sz="1425" b="1" dirty="0">
                  <a:latin typeface="方正大标宋简体" pitchFamily="65" charset="-122"/>
                  <a:ea typeface="方正大标宋简体" pitchFamily="65" charset="-122"/>
                </a:rPr>
                <a:t>+ </a:t>
              </a:r>
              <a:r>
                <a:rPr lang="zh-CN" altLang="en-US" sz="1425" b="1" dirty="0">
                  <a:latin typeface="方正大标宋简体" pitchFamily="65" charset="-122"/>
                  <a:ea typeface="方正大标宋简体" pitchFamily="65" charset="-122"/>
                </a:rPr>
                <a:t>借记卡客户</a:t>
              </a:r>
              <a:endParaRPr lang="en-US" altLang="zh-CN" sz="1425" b="1" dirty="0">
                <a:latin typeface="方正大标宋简体" pitchFamily="65" charset="-122"/>
                <a:ea typeface="方正大标宋简体" pitchFamily="65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516216" y="1561356"/>
              <a:ext cx="2412000" cy="3827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575" b="1" dirty="0">
                  <a:solidFill>
                    <a:srgbClr val="A30030"/>
                  </a:solidFill>
                  <a:latin typeface="方正大标宋简体" pitchFamily="65" charset="-122"/>
                  <a:ea typeface="方正大标宋简体" pitchFamily="65" charset="-122"/>
                </a:rPr>
                <a:t>客源共享</a:t>
              </a:r>
              <a:endParaRPr lang="en-US" altLang="zh-CN" sz="1575" b="1" dirty="0">
                <a:solidFill>
                  <a:srgbClr val="A30030"/>
                </a:solidFill>
                <a:latin typeface="方正大标宋简体" pitchFamily="65" charset="-122"/>
                <a:ea typeface="方正大标宋简体" pitchFamily="65" charset="-122"/>
              </a:endParaRPr>
            </a:p>
          </p:txBody>
        </p:sp>
      </p:grpSp>
      <p:grpSp>
        <p:nvGrpSpPr>
          <p:cNvPr id="3" name="组合 15"/>
          <p:cNvGrpSpPr/>
          <p:nvPr/>
        </p:nvGrpSpPr>
        <p:grpSpPr>
          <a:xfrm>
            <a:off x="409773" y="3065213"/>
            <a:ext cx="2565806" cy="1430207"/>
            <a:chOff x="6362181" y="1561356"/>
            <a:chExt cx="2565806" cy="1589119"/>
          </a:xfrm>
        </p:grpSpPr>
        <p:sp>
          <p:nvSpPr>
            <p:cNvPr id="29" name="矩形 28"/>
            <p:cNvSpPr/>
            <p:nvPr/>
          </p:nvSpPr>
          <p:spPr>
            <a:xfrm>
              <a:off x="6515987" y="1975795"/>
              <a:ext cx="2412000" cy="1174680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25" b="1" dirty="0">
                  <a:latin typeface="方正大标宋简体" pitchFamily="65" charset="-122"/>
                  <a:ea typeface="方正大标宋简体" pitchFamily="65" charset="-122"/>
                </a:rPr>
                <a:t>证券交易所</a:t>
              </a:r>
              <a:endParaRPr lang="en-US" altLang="zh-CN" sz="1425" b="1" dirty="0">
                <a:latin typeface="方正大标宋简体" pitchFamily="65" charset="-122"/>
                <a:ea typeface="方正大标宋简体" pitchFamily="65" charset="-122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1425" b="1" dirty="0">
                  <a:latin typeface="方正大标宋简体" pitchFamily="65" charset="-122"/>
                  <a:ea typeface="方正大标宋简体" pitchFamily="65" charset="-122"/>
                </a:rPr>
                <a:t>证券公司</a:t>
              </a:r>
              <a:endParaRPr lang="en-US" altLang="zh-CN" sz="1425" b="1" dirty="0">
                <a:latin typeface="方正大标宋简体" pitchFamily="65" charset="-122"/>
                <a:ea typeface="方正大标宋简体" pitchFamily="65" charset="-122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1425" b="1" dirty="0">
                  <a:latin typeface="方正大标宋简体" pitchFamily="65" charset="-122"/>
                  <a:ea typeface="方正大标宋简体" pitchFamily="65" charset="-122"/>
                </a:rPr>
                <a:t>律所、会所、评估机构</a:t>
              </a:r>
              <a:endParaRPr lang="en-US" altLang="zh-CN" sz="1425" b="1" dirty="0">
                <a:latin typeface="方正大标宋简体" pitchFamily="65" charset="-122"/>
                <a:ea typeface="方正大标宋简体" pitchFamily="65" charset="-122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1425" b="1" dirty="0">
                  <a:latin typeface="方正大标宋简体" pitchFamily="65" charset="-122"/>
                  <a:ea typeface="方正大标宋简体" pitchFamily="65" charset="-122"/>
                </a:rPr>
                <a:t>基金、保险、信托、租赁</a:t>
              </a:r>
              <a:endParaRPr lang="en-US" altLang="zh-CN" sz="1425" b="1" dirty="0">
                <a:latin typeface="方正大标宋简体" pitchFamily="65" charset="-122"/>
                <a:ea typeface="方正大标宋简体" pitchFamily="65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6362181" y="1561356"/>
              <a:ext cx="1995648" cy="38279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575" b="1" dirty="0">
                  <a:solidFill>
                    <a:srgbClr val="A30030"/>
                  </a:solidFill>
                  <a:latin typeface="方正大标宋简体" pitchFamily="65" charset="-122"/>
                  <a:ea typeface="方正大标宋简体" pitchFamily="65" charset="-122"/>
                </a:rPr>
                <a:t>机构渠道</a:t>
              </a:r>
              <a:endParaRPr lang="en-US" altLang="zh-CN" sz="1575" b="1" dirty="0">
                <a:solidFill>
                  <a:srgbClr val="A30030"/>
                </a:solidFill>
                <a:latin typeface="方正大标宋简体" pitchFamily="65" charset="-122"/>
                <a:ea typeface="方正大标宋简体" pitchFamily="65" charset="-122"/>
              </a:endParaRPr>
            </a:p>
          </p:txBody>
        </p:sp>
      </p:grpSp>
      <p:grpSp>
        <p:nvGrpSpPr>
          <p:cNvPr id="4" name="组合 19"/>
          <p:cNvGrpSpPr/>
          <p:nvPr/>
        </p:nvGrpSpPr>
        <p:grpSpPr>
          <a:xfrm>
            <a:off x="286939" y="1100526"/>
            <a:ext cx="2693618" cy="1691899"/>
            <a:chOff x="6234369" y="1538609"/>
            <a:chExt cx="2693618" cy="1879889"/>
          </a:xfrm>
        </p:grpSpPr>
        <p:sp>
          <p:nvSpPr>
            <p:cNvPr id="32" name="矩形 31"/>
            <p:cNvSpPr/>
            <p:nvPr/>
          </p:nvSpPr>
          <p:spPr>
            <a:xfrm>
              <a:off x="6515987" y="1975795"/>
              <a:ext cx="2412000" cy="1442703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25" b="1" dirty="0">
                  <a:latin typeface="方正大标宋简体" pitchFamily="65" charset="-122"/>
                  <a:ea typeface="方正大标宋简体" pitchFamily="65" charset="-122"/>
                </a:rPr>
                <a:t>科技部（火炬中心）</a:t>
              </a:r>
              <a:endParaRPr lang="en-US" altLang="zh-CN" sz="1425" b="1" dirty="0">
                <a:latin typeface="方正大标宋简体" pitchFamily="65" charset="-122"/>
                <a:ea typeface="方正大标宋简体" pitchFamily="65" charset="-122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1425" b="1" dirty="0">
                  <a:latin typeface="方正大标宋简体" pitchFamily="65" charset="-122"/>
                  <a:ea typeface="方正大标宋简体" pitchFamily="65" charset="-122"/>
                </a:rPr>
                <a:t>各地科技厅（局）</a:t>
              </a:r>
              <a:endParaRPr lang="en-US" altLang="zh-CN" sz="1425" b="1" dirty="0">
                <a:latin typeface="方正大标宋简体" pitchFamily="65" charset="-122"/>
                <a:ea typeface="方正大标宋简体" pitchFamily="65" charset="-122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1425" b="1" dirty="0">
                  <a:latin typeface="方正大标宋简体" pitchFamily="65" charset="-122"/>
                  <a:ea typeface="方正大标宋简体" pitchFamily="65" charset="-122"/>
                </a:rPr>
                <a:t>政府金融办、上市办</a:t>
              </a:r>
              <a:endParaRPr lang="en-US" altLang="zh-CN" sz="1425" b="1" dirty="0">
                <a:latin typeface="方正大标宋简体" pitchFamily="65" charset="-122"/>
                <a:ea typeface="方正大标宋简体" pitchFamily="65" charset="-122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1425" b="1" dirty="0">
                  <a:latin typeface="方正大标宋简体" pitchFamily="65" charset="-122"/>
                  <a:ea typeface="方正大标宋简体" pitchFamily="65" charset="-122"/>
                </a:rPr>
                <a:t>各地高新园区</a:t>
              </a:r>
              <a:endParaRPr lang="en-US" altLang="zh-CN" sz="1425" b="1" dirty="0">
                <a:latin typeface="方正大标宋简体" pitchFamily="65" charset="-122"/>
                <a:ea typeface="方正大标宋简体" pitchFamily="65" charset="-122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1425" b="1" dirty="0">
                  <a:latin typeface="方正大标宋简体" pitchFamily="65" charset="-122"/>
                  <a:ea typeface="方正大标宋简体" pitchFamily="65" charset="-122"/>
                </a:rPr>
                <a:t>地方商会、行业协会</a:t>
              </a:r>
              <a:endParaRPr lang="en-US" altLang="zh-CN" sz="1425" b="1" dirty="0">
                <a:latin typeface="方正大标宋简体" pitchFamily="65" charset="-122"/>
                <a:ea typeface="方正大标宋简体" pitchFamily="65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234369" y="1538609"/>
              <a:ext cx="2253698" cy="44114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b="1" dirty="0">
                  <a:solidFill>
                    <a:srgbClr val="A30030"/>
                  </a:solidFill>
                  <a:latin typeface="方正大标宋简体" pitchFamily="65" charset="-122"/>
                  <a:ea typeface="方正大标宋简体" pitchFamily="65" charset="-122"/>
                </a:rPr>
                <a:t>政府平台</a:t>
              </a:r>
              <a:endParaRPr lang="en-US" altLang="zh-CN" b="1" dirty="0">
                <a:solidFill>
                  <a:srgbClr val="A30030"/>
                </a:solidFill>
                <a:latin typeface="方正大标宋简体" pitchFamily="65" charset="-122"/>
                <a:ea typeface="方正大标宋简体" pitchFamily="65" charset="-122"/>
              </a:endParaRPr>
            </a:p>
          </p:txBody>
        </p:sp>
      </p:grpSp>
      <p:grpSp>
        <p:nvGrpSpPr>
          <p:cNvPr id="5" name="组合 22"/>
          <p:cNvGrpSpPr/>
          <p:nvPr/>
        </p:nvGrpSpPr>
        <p:grpSpPr>
          <a:xfrm>
            <a:off x="6608341" y="3065213"/>
            <a:ext cx="2412229" cy="1430207"/>
            <a:chOff x="6515987" y="1561356"/>
            <a:chExt cx="2412229" cy="1589119"/>
          </a:xfrm>
        </p:grpSpPr>
        <p:sp>
          <p:nvSpPr>
            <p:cNvPr id="35" name="矩形 34"/>
            <p:cNvSpPr/>
            <p:nvPr/>
          </p:nvSpPr>
          <p:spPr>
            <a:xfrm>
              <a:off x="6515987" y="1975795"/>
              <a:ext cx="2412000" cy="1174680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25" b="1" dirty="0">
                  <a:latin typeface="方正大标宋简体" pitchFamily="65" charset="-122"/>
                  <a:ea typeface="方正大标宋简体" pitchFamily="65" charset="-122"/>
                </a:rPr>
                <a:t>“掌上生活”商城平台</a:t>
              </a:r>
              <a:endParaRPr lang="en-US" altLang="zh-CN" sz="1425" b="1" dirty="0">
                <a:latin typeface="方正大标宋简体" pitchFamily="65" charset="-122"/>
                <a:ea typeface="方正大标宋简体" pitchFamily="65" charset="-122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1425" b="1" dirty="0">
                  <a:latin typeface="方正大标宋简体" pitchFamily="65" charset="-122"/>
                  <a:ea typeface="方正大标宋简体" pitchFamily="65" charset="-122"/>
                </a:rPr>
                <a:t>手机银行推送</a:t>
              </a:r>
              <a:endParaRPr lang="en-US" altLang="zh-CN" sz="1425" b="1" dirty="0">
                <a:latin typeface="方正大标宋简体" pitchFamily="65" charset="-122"/>
                <a:ea typeface="方正大标宋简体" pitchFamily="65" charset="-122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1425" b="1" dirty="0">
                  <a:latin typeface="方正大标宋简体" pitchFamily="65" charset="-122"/>
                  <a:ea typeface="方正大标宋简体" pitchFamily="65" charset="-122"/>
                </a:rPr>
                <a:t>招行内部推荐</a:t>
              </a:r>
              <a:endParaRPr lang="en-US" altLang="zh-CN" sz="1425" b="1" dirty="0">
                <a:latin typeface="方正大标宋简体" pitchFamily="65" charset="-122"/>
                <a:ea typeface="方正大标宋简体" pitchFamily="65" charset="-122"/>
              </a:endParaRPr>
            </a:p>
            <a:p>
              <a:pPr>
                <a:lnSpc>
                  <a:spcPct val="110000"/>
                </a:lnSpc>
              </a:pPr>
              <a:r>
                <a:rPr lang="en-US" altLang="zh-CN" sz="1425" b="1" dirty="0">
                  <a:latin typeface="方正大标宋简体" pitchFamily="65" charset="-122"/>
                  <a:ea typeface="方正大标宋简体" pitchFamily="65" charset="-122"/>
                </a:rPr>
                <a:t>…………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6516216" y="1561356"/>
              <a:ext cx="2412000" cy="38279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575" b="1" dirty="0">
                  <a:solidFill>
                    <a:srgbClr val="A30030"/>
                  </a:solidFill>
                  <a:latin typeface="方正大标宋简体" pitchFamily="65" charset="-122"/>
                  <a:ea typeface="方正大标宋简体" pitchFamily="65" charset="-122"/>
                </a:rPr>
                <a:t>系统搭建</a:t>
              </a:r>
              <a:endParaRPr lang="en-US" altLang="zh-CN" sz="1575" b="1" dirty="0">
                <a:solidFill>
                  <a:srgbClr val="A30030"/>
                </a:solidFill>
                <a:latin typeface="方正大标宋简体" pitchFamily="65" charset="-122"/>
                <a:ea typeface="方正大标宋简体" pitchFamily="65" charset="-122"/>
              </a:endParaRPr>
            </a:p>
          </p:txBody>
        </p:sp>
      </p:grpSp>
      <p:sp>
        <p:nvSpPr>
          <p:cNvPr id="25" name="任意多边形 24"/>
          <p:cNvSpPr/>
          <p:nvPr/>
        </p:nvSpPr>
        <p:spPr>
          <a:xfrm flipH="1">
            <a:off x="205868" y="317303"/>
            <a:ext cx="372426" cy="418173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8" fmla="*/ 1071343 w 3171687"/>
              <a:gd name="connsiteY8" fmla="*/ 1901509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0" fmla="*/ 979903 w 3171687"/>
              <a:gd name="connsiteY0" fmla="*/ 259565 h 2069635"/>
              <a:gd name="connsiteX1" fmla="*/ 0 w 3171687"/>
              <a:gd name="connsiteY1" fmla="*/ 259565 h 2069635"/>
              <a:gd name="connsiteX2" fmla="*/ 0 w 3171687"/>
              <a:gd name="connsiteY2" fmla="*/ 0 h 2069635"/>
              <a:gd name="connsiteX3" fmla="*/ 3171687 w 3171687"/>
              <a:gd name="connsiteY3" fmla="*/ 0 h 2069635"/>
              <a:gd name="connsiteX4" fmla="*/ 3171687 w 3171687"/>
              <a:gd name="connsiteY4" fmla="*/ 2069635 h 2069635"/>
              <a:gd name="connsiteX5" fmla="*/ 0 w 3171687"/>
              <a:gd name="connsiteY5" fmla="*/ 2069635 h 2069635"/>
              <a:gd name="connsiteX6" fmla="*/ 0 w 3171687"/>
              <a:gd name="connsiteY6" fmla="*/ 1810069 h 2069635"/>
              <a:gd name="connsiteX0" fmla="*/ 0 w 3171687"/>
              <a:gd name="connsiteY0" fmla="*/ 259565 h 2069635"/>
              <a:gd name="connsiteX1" fmla="*/ 0 w 3171687"/>
              <a:gd name="connsiteY1" fmla="*/ 0 h 2069635"/>
              <a:gd name="connsiteX2" fmla="*/ 3171687 w 3171687"/>
              <a:gd name="connsiteY2" fmla="*/ 0 h 2069635"/>
              <a:gd name="connsiteX3" fmla="*/ 3171687 w 3171687"/>
              <a:gd name="connsiteY3" fmla="*/ 2069635 h 2069635"/>
              <a:gd name="connsiteX4" fmla="*/ 0 w 3171687"/>
              <a:gd name="connsiteY4" fmla="*/ 2069635 h 2069635"/>
              <a:gd name="connsiteX5" fmla="*/ 0 w 3171687"/>
              <a:gd name="connsiteY5" fmla="*/ 1810069 h 20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914106"/>
            <a:endParaRPr lang="zh-CN" altLang="en-US" sz="1900" dirty="0">
              <a:solidFill>
                <a:srgbClr val="FFFFFF"/>
              </a:solidFill>
            </a:endParaRPr>
          </a:p>
        </p:txBody>
      </p:sp>
      <p:sp>
        <p:nvSpPr>
          <p:cNvPr id="28" name="任意多边形 27"/>
          <p:cNvSpPr/>
          <p:nvPr/>
        </p:nvSpPr>
        <p:spPr>
          <a:xfrm flipH="1">
            <a:off x="323528" y="222641"/>
            <a:ext cx="372426" cy="332885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6" fmla="*/ 1104717 w 2253807"/>
              <a:gd name="connsiteY6" fmla="*/ 79151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0" fmla="*/ 0 w 2253807"/>
              <a:gd name="connsiteY0" fmla="*/ 700070 h 1262130"/>
              <a:gd name="connsiteX1" fmla="*/ 0 w 2253807"/>
              <a:gd name="connsiteY1" fmla="*/ 0 h 1262130"/>
              <a:gd name="connsiteX2" fmla="*/ 2253807 w 2253807"/>
              <a:gd name="connsiteY2" fmla="*/ 0 h 1262130"/>
              <a:gd name="connsiteX3" fmla="*/ 2253807 w 2253807"/>
              <a:gd name="connsiteY3" fmla="*/ 1262130 h 1262130"/>
              <a:gd name="connsiteX4" fmla="*/ 1013277 w 2253807"/>
              <a:gd name="connsiteY4" fmla="*/ 1262130 h 126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 cap="flat" cmpd="sng" algn="ctr">
            <a:solidFill>
              <a:srgbClr val="9B1E11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lIns="91420" tIns="45710" rIns="91420" bIns="45710" rtlCol="0" anchor="ctr"/>
          <a:lstStyle/>
          <a:p>
            <a:pPr marL="0" marR="0" lvl="0" indent="0" algn="ctr" defTabSz="9141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22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/>
        </p:nvSpPr>
        <p:spPr>
          <a:xfrm>
            <a:off x="3272425" y="1551649"/>
            <a:ext cx="2629904" cy="1552226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8" fmla="*/ 1071343 w 3171687"/>
              <a:gd name="connsiteY8" fmla="*/ 1901509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0" fmla="*/ 979903 w 3171687"/>
              <a:gd name="connsiteY0" fmla="*/ 259565 h 2069635"/>
              <a:gd name="connsiteX1" fmla="*/ 0 w 3171687"/>
              <a:gd name="connsiteY1" fmla="*/ 259565 h 2069635"/>
              <a:gd name="connsiteX2" fmla="*/ 0 w 3171687"/>
              <a:gd name="connsiteY2" fmla="*/ 0 h 2069635"/>
              <a:gd name="connsiteX3" fmla="*/ 3171687 w 3171687"/>
              <a:gd name="connsiteY3" fmla="*/ 0 h 2069635"/>
              <a:gd name="connsiteX4" fmla="*/ 3171687 w 3171687"/>
              <a:gd name="connsiteY4" fmla="*/ 2069635 h 2069635"/>
              <a:gd name="connsiteX5" fmla="*/ 0 w 3171687"/>
              <a:gd name="connsiteY5" fmla="*/ 2069635 h 2069635"/>
              <a:gd name="connsiteX6" fmla="*/ 0 w 3171687"/>
              <a:gd name="connsiteY6" fmla="*/ 1810069 h 2069635"/>
              <a:gd name="connsiteX0" fmla="*/ 0 w 3171687"/>
              <a:gd name="connsiteY0" fmla="*/ 259565 h 2069635"/>
              <a:gd name="connsiteX1" fmla="*/ 0 w 3171687"/>
              <a:gd name="connsiteY1" fmla="*/ 0 h 2069635"/>
              <a:gd name="connsiteX2" fmla="*/ 3171687 w 3171687"/>
              <a:gd name="connsiteY2" fmla="*/ 0 h 2069635"/>
              <a:gd name="connsiteX3" fmla="*/ 3171687 w 3171687"/>
              <a:gd name="connsiteY3" fmla="*/ 2069635 h 2069635"/>
              <a:gd name="connsiteX4" fmla="*/ 0 w 3171687"/>
              <a:gd name="connsiteY4" fmla="*/ 2069635 h 2069635"/>
              <a:gd name="connsiteX5" fmla="*/ 0 w 3171687"/>
              <a:gd name="connsiteY5" fmla="*/ 1810069 h 20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zh-CN" altLang="en-US" sz="1400" dirty="0"/>
          </a:p>
        </p:txBody>
      </p:sp>
      <p:sp>
        <p:nvSpPr>
          <p:cNvPr id="23" name="任意多边形 22"/>
          <p:cNvSpPr/>
          <p:nvPr/>
        </p:nvSpPr>
        <p:spPr>
          <a:xfrm>
            <a:off x="4887921" y="1203157"/>
            <a:ext cx="1690355" cy="1052600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6" fmla="*/ 1104717 w 2253807"/>
              <a:gd name="connsiteY6" fmla="*/ 79151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0" fmla="*/ 0 w 2253807"/>
              <a:gd name="connsiteY0" fmla="*/ 700070 h 1262130"/>
              <a:gd name="connsiteX1" fmla="*/ 0 w 2253807"/>
              <a:gd name="connsiteY1" fmla="*/ 0 h 1262130"/>
              <a:gd name="connsiteX2" fmla="*/ 2253807 w 2253807"/>
              <a:gd name="connsiteY2" fmla="*/ 0 h 1262130"/>
              <a:gd name="connsiteX3" fmla="*/ 2253807 w 2253807"/>
              <a:gd name="connsiteY3" fmla="*/ 1262130 h 1262130"/>
              <a:gd name="connsiteX4" fmla="*/ 1013277 w 2253807"/>
              <a:gd name="connsiteY4" fmla="*/ 1262130 h 126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zh-CN" altLang="en-US" sz="1400" dirty="0"/>
          </a:p>
        </p:txBody>
      </p:sp>
      <p:sp>
        <p:nvSpPr>
          <p:cNvPr id="25" name="TextBox 5"/>
          <p:cNvSpPr txBox="1"/>
          <p:nvPr/>
        </p:nvSpPr>
        <p:spPr>
          <a:xfrm>
            <a:off x="2333536" y="1819946"/>
            <a:ext cx="3411584" cy="1015649"/>
          </a:xfrm>
          <a:prstGeom prst="rect">
            <a:avLst/>
          </a:prstGeom>
          <a:noFill/>
        </p:spPr>
        <p:txBody>
          <a:bodyPr wrap="square" lIns="91418" tIns="45709" rIns="91418" bIns="45709" rtlCol="0" anchor="ctr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Ebrima" panose="02000000000000000000" pitchFamily="2" charset="0"/>
              </a:rPr>
              <a:t>欢迎垂询</a:t>
            </a:r>
            <a:endParaRPr lang="zh-CN" altLang="en-US" sz="6000" b="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697" y="68798"/>
            <a:ext cx="1721915" cy="45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488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333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034416"/>
            <a:ext cx="9144000" cy="12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-12614" y="1851670"/>
            <a:ext cx="1781944" cy="0"/>
          </a:xfrm>
          <a:prstGeom prst="line">
            <a:avLst/>
          </a:prstGeom>
          <a:ln w="952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3488720" y="1851670"/>
            <a:ext cx="5655280" cy="7258"/>
          </a:xfrm>
          <a:prstGeom prst="line">
            <a:avLst/>
          </a:prstGeom>
          <a:ln w="952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79912" y="999768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一、标准化债权产品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99992" y="2283718"/>
            <a:ext cx="1728192" cy="369332"/>
          </a:xfrm>
          <a:prstGeom prst="rect">
            <a:avLst/>
          </a:prstGeom>
          <a:solidFill>
            <a:srgbClr val="A40000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 新 贷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六边形 18"/>
          <p:cNvSpPr/>
          <p:nvPr/>
        </p:nvSpPr>
        <p:spPr>
          <a:xfrm rot="16200000">
            <a:off x="2094637" y="1369525"/>
            <a:ext cx="1142824" cy="1075598"/>
          </a:xfrm>
          <a:prstGeom prst="hexagon">
            <a:avLst/>
          </a:prstGeom>
          <a:solidFill>
            <a:srgbClr val="C00000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340" y="1578297"/>
            <a:ext cx="658051" cy="658051"/>
          </a:xfrm>
          <a:prstGeom prst="rect">
            <a:avLst/>
          </a:prstGeom>
        </p:spPr>
      </p:pic>
      <p:sp>
        <p:nvSpPr>
          <p:cNvPr id="21" name="Oval 14"/>
          <p:cNvSpPr/>
          <p:nvPr/>
        </p:nvSpPr>
        <p:spPr>
          <a:xfrm>
            <a:off x="3923928" y="2211710"/>
            <a:ext cx="468682" cy="47192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US" sz="24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2" name="Group 54"/>
          <p:cNvGrpSpPr/>
          <p:nvPr/>
        </p:nvGrpSpPr>
        <p:grpSpPr>
          <a:xfrm>
            <a:off x="4060242" y="2348217"/>
            <a:ext cx="196054" cy="254937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23" name="淘宝店chenying0907出品 170"/>
            <p:cNvSpPr>
              <a:spLocks/>
            </p:cNvSpPr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" name="淘宝店chenying0907出品 171"/>
            <p:cNvSpPr>
              <a:spLocks/>
            </p:cNvSpPr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5" name="Oval 12"/>
          <p:cNvSpPr/>
          <p:nvPr/>
        </p:nvSpPr>
        <p:spPr>
          <a:xfrm>
            <a:off x="3923928" y="2787774"/>
            <a:ext cx="476301" cy="47853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US" sz="24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6" name="Group 23"/>
          <p:cNvGrpSpPr/>
          <p:nvPr/>
        </p:nvGrpSpPr>
        <p:grpSpPr>
          <a:xfrm>
            <a:off x="4084479" y="2900705"/>
            <a:ext cx="258441" cy="225366"/>
            <a:chOff x="7540014" y="4306907"/>
            <a:chExt cx="389342" cy="339426"/>
          </a:xfrm>
          <a:solidFill>
            <a:schemeClr val="bg1"/>
          </a:solidFill>
        </p:grpSpPr>
        <p:sp>
          <p:nvSpPr>
            <p:cNvPr id="27" name="淘宝店chenying0907出品 110"/>
            <p:cNvSpPr>
              <a:spLocks/>
            </p:cNvSpPr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4" name="淘宝店chenying0907出品 111"/>
            <p:cNvSpPr>
              <a:spLocks/>
            </p:cNvSpPr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" name="淘宝店chenying0907出品 112"/>
            <p:cNvSpPr>
              <a:spLocks/>
            </p:cNvSpPr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淘宝店chenying0907出品 113"/>
            <p:cNvSpPr>
              <a:spLocks/>
            </p:cNvSpPr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7" name="淘宝店chenying0907出品 114"/>
            <p:cNvSpPr>
              <a:spLocks/>
            </p:cNvSpPr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8" name="淘宝店chenying0907出品 115"/>
            <p:cNvSpPr>
              <a:spLocks/>
            </p:cNvSpPr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淘宝店chenying0907出品 116"/>
            <p:cNvSpPr>
              <a:spLocks/>
            </p:cNvSpPr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0" name="淘宝店chenying0907出品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淘宝店chenying0907出品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淘宝店chenying0907出品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3" name="淘宝店chenying0907出品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499992" y="2850490"/>
            <a:ext cx="172819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供应链自助贷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16"/>
          <p:cNvSpPr/>
          <p:nvPr/>
        </p:nvSpPr>
        <p:spPr>
          <a:xfrm>
            <a:off x="3923928" y="3396533"/>
            <a:ext cx="468124" cy="47136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US" sz="24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6" name="Group 35"/>
          <p:cNvGrpSpPr/>
          <p:nvPr/>
        </p:nvGrpSpPr>
        <p:grpSpPr>
          <a:xfrm>
            <a:off x="4035928" y="3500448"/>
            <a:ext cx="248040" cy="246473"/>
            <a:chOff x="6853673" y="3715407"/>
            <a:chExt cx="379359" cy="376864"/>
          </a:xfrm>
          <a:solidFill>
            <a:schemeClr val="bg1"/>
          </a:solidFill>
        </p:grpSpPr>
        <p:sp>
          <p:nvSpPr>
            <p:cNvPr id="47" name="淘宝店chenying0907出品 150"/>
            <p:cNvSpPr>
              <a:spLocks noEditPoints="1"/>
            </p:cNvSpPr>
            <p:nvPr/>
          </p:nvSpPr>
          <p:spPr bwMode="auto">
            <a:xfrm>
              <a:off x="6853673" y="3715407"/>
              <a:ext cx="379359" cy="376864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8 h 114"/>
                <a:gd name="T12" fmla="*/ 6 w 114"/>
                <a:gd name="T13" fmla="*/ 57 h 114"/>
                <a:gd name="T14" fmla="*/ 57 w 114"/>
                <a:gd name="T15" fmla="*/ 6 h 114"/>
                <a:gd name="T16" fmla="*/ 108 w 114"/>
                <a:gd name="T17" fmla="*/ 57 h 114"/>
                <a:gd name="T18" fmla="*/ 57 w 114"/>
                <a:gd name="T19" fmla="*/ 10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8" name="淘宝店chenying0907出品 151"/>
            <p:cNvSpPr>
              <a:spLocks noChangeArrowheads="1"/>
            </p:cNvSpPr>
            <p:nvPr/>
          </p:nvSpPr>
          <p:spPr bwMode="auto">
            <a:xfrm>
              <a:off x="6998429" y="3987447"/>
              <a:ext cx="22463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9" name="淘宝店chenying0907出品 152"/>
            <p:cNvSpPr>
              <a:spLocks noChangeArrowheads="1"/>
            </p:cNvSpPr>
            <p:nvPr/>
          </p:nvSpPr>
          <p:spPr bwMode="auto">
            <a:xfrm>
              <a:off x="7033370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0" name="淘宝店chenying0907出品 153"/>
            <p:cNvSpPr>
              <a:spLocks noChangeArrowheads="1"/>
            </p:cNvSpPr>
            <p:nvPr/>
          </p:nvSpPr>
          <p:spPr bwMode="auto">
            <a:xfrm>
              <a:off x="7068311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淘宝店chenying0907出品 154"/>
            <p:cNvSpPr>
              <a:spLocks/>
            </p:cNvSpPr>
            <p:nvPr/>
          </p:nvSpPr>
          <p:spPr bwMode="auto">
            <a:xfrm>
              <a:off x="6970976" y="3822725"/>
              <a:ext cx="82362" cy="84857"/>
            </a:xfrm>
            <a:custGeom>
              <a:avLst/>
              <a:gdLst>
                <a:gd name="T0" fmla="*/ 19 w 25"/>
                <a:gd name="T1" fmla="*/ 22 h 25"/>
                <a:gd name="T2" fmla="*/ 22 w 25"/>
                <a:gd name="T3" fmla="*/ 25 h 25"/>
                <a:gd name="T4" fmla="*/ 25 w 25"/>
                <a:gd name="T5" fmla="*/ 22 h 25"/>
                <a:gd name="T6" fmla="*/ 22 w 25"/>
                <a:gd name="T7" fmla="*/ 19 h 25"/>
                <a:gd name="T8" fmla="*/ 21 w 25"/>
                <a:gd name="T9" fmla="*/ 19 h 25"/>
                <a:gd name="T10" fmla="*/ 0 w 25"/>
                <a:gd name="T11" fmla="*/ 0 h 25"/>
                <a:gd name="T12" fmla="*/ 19 w 25"/>
                <a:gd name="T13" fmla="*/ 22 h 25"/>
                <a:gd name="T14" fmla="*/ 19 w 25"/>
                <a:gd name="T1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淘宝店chenying0907出品 155"/>
            <p:cNvSpPr>
              <a:spLocks/>
            </p:cNvSpPr>
            <p:nvPr/>
          </p:nvSpPr>
          <p:spPr bwMode="auto">
            <a:xfrm>
              <a:off x="6921060" y="3987447"/>
              <a:ext cx="22463" cy="19966"/>
            </a:xfrm>
            <a:custGeom>
              <a:avLst/>
              <a:gdLst>
                <a:gd name="T0" fmla="*/ 0 w 9"/>
                <a:gd name="T1" fmla="*/ 6 h 8"/>
                <a:gd name="T2" fmla="*/ 3 w 9"/>
                <a:gd name="T3" fmla="*/ 8 h 8"/>
                <a:gd name="T4" fmla="*/ 9 w 9"/>
                <a:gd name="T5" fmla="*/ 1 h 8"/>
                <a:gd name="T6" fmla="*/ 7 w 9"/>
                <a:gd name="T7" fmla="*/ 0 h 8"/>
                <a:gd name="T8" fmla="*/ 0 w 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3" name="淘宝店chenying0907出品 156"/>
            <p:cNvSpPr>
              <a:spLocks/>
            </p:cNvSpPr>
            <p:nvPr/>
          </p:nvSpPr>
          <p:spPr bwMode="auto">
            <a:xfrm>
              <a:off x="6901094" y="3942523"/>
              <a:ext cx="27454" cy="14975"/>
            </a:xfrm>
            <a:custGeom>
              <a:avLst/>
              <a:gdLst>
                <a:gd name="T0" fmla="*/ 9 w 11"/>
                <a:gd name="T1" fmla="*/ 0 h 6"/>
                <a:gd name="T2" fmla="*/ 0 w 11"/>
                <a:gd name="T3" fmla="*/ 3 h 6"/>
                <a:gd name="T4" fmla="*/ 1 w 11"/>
                <a:gd name="T5" fmla="*/ 6 h 6"/>
                <a:gd name="T6" fmla="*/ 11 w 11"/>
                <a:gd name="T7" fmla="*/ 3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4" name="淘宝店chenying0907出品 157"/>
            <p:cNvSpPr>
              <a:spLocks/>
            </p:cNvSpPr>
            <p:nvPr/>
          </p:nvSpPr>
          <p:spPr bwMode="auto">
            <a:xfrm>
              <a:off x="6933538" y="3790281"/>
              <a:ext cx="19966" cy="22463"/>
            </a:xfrm>
            <a:custGeom>
              <a:avLst/>
              <a:gdLst>
                <a:gd name="T0" fmla="*/ 0 w 8"/>
                <a:gd name="T1" fmla="*/ 3 h 9"/>
                <a:gd name="T2" fmla="*/ 7 w 8"/>
                <a:gd name="T3" fmla="*/ 9 h 9"/>
                <a:gd name="T4" fmla="*/ 8 w 8"/>
                <a:gd name="T5" fmla="*/ 7 h 9"/>
                <a:gd name="T6" fmla="*/ 2 w 8"/>
                <a:gd name="T7" fmla="*/ 0 h 9"/>
                <a:gd name="T8" fmla="*/ 0 w 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5" name="淘宝店chenying0907出品 158"/>
            <p:cNvSpPr>
              <a:spLocks/>
            </p:cNvSpPr>
            <p:nvPr/>
          </p:nvSpPr>
          <p:spPr bwMode="auto">
            <a:xfrm>
              <a:off x="6903589" y="3840196"/>
              <a:ext cx="27454" cy="12480"/>
            </a:xfrm>
            <a:custGeom>
              <a:avLst/>
              <a:gdLst>
                <a:gd name="T0" fmla="*/ 11 w 11"/>
                <a:gd name="T1" fmla="*/ 3 h 5"/>
                <a:gd name="T2" fmla="*/ 2 w 11"/>
                <a:gd name="T3" fmla="*/ 0 h 5"/>
                <a:gd name="T4" fmla="*/ 0 w 11"/>
                <a:gd name="T5" fmla="*/ 3 h 5"/>
                <a:gd name="T6" fmla="*/ 10 w 11"/>
                <a:gd name="T7" fmla="*/ 5 h 5"/>
                <a:gd name="T8" fmla="*/ 11 w 11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6" name="淘宝店chenying0907出品 159"/>
            <p:cNvSpPr>
              <a:spLocks noChangeArrowheads="1"/>
            </p:cNvSpPr>
            <p:nvPr/>
          </p:nvSpPr>
          <p:spPr bwMode="auto">
            <a:xfrm>
              <a:off x="7040858" y="3750348"/>
              <a:ext cx="7488" cy="22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7" name="淘宝店chenying0907出品 160"/>
            <p:cNvSpPr>
              <a:spLocks/>
            </p:cNvSpPr>
            <p:nvPr/>
          </p:nvSpPr>
          <p:spPr bwMode="auto">
            <a:xfrm>
              <a:off x="6973471" y="3760331"/>
              <a:ext cx="17471" cy="22463"/>
            </a:xfrm>
            <a:custGeom>
              <a:avLst/>
              <a:gdLst>
                <a:gd name="T0" fmla="*/ 7 w 7"/>
                <a:gd name="T1" fmla="*/ 8 h 9"/>
                <a:gd name="T2" fmla="*/ 3 w 7"/>
                <a:gd name="T3" fmla="*/ 0 h 9"/>
                <a:gd name="T4" fmla="*/ 0 w 7"/>
                <a:gd name="T5" fmla="*/ 2 h 9"/>
                <a:gd name="T6" fmla="*/ 4 w 7"/>
                <a:gd name="T7" fmla="*/ 9 h 9"/>
                <a:gd name="T8" fmla="*/ 7 w 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8" name="淘宝店chenying0907出品 161"/>
            <p:cNvSpPr>
              <a:spLocks/>
            </p:cNvSpPr>
            <p:nvPr/>
          </p:nvSpPr>
          <p:spPr bwMode="auto">
            <a:xfrm>
              <a:off x="7088277" y="3760331"/>
              <a:ext cx="12480" cy="27454"/>
            </a:xfrm>
            <a:custGeom>
              <a:avLst/>
              <a:gdLst>
                <a:gd name="T0" fmla="*/ 0 w 5"/>
                <a:gd name="T1" fmla="*/ 9 h 11"/>
                <a:gd name="T2" fmla="*/ 2 w 5"/>
                <a:gd name="T3" fmla="*/ 11 h 11"/>
                <a:gd name="T4" fmla="*/ 5 w 5"/>
                <a:gd name="T5" fmla="*/ 2 h 11"/>
                <a:gd name="T6" fmla="*/ 2 w 5"/>
                <a:gd name="T7" fmla="*/ 0 h 11"/>
                <a:gd name="T8" fmla="*/ 0 w 5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9" name="淘宝店chenying0907出品 162"/>
            <p:cNvSpPr>
              <a:spLocks/>
            </p:cNvSpPr>
            <p:nvPr/>
          </p:nvSpPr>
          <p:spPr bwMode="auto">
            <a:xfrm>
              <a:off x="7130706" y="3987447"/>
              <a:ext cx="22463" cy="19966"/>
            </a:xfrm>
            <a:custGeom>
              <a:avLst/>
              <a:gdLst>
                <a:gd name="T0" fmla="*/ 0 w 9"/>
                <a:gd name="T1" fmla="*/ 1 h 8"/>
                <a:gd name="T2" fmla="*/ 8 w 9"/>
                <a:gd name="T3" fmla="*/ 8 h 8"/>
                <a:gd name="T4" fmla="*/ 9 w 9"/>
                <a:gd name="T5" fmla="*/ 6 h 8"/>
                <a:gd name="T6" fmla="*/ 3 w 9"/>
                <a:gd name="T7" fmla="*/ 0 h 8"/>
                <a:gd name="T8" fmla="*/ 0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0" name="淘宝店chenying0907出品 163"/>
            <p:cNvSpPr>
              <a:spLocks/>
            </p:cNvSpPr>
            <p:nvPr/>
          </p:nvSpPr>
          <p:spPr bwMode="auto">
            <a:xfrm>
              <a:off x="7158159" y="3942523"/>
              <a:ext cx="24958" cy="14975"/>
            </a:xfrm>
            <a:custGeom>
              <a:avLst/>
              <a:gdLst>
                <a:gd name="T0" fmla="*/ 0 w 10"/>
                <a:gd name="T1" fmla="*/ 3 h 6"/>
                <a:gd name="T2" fmla="*/ 9 w 10"/>
                <a:gd name="T3" fmla="*/ 6 h 6"/>
                <a:gd name="T4" fmla="*/ 10 w 10"/>
                <a:gd name="T5" fmla="*/ 3 h 6"/>
                <a:gd name="T6" fmla="*/ 1 w 10"/>
                <a:gd name="T7" fmla="*/ 0 h 6"/>
                <a:gd name="T8" fmla="*/ 0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" name="淘宝店chenying0907出品 164"/>
            <p:cNvSpPr>
              <a:spLocks/>
            </p:cNvSpPr>
            <p:nvPr/>
          </p:nvSpPr>
          <p:spPr bwMode="auto">
            <a:xfrm>
              <a:off x="7128209" y="3790281"/>
              <a:ext cx="22463" cy="22463"/>
            </a:xfrm>
            <a:custGeom>
              <a:avLst/>
              <a:gdLst>
                <a:gd name="T0" fmla="*/ 9 w 9"/>
                <a:gd name="T1" fmla="*/ 3 h 9"/>
                <a:gd name="T2" fmla="*/ 8 w 9"/>
                <a:gd name="T3" fmla="*/ 0 h 9"/>
                <a:gd name="T4" fmla="*/ 0 w 9"/>
                <a:gd name="T5" fmla="*/ 7 h 9"/>
                <a:gd name="T6" fmla="*/ 2 w 9"/>
                <a:gd name="T7" fmla="*/ 9 h 9"/>
                <a:gd name="T8" fmla="*/ 9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" name="淘宝店chenying0907出品 165"/>
            <p:cNvSpPr>
              <a:spLocks/>
            </p:cNvSpPr>
            <p:nvPr/>
          </p:nvSpPr>
          <p:spPr bwMode="auto">
            <a:xfrm>
              <a:off x="7153167" y="3840196"/>
              <a:ext cx="27454" cy="12480"/>
            </a:xfrm>
            <a:custGeom>
              <a:avLst/>
              <a:gdLst>
                <a:gd name="T0" fmla="*/ 10 w 11"/>
                <a:gd name="T1" fmla="*/ 0 h 5"/>
                <a:gd name="T2" fmla="*/ 0 w 11"/>
                <a:gd name="T3" fmla="*/ 3 h 5"/>
                <a:gd name="T4" fmla="*/ 2 w 11"/>
                <a:gd name="T5" fmla="*/ 5 h 5"/>
                <a:gd name="T6" fmla="*/ 11 w 11"/>
                <a:gd name="T7" fmla="*/ 3 h 5"/>
                <a:gd name="T8" fmla="*/ 10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3" name="淘宝店chenying0907出品 166"/>
            <p:cNvSpPr>
              <a:spLocks noChangeArrowheads="1"/>
            </p:cNvSpPr>
            <p:nvPr/>
          </p:nvSpPr>
          <p:spPr bwMode="auto">
            <a:xfrm>
              <a:off x="6893606" y="3890112"/>
              <a:ext cx="24958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4" name="淘宝店chenying0907出品 167"/>
            <p:cNvSpPr>
              <a:spLocks noChangeArrowheads="1"/>
            </p:cNvSpPr>
            <p:nvPr/>
          </p:nvSpPr>
          <p:spPr bwMode="auto">
            <a:xfrm>
              <a:off x="7170638" y="3892607"/>
              <a:ext cx="27454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4499992" y="3426554"/>
            <a:ext cx="172819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 采 贷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Oval 4"/>
          <p:cNvSpPr/>
          <p:nvPr/>
        </p:nvSpPr>
        <p:spPr>
          <a:xfrm>
            <a:off x="3923928" y="4044043"/>
            <a:ext cx="469721" cy="47192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US" sz="24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7" name="Group 20"/>
          <p:cNvGrpSpPr/>
          <p:nvPr/>
        </p:nvGrpSpPr>
        <p:grpSpPr>
          <a:xfrm>
            <a:off x="4020928" y="4148521"/>
            <a:ext cx="263040" cy="264742"/>
            <a:chOff x="7971783" y="2080670"/>
            <a:chExt cx="401822" cy="404317"/>
          </a:xfrm>
          <a:solidFill>
            <a:schemeClr val="bg1"/>
          </a:solidFill>
        </p:grpSpPr>
        <p:sp>
          <p:nvSpPr>
            <p:cNvPr id="68" name="淘宝店chenying0907出品 42"/>
            <p:cNvSpPr>
              <a:spLocks noEditPoints="1"/>
            </p:cNvSpPr>
            <p:nvPr/>
          </p:nvSpPr>
          <p:spPr bwMode="auto">
            <a:xfrm>
              <a:off x="7971783" y="2080670"/>
              <a:ext cx="401822" cy="404317"/>
            </a:xfrm>
            <a:custGeom>
              <a:avLst/>
              <a:gdLst>
                <a:gd name="T0" fmla="*/ 60 w 121"/>
                <a:gd name="T1" fmla="*/ 0 h 121"/>
                <a:gd name="T2" fmla="*/ 0 w 121"/>
                <a:gd name="T3" fmla="*/ 61 h 121"/>
                <a:gd name="T4" fmla="*/ 60 w 121"/>
                <a:gd name="T5" fmla="*/ 121 h 121"/>
                <a:gd name="T6" fmla="*/ 121 w 121"/>
                <a:gd name="T7" fmla="*/ 61 h 121"/>
                <a:gd name="T8" fmla="*/ 60 w 121"/>
                <a:gd name="T9" fmla="*/ 0 h 121"/>
                <a:gd name="T10" fmla="*/ 60 w 121"/>
                <a:gd name="T11" fmla="*/ 111 h 121"/>
                <a:gd name="T12" fmla="*/ 10 w 121"/>
                <a:gd name="T13" fmla="*/ 61 h 121"/>
                <a:gd name="T14" fmla="*/ 60 w 121"/>
                <a:gd name="T15" fmla="*/ 10 h 121"/>
                <a:gd name="T16" fmla="*/ 111 w 121"/>
                <a:gd name="T17" fmla="*/ 61 h 121"/>
                <a:gd name="T18" fmla="*/ 60 w 121"/>
                <a:gd name="T1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9" name="淘宝店chenying0907出品 43"/>
            <p:cNvSpPr>
              <a:spLocks/>
            </p:cNvSpPr>
            <p:nvPr/>
          </p:nvSpPr>
          <p:spPr bwMode="auto">
            <a:xfrm>
              <a:off x="8079103" y="2178006"/>
              <a:ext cx="139764" cy="199662"/>
            </a:xfrm>
            <a:custGeom>
              <a:avLst/>
              <a:gdLst>
                <a:gd name="T0" fmla="*/ 42 w 42"/>
                <a:gd name="T1" fmla="*/ 60 h 60"/>
                <a:gd name="T2" fmla="*/ 42 w 42"/>
                <a:gd name="T3" fmla="*/ 0 h 60"/>
                <a:gd name="T4" fmla="*/ 0 w 42"/>
                <a:gd name="T5" fmla="*/ 42 h 60"/>
                <a:gd name="T6" fmla="*/ 42 w 42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4499992" y="4074626"/>
            <a:ext cx="172819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抵 押 贷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697" y="68798"/>
            <a:ext cx="1721915" cy="45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9332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697" y="68798"/>
            <a:ext cx="1721915" cy="457545"/>
          </a:xfrm>
          <a:prstGeom prst="rect">
            <a:avLst/>
          </a:prstGeom>
        </p:spPr>
      </p:pic>
      <p:sp>
        <p:nvSpPr>
          <p:cNvPr id="3" name="任意多边形 2"/>
          <p:cNvSpPr/>
          <p:nvPr/>
        </p:nvSpPr>
        <p:spPr>
          <a:xfrm flipH="1">
            <a:off x="205868" y="317303"/>
            <a:ext cx="372426" cy="418173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8" fmla="*/ 1071343 w 3171687"/>
              <a:gd name="connsiteY8" fmla="*/ 1901509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0" fmla="*/ 979903 w 3171687"/>
              <a:gd name="connsiteY0" fmla="*/ 259565 h 2069635"/>
              <a:gd name="connsiteX1" fmla="*/ 0 w 3171687"/>
              <a:gd name="connsiteY1" fmla="*/ 259565 h 2069635"/>
              <a:gd name="connsiteX2" fmla="*/ 0 w 3171687"/>
              <a:gd name="connsiteY2" fmla="*/ 0 h 2069635"/>
              <a:gd name="connsiteX3" fmla="*/ 3171687 w 3171687"/>
              <a:gd name="connsiteY3" fmla="*/ 0 h 2069635"/>
              <a:gd name="connsiteX4" fmla="*/ 3171687 w 3171687"/>
              <a:gd name="connsiteY4" fmla="*/ 2069635 h 2069635"/>
              <a:gd name="connsiteX5" fmla="*/ 0 w 3171687"/>
              <a:gd name="connsiteY5" fmla="*/ 2069635 h 2069635"/>
              <a:gd name="connsiteX6" fmla="*/ 0 w 3171687"/>
              <a:gd name="connsiteY6" fmla="*/ 1810069 h 2069635"/>
              <a:gd name="connsiteX0" fmla="*/ 0 w 3171687"/>
              <a:gd name="connsiteY0" fmla="*/ 259565 h 2069635"/>
              <a:gd name="connsiteX1" fmla="*/ 0 w 3171687"/>
              <a:gd name="connsiteY1" fmla="*/ 0 h 2069635"/>
              <a:gd name="connsiteX2" fmla="*/ 3171687 w 3171687"/>
              <a:gd name="connsiteY2" fmla="*/ 0 h 2069635"/>
              <a:gd name="connsiteX3" fmla="*/ 3171687 w 3171687"/>
              <a:gd name="connsiteY3" fmla="*/ 2069635 h 2069635"/>
              <a:gd name="connsiteX4" fmla="*/ 0 w 3171687"/>
              <a:gd name="connsiteY4" fmla="*/ 2069635 h 2069635"/>
              <a:gd name="connsiteX5" fmla="*/ 0 w 3171687"/>
              <a:gd name="connsiteY5" fmla="*/ 1810069 h 20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914106"/>
            <a:endParaRPr lang="zh-CN" altLang="en-US" sz="1900" dirty="0">
              <a:solidFill>
                <a:srgbClr val="FFFFFF"/>
              </a:solidFill>
            </a:endParaRPr>
          </a:p>
        </p:txBody>
      </p:sp>
      <p:sp>
        <p:nvSpPr>
          <p:cNvPr id="4" name="任意多边形 3"/>
          <p:cNvSpPr/>
          <p:nvPr/>
        </p:nvSpPr>
        <p:spPr>
          <a:xfrm flipH="1">
            <a:off x="319455" y="225099"/>
            <a:ext cx="372426" cy="332885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6" fmla="*/ 1104717 w 2253807"/>
              <a:gd name="connsiteY6" fmla="*/ 79151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0" fmla="*/ 0 w 2253807"/>
              <a:gd name="connsiteY0" fmla="*/ 700070 h 1262130"/>
              <a:gd name="connsiteX1" fmla="*/ 0 w 2253807"/>
              <a:gd name="connsiteY1" fmla="*/ 0 h 1262130"/>
              <a:gd name="connsiteX2" fmla="*/ 2253807 w 2253807"/>
              <a:gd name="connsiteY2" fmla="*/ 0 h 1262130"/>
              <a:gd name="connsiteX3" fmla="*/ 2253807 w 2253807"/>
              <a:gd name="connsiteY3" fmla="*/ 1262130 h 1262130"/>
              <a:gd name="connsiteX4" fmla="*/ 1013277 w 2253807"/>
              <a:gd name="connsiteY4" fmla="*/ 1262130 h 126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914106"/>
            <a:endParaRPr lang="zh-CN" altLang="en-US" sz="1900" dirty="0">
              <a:solidFill>
                <a:srgbClr val="FFFFFF"/>
              </a:solidFill>
            </a:endParaRPr>
          </a:p>
        </p:txBody>
      </p:sp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805470" y="168685"/>
            <a:ext cx="3496411" cy="52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1" tIns="45706" rIns="91411" bIns="4570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914106">
              <a:spcBef>
                <a:spcPct val="0"/>
              </a:spcBef>
              <a:buNone/>
            </a:pPr>
            <a:r>
              <a:rPr lang="zh-CN" altLang="en-US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高新贷</a:t>
            </a:r>
            <a:r>
              <a:rPr lang="en-US" altLang="zh-CN" sz="2800" b="1" dirty="0">
                <a:solidFill>
                  <a:srgbClr val="C00000"/>
                </a:solidFill>
                <a:cs typeface="Arial" panose="020B0604020202020204" pitchFamily="34" charset="0"/>
              </a:rPr>
              <a:t>—</a:t>
            </a:r>
            <a:r>
              <a:rPr lang="zh-CN" altLang="en-US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倾听您的心声</a:t>
            </a:r>
            <a:endParaRPr lang="zh-CN" altLang="en-US" sz="24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grpSp>
        <p:nvGrpSpPr>
          <p:cNvPr id="6" name="组合 32"/>
          <p:cNvGrpSpPr/>
          <p:nvPr/>
        </p:nvGrpSpPr>
        <p:grpSpPr>
          <a:xfrm>
            <a:off x="323528" y="1059582"/>
            <a:ext cx="2351169" cy="2503626"/>
            <a:chOff x="1428743" y="1839425"/>
            <a:chExt cx="2537084" cy="2884975"/>
          </a:xfrm>
        </p:grpSpPr>
        <p:sp>
          <p:nvSpPr>
            <p:cNvPr id="7" name="椭圆形标注 1"/>
            <p:cNvSpPr/>
            <p:nvPr/>
          </p:nvSpPr>
          <p:spPr>
            <a:xfrm flipH="1">
              <a:off x="1428743" y="1839425"/>
              <a:ext cx="2537084" cy="2884975"/>
            </a:xfrm>
            <a:custGeom>
              <a:avLst/>
              <a:gdLst>
                <a:gd name="connsiteX0" fmla="*/ 1212520 w 2455290"/>
                <a:gd name="connsiteY0" fmla="*/ 2752277 h 2319934"/>
                <a:gd name="connsiteX1" fmla="*/ 982594 w 2455290"/>
                <a:gd name="connsiteY1" fmla="*/ 2296590 h 2319934"/>
                <a:gd name="connsiteX2" fmla="*/ 8439 w 2455290"/>
                <a:gd name="connsiteY2" fmla="*/ 1024198 h 2319934"/>
                <a:gd name="connsiteX3" fmla="*/ 1238616 w 2455290"/>
                <a:gd name="connsiteY3" fmla="*/ 46 h 2319934"/>
                <a:gd name="connsiteX4" fmla="*/ 2449482 w 2455290"/>
                <a:gd name="connsiteY4" fmla="*/ 1047255 h 2319934"/>
                <a:gd name="connsiteX5" fmla="*/ 1451067 w 2455290"/>
                <a:gd name="connsiteY5" fmla="*/ 2300562 h 2319934"/>
                <a:gd name="connsiteX6" fmla="*/ 1212520 w 2455290"/>
                <a:gd name="connsiteY6" fmla="*/ 2752277 h 2319934"/>
                <a:gd name="connsiteX0" fmla="*/ 1212612 w 2455452"/>
                <a:gd name="connsiteY0" fmla="*/ 2752278 h 2752278"/>
                <a:gd name="connsiteX1" fmla="*/ 982686 w 2455452"/>
                <a:gd name="connsiteY1" fmla="*/ 2296591 h 2752278"/>
                <a:gd name="connsiteX2" fmla="*/ 8531 w 2455452"/>
                <a:gd name="connsiteY2" fmla="*/ 1024199 h 2752278"/>
                <a:gd name="connsiteX3" fmla="*/ 1238708 w 2455452"/>
                <a:gd name="connsiteY3" fmla="*/ 47 h 2752278"/>
                <a:gd name="connsiteX4" fmla="*/ 2449574 w 2455452"/>
                <a:gd name="connsiteY4" fmla="*/ 1047256 h 2752278"/>
                <a:gd name="connsiteX5" fmla="*/ 1451159 w 2455452"/>
                <a:gd name="connsiteY5" fmla="*/ 2300563 h 2752278"/>
                <a:gd name="connsiteX6" fmla="*/ 1212612 w 2455452"/>
                <a:gd name="connsiteY6" fmla="*/ 2752278 h 2752278"/>
                <a:gd name="connsiteX0" fmla="*/ 1212612 w 2455452"/>
                <a:gd name="connsiteY0" fmla="*/ 2752278 h 2752278"/>
                <a:gd name="connsiteX1" fmla="*/ 982686 w 2455452"/>
                <a:gd name="connsiteY1" fmla="*/ 2296591 h 2752278"/>
                <a:gd name="connsiteX2" fmla="*/ 8531 w 2455452"/>
                <a:gd name="connsiteY2" fmla="*/ 1024199 h 2752278"/>
                <a:gd name="connsiteX3" fmla="*/ 1238708 w 2455452"/>
                <a:gd name="connsiteY3" fmla="*/ 47 h 2752278"/>
                <a:gd name="connsiteX4" fmla="*/ 2449574 w 2455452"/>
                <a:gd name="connsiteY4" fmla="*/ 1047256 h 2752278"/>
                <a:gd name="connsiteX5" fmla="*/ 1451159 w 2455452"/>
                <a:gd name="connsiteY5" fmla="*/ 2300563 h 2752278"/>
                <a:gd name="connsiteX6" fmla="*/ 1212612 w 2455452"/>
                <a:gd name="connsiteY6" fmla="*/ 2752278 h 275227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07812 w 2455452"/>
                <a:gd name="connsiteY0" fmla="*/ 2739578 h 2739578"/>
                <a:gd name="connsiteX1" fmla="*/ 982686 w 2455452"/>
                <a:gd name="connsiteY1" fmla="*/ 2296591 h 2739578"/>
                <a:gd name="connsiteX2" fmla="*/ 8531 w 2455452"/>
                <a:gd name="connsiteY2" fmla="*/ 1024199 h 2739578"/>
                <a:gd name="connsiteX3" fmla="*/ 1238708 w 2455452"/>
                <a:gd name="connsiteY3" fmla="*/ 47 h 2739578"/>
                <a:gd name="connsiteX4" fmla="*/ 2449574 w 2455452"/>
                <a:gd name="connsiteY4" fmla="*/ 1047256 h 2739578"/>
                <a:gd name="connsiteX5" fmla="*/ 1451159 w 2455452"/>
                <a:gd name="connsiteY5" fmla="*/ 2300563 h 2739578"/>
                <a:gd name="connsiteX6" fmla="*/ 907812 w 2455452"/>
                <a:gd name="connsiteY6" fmla="*/ 2739578 h 2739578"/>
                <a:gd name="connsiteX0" fmla="*/ 907812 w 2455452"/>
                <a:gd name="connsiteY0" fmla="*/ 2739578 h 2739578"/>
                <a:gd name="connsiteX1" fmla="*/ 982686 w 2455452"/>
                <a:gd name="connsiteY1" fmla="*/ 2296591 h 2739578"/>
                <a:gd name="connsiteX2" fmla="*/ 8531 w 2455452"/>
                <a:gd name="connsiteY2" fmla="*/ 1024199 h 2739578"/>
                <a:gd name="connsiteX3" fmla="*/ 1238708 w 2455452"/>
                <a:gd name="connsiteY3" fmla="*/ 47 h 2739578"/>
                <a:gd name="connsiteX4" fmla="*/ 2449574 w 2455452"/>
                <a:gd name="connsiteY4" fmla="*/ 1047256 h 2739578"/>
                <a:gd name="connsiteX5" fmla="*/ 1451159 w 2455452"/>
                <a:gd name="connsiteY5" fmla="*/ 2300563 h 2739578"/>
                <a:gd name="connsiteX6" fmla="*/ 907812 w 2455452"/>
                <a:gd name="connsiteY6" fmla="*/ 2739578 h 2739578"/>
                <a:gd name="connsiteX0" fmla="*/ 907812 w 2455452"/>
                <a:gd name="connsiteY0" fmla="*/ 2739578 h 2739578"/>
                <a:gd name="connsiteX1" fmla="*/ 982686 w 2455452"/>
                <a:gd name="connsiteY1" fmla="*/ 2296591 h 2739578"/>
                <a:gd name="connsiteX2" fmla="*/ 8531 w 2455452"/>
                <a:gd name="connsiteY2" fmla="*/ 1024199 h 2739578"/>
                <a:gd name="connsiteX3" fmla="*/ 1238708 w 2455452"/>
                <a:gd name="connsiteY3" fmla="*/ 47 h 2739578"/>
                <a:gd name="connsiteX4" fmla="*/ 2449574 w 2455452"/>
                <a:gd name="connsiteY4" fmla="*/ 1047256 h 2739578"/>
                <a:gd name="connsiteX5" fmla="*/ 1451159 w 2455452"/>
                <a:gd name="connsiteY5" fmla="*/ 2300563 h 2739578"/>
                <a:gd name="connsiteX6" fmla="*/ 907812 w 2455452"/>
                <a:gd name="connsiteY6" fmla="*/ 2739578 h 2739578"/>
                <a:gd name="connsiteX0" fmla="*/ 884952 w 2455452"/>
                <a:gd name="connsiteY0" fmla="*/ 2648138 h 2648138"/>
                <a:gd name="connsiteX1" fmla="*/ 982686 w 2455452"/>
                <a:gd name="connsiteY1" fmla="*/ 2296591 h 2648138"/>
                <a:gd name="connsiteX2" fmla="*/ 8531 w 2455452"/>
                <a:gd name="connsiteY2" fmla="*/ 1024199 h 2648138"/>
                <a:gd name="connsiteX3" fmla="*/ 1238708 w 2455452"/>
                <a:gd name="connsiteY3" fmla="*/ 47 h 2648138"/>
                <a:gd name="connsiteX4" fmla="*/ 2449574 w 2455452"/>
                <a:gd name="connsiteY4" fmla="*/ 1047256 h 2648138"/>
                <a:gd name="connsiteX5" fmla="*/ 1451159 w 2455452"/>
                <a:gd name="connsiteY5" fmla="*/ 2300563 h 2648138"/>
                <a:gd name="connsiteX6" fmla="*/ 884952 w 2455452"/>
                <a:gd name="connsiteY6" fmla="*/ 2648138 h 2648138"/>
                <a:gd name="connsiteX0" fmla="*/ 884952 w 2455452"/>
                <a:gd name="connsiteY0" fmla="*/ 2648138 h 2648138"/>
                <a:gd name="connsiteX1" fmla="*/ 982686 w 2455452"/>
                <a:gd name="connsiteY1" fmla="*/ 2296591 h 2648138"/>
                <a:gd name="connsiteX2" fmla="*/ 8531 w 2455452"/>
                <a:gd name="connsiteY2" fmla="*/ 1024199 h 2648138"/>
                <a:gd name="connsiteX3" fmla="*/ 1238708 w 2455452"/>
                <a:gd name="connsiteY3" fmla="*/ 47 h 2648138"/>
                <a:gd name="connsiteX4" fmla="*/ 2449574 w 2455452"/>
                <a:gd name="connsiteY4" fmla="*/ 1047256 h 2648138"/>
                <a:gd name="connsiteX5" fmla="*/ 1451159 w 2455452"/>
                <a:gd name="connsiteY5" fmla="*/ 2300563 h 2648138"/>
                <a:gd name="connsiteX6" fmla="*/ 884952 w 2455452"/>
                <a:gd name="connsiteY6" fmla="*/ 2648138 h 2648138"/>
                <a:gd name="connsiteX0" fmla="*/ 884952 w 2455452"/>
                <a:gd name="connsiteY0" fmla="*/ 2648138 h 2648138"/>
                <a:gd name="connsiteX1" fmla="*/ 982686 w 2455452"/>
                <a:gd name="connsiteY1" fmla="*/ 2296591 h 2648138"/>
                <a:gd name="connsiteX2" fmla="*/ 8531 w 2455452"/>
                <a:gd name="connsiteY2" fmla="*/ 1024199 h 2648138"/>
                <a:gd name="connsiteX3" fmla="*/ 1238708 w 2455452"/>
                <a:gd name="connsiteY3" fmla="*/ 47 h 2648138"/>
                <a:gd name="connsiteX4" fmla="*/ 2449574 w 2455452"/>
                <a:gd name="connsiteY4" fmla="*/ 1047256 h 2648138"/>
                <a:gd name="connsiteX5" fmla="*/ 1451159 w 2455452"/>
                <a:gd name="connsiteY5" fmla="*/ 2300563 h 2648138"/>
                <a:gd name="connsiteX6" fmla="*/ 884952 w 2455452"/>
                <a:gd name="connsiteY6" fmla="*/ 2648138 h 264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5452" h="2648138">
                  <a:moveTo>
                    <a:pt x="884952" y="2648138"/>
                  </a:moveTo>
                  <a:cubicBezTo>
                    <a:pt x="1062310" y="2527992"/>
                    <a:pt x="1148228" y="2462774"/>
                    <a:pt x="982686" y="2296591"/>
                  </a:cubicBezTo>
                  <a:cubicBezTo>
                    <a:pt x="357285" y="2176214"/>
                    <a:pt x="-66173" y="1623115"/>
                    <a:pt x="8531" y="1024199"/>
                  </a:cubicBezTo>
                  <a:cubicBezTo>
                    <a:pt x="81873" y="436198"/>
                    <a:pt x="612118" y="-5243"/>
                    <a:pt x="1238708" y="47"/>
                  </a:cubicBezTo>
                  <a:cubicBezTo>
                    <a:pt x="1866293" y="5346"/>
                    <a:pt x="2388591" y="457051"/>
                    <a:pt x="2449574" y="1047256"/>
                  </a:cubicBezTo>
                  <a:cubicBezTo>
                    <a:pt x="2511498" y="1646557"/>
                    <a:pt x="2077800" y="2190977"/>
                    <a:pt x="1451159" y="2300563"/>
                  </a:cubicBezTo>
                  <a:cubicBezTo>
                    <a:pt x="1375877" y="2527335"/>
                    <a:pt x="1140892" y="2639171"/>
                    <a:pt x="884952" y="2648138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127000" dist="101600" dir="9000000" algn="t" rotWithShape="0">
                <a:sysClr val="windowText" lastClr="000000">
                  <a:lumMod val="85000"/>
                  <a:lumOff val="15000"/>
                  <a:alpha val="72000"/>
                </a:sysClr>
              </a:outerShdw>
            </a:effectLst>
          </p:spPr>
          <p:txBody>
            <a:bodyPr vert="horz" wrap="square" lIns="0" tIns="72000" rIns="0" bIns="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894956" y="2420258"/>
              <a:ext cx="1831410" cy="1383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49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2000" b="1" dirty="0">
                  <a:solidFill>
                    <a:srgbClr val="FFFFFF">
                      <a:lumMod val="95000"/>
                    </a:srgb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持续的</a:t>
              </a:r>
              <a:r>
                <a:rPr lang="zh-CN" altLang="en-US" sz="2000" b="1" dirty="0" smtClean="0">
                  <a:solidFill>
                    <a:srgbClr val="FFFFFF">
                      <a:lumMod val="95000"/>
                    </a:srgb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研发投入费用</a:t>
              </a:r>
              <a:r>
                <a:rPr lang="zh-CN" altLang="en-US" sz="2000" b="1" dirty="0">
                  <a:solidFill>
                    <a:srgbClr val="FFFFFF">
                      <a:lumMod val="95000"/>
                    </a:srgb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、工资</a:t>
              </a:r>
              <a:r>
                <a:rPr lang="zh-CN" altLang="en-US" sz="2000" b="1" dirty="0" smtClean="0">
                  <a:solidFill>
                    <a:srgbClr val="FFFFFF">
                      <a:lumMod val="95000"/>
                    </a:srgb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支出</a:t>
              </a:r>
              <a:r>
                <a:rPr lang="en-US" altLang="zh-CN" sz="2000" b="1" dirty="0" smtClean="0">
                  <a:solidFill>
                    <a:srgbClr val="FFFFFF">
                      <a:lumMod val="95000"/>
                    </a:srgb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……</a:t>
              </a:r>
              <a:endParaRPr lang="en-US" altLang="zh-CN" sz="2000" b="1" dirty="0">
                <a:solidFill>
                  <a:srgbClr val="FFFFFF">
                    <a:lumMod val="95000"/>
                  </a:srgb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11" name="组合 42"/>
          <p:cNvGrpSpPr/>
          <p:nvPr/>
        </p:nvGrpSpPr>
        <p:grpSpPr>
          <a:xfrm>
            <a:off x="3059832" y="1707654"/>
            <a:ext cx="1706555" cy="1940563"/>
            <a:chOff x="4030371" y="3346790"/>
            <a:chExt cx="1706555" cy="1940563"/>
          </a:xfrm>
        </p:grpSpPr>
        <p:sp>
          <p:nvSpPr>
            <p:cNvPr id="12" name="椭圆形标注 1"/>
            <p:cNvSpPr/>
            <p:nvPr/>
          </p:nvSpPr>
          <p:spPr>
            <a:xfrm flipH="1">
              <a:off x="4030371" y="3346790"/>
              <a:ext cx="1706555" cy="1940563"/>
            </a:xfrm>
            <a:custGeom>
              <a:avLst/>
              <a:gdLst>
                <a:gd name="connsiteX0" fmla="*/ 1212520 w 2455290"/>
                <a:gd name="connsiteY0" fmla="*/ 2752277 h 2319934"/>
                <a:gd name="connsiteX1" fmla="*/ 982594 w 2455290"/>
                <a:gd name="connsiteY1" fmla="*/ 2296590 h 2319934"/>
                <a:gd name="connsiteX2" fmla="*/ 8439 w 2455290"/>
                <a:gd name="connsiteY2" fmla="*/ 1024198 h 2319934"/>
                <a:gd name="connsiteX3" fmla="*/ 1238616 w 2455290"/>
                <a:gd name="connsiteY3" fmla="*/ 46 h 2319934"/>
                <a:gd name="connsiteX4" fmla="*/ 2449482 w 2455290"/>
                <a:gd name="connsiteY4" fmla="*/ 1047255 h 2319934"/>
                <a:gd name="connsiteX5" fmla="*/ 1451067 w 2455290"/>
                <a:gd name="connsiteY5" fmla="*/ 2300562 h 2319934"/>
                <a:gd name="connsiteX6" fmla="*/ 1212520 w 2455290"/>
                <a:gd name="connsiteY6" fmla="*/ 2752277 h 2319934"/>
                <a:gd name="connsiteX0" fmla="*/ 1212612 w 2455452"/>
                <a:gd name="connsiteY0" fmla="*/ 2752278 h 2752278"/>
                <a:gd name="connsiteX1" fmla="*/ 982686 w 2455452"/>
                <a:gd name="connsiteY1" fmla="*/ 2296591 h 2752278"/>
                <a:gd name="connsiteX2" fmla="*/ 8531 w 2455452"/>
                <a:gd name="connsiteY2" fmla="*/ 1024199 h 2752278"/>
                <a:gd name="connsiteX3" fmla="*/ 1238708 w 2455452"/>
                <a:gd name="connsiteY3" fmla="*/ 47 h 2752278"/>
                <a:gd name="connsiteX4" fmla="*/ 2449574 w 2455452"/>
                <a:gd name="connsiteY4" fmla="*/ 1047256 h 2752278"/>
                <a:gd name="connsiteX5" fmla="*/ 1451159 w 2455452"/>
                <a:gd name="connsiteY5" fmla="*/ 2300563 h 2752278"/>
                <a:gd name="connsiteX6" fmla="*/ 1212612 w 2455452"/>
                <a:gd name="connsiteY6" fmla="*/ 2752278 h 2752278"/>
                <a:gd name="connsiteX0" fmla="*/ 1212612 w 2455452"/>
                <a:gd name="connsiteY0" fmla="*/ 2752278 h 2752278"/>
                <a:gd name="connsiteX1" fmla="*/ 982686 w 2455452"/>
                <a:gd name="connsiteY1" fmla="*/ 2296591 h 2752278"/>
                <a:gd name="connsiteX2" fmla="*/ 8531 w 2455452"/>
                <a:gd name="connsiteY2" fmla="*/ 1024199 h 2752278"/>
                <a:gd name="connsiteX3" fmla="*/ 1238708 w 2455452"/>
                <a:gd name="connsiteY3" fmla="*/ 47 h 2752278"/>
                <a:gd name="connsiteX4" fmla="*/ 2449574 w 2455452"/>
                <a:gd name="connsiteY4" fmla="*/ 1047256 h 2752278"/>
                <a:gd name="connsiteX5" fmla="*/ 1451159 w 2455452"/>
                <a:gd name="connsiteY5" fmla="*/ 2300563 h 2752278"/>
                <a:gd name="connsiteX6" fmla="*/ 1212612 w 2455452"/>
                <a:gd name="connsiteY6" fmla="*/ 2752278 h 275227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07812 w 2455452"/>
                <a:gd name="connsiteY0" fmla="*/ 2739578 h 2739578"/>
                <a:gd name="connsiteX1" fmla="*/ 982686 w 2455452"/>
                <a:gd name="connsiteY1" fmla="*/ 2296591 h 2739578"/>
                <a:gd name="connsiteX2" fmla="*/ 8531 w 2455452"/>
                <a:gd name="connsiteY2" fmla="*/ 1024199 h 2739578"/>
                <a:gd name="connsiteX3" fmla="*/ 1238708 w 2455452"/>
                <a:gd name="connsiteY3" fmla="*/ 47 h 2739578"/>
                <a:gd name="connsiteX4" fmla="*/ 2449574 w 2455452"/>
                <a:gd name="connsiteY4" fmla="*/ 1047256 h 2739578"/>
                <a:gd name="connsiteX5" fmla="*/ 1451159 w 2455452"/>
                <a:gd name="connsiteY5" fmla="*/ 2300563 h 2739578"/>
                <a:gd name="connsiteX6" fmla="*/ 907812 w 2455452"/>
                <a:gd name="connsiteY6" fmla="*/ 2739578 h 2739578"/>
                <a:gd name="connsiteX0" fmla="*/ 907812 w 2455452"/>
                <a:gd name="connsiteY0" fmla="*/ 2739578 h 2739578"/>
                <a:gd name="connsiteX1" fmla="*/ 982686 w 2455452"/>
                <a:gd name="connsiteY1" fmla="*/ 2296591 h 2739578"/>
                <a:gd name="connsiteX2" fmla="*/ 8531 w 2455452"/>
                <a:gd name="connsiteY2" fmla="*/ 1024199 h 2739578"/>
                <a:gd name="connsiteX3" fmla="*/ 1238708 w 2455452"/>
                <a:gd name="connsiteY3" fmla="*/ 47 h 2739578"/>
                <a:gd name="connsiteX4" fmla="*/ 2449574 w 2455452"/>
                <a:gd name="connsiteY4" fmla="*/ 1047256 h 2739578"/>
                <a:gd name="connsiteX5" fmla="*/ 1451159 w 2455452"/>
                <a:gd name="connsiteY5" fmla="*/ 2300563 h 2739578"/>
                <a:gd name="connsiteX6" fmla="*/ 907812 w 2455452"/>
                <a:gd name="connsiteY6" fmla="*/ 2739578 h 2739578"/>
                <a:gd name="connsiteX0" fmla="*/ 907812 w 2455452"/>
                <a:gd name="connsiteY0" fmla="*/ 2739578 h 2739578"/>
                <a:gd name="connsiteX1" fmla="*/ 982686 w 2455452"/>
                <a:gd name="connsiteY1" fmla="*/ 2296591 h 2739578"/>
                <a:gd name="connsiteX2" fmla="*/ 8531 w 2455452"/>
                <a:gd name="connsiteY2" fmla="*/ 1024199 h 2739578"/>
                <a:gd name="connsiteX3" fmla="*/ 1238708 w 2455452"/>
                <a:gd name="connsiteY3" fmla="*/ 47 h 2739578"/>
                <a:gd name="connsiteX4" fmla="*/ 2449574 w 2455452"/>
                <a:gd name="connsiteY4" fmla="*/ 1047256 h 2739578"/>
                <a:gd name="connsiteX5" fmla="*/ 1451159 w 2455452"/>
                <a:gd name="connsiteY5" fmla="*/ 2300563 h 2739578"/>
                <a:gd name="connsiteX6" fmla="*/ 907812 w 2455452"/>
                <a:gd name="connsiteY6" fmla="*/ 2739578 h 2739578"/>
                <a:gd name="connsiteX0" fmla="*/ 884952 w 2455452"/>
                <a:gd name="connsiteY0" fmla="*/ 2648138 h 2648138"/>
                <a:gd name="connsiteX1" fmla="*/ 982686 w 2455452"/>
                <a:gd name="connsiteY1" fmla="*/ 2296591 h 2648138"/>
                <a:gd name="connsiteX2" fmla="*/ 8531 w 2455452"/>
                <a:gd name="connsiteY2" fmla="*/ 1024199 h 2648138"/>
                <a:gd name="connsiteX3" fmla="*/ 1238708 w 2455452"/>
                <a:gd name="connsiteY3" fmla="*/ 47 h 2648138"/>
                <a:gd name="connsiteX4" fmla="*/ 2449574 w 2455452"/>
                <a:gd name="connsiteY4" fmla="*/ 1047256 h 2648138"/>
                <a:gd name="connsiteX5" fmla="*/ 1451159 w 2455452"/>
                <a:gd name="connsiteY5" fmla="*/ 2300563 h 2648138"/>
                <a:gd name="connsiteX6" fmla="*/ 884952 w 2455452"/>
                <a:gd name="connsiteY6" fmla="*/ 2648138 h 2648138"/>
                <a:gd name="connsiteX0" fmla="*/ 884952 w 2455452"/>
                <a:gd name="connsiteY0" fmla="*/ 2648138 h 2648138"/>
                <a:gd name="connsiteX1" fmla="*/ 982686 w 2455452"/>
                <a:gd name="connsiteY1" fmla="*/ 2296591 h 2648138"/>
                <a:gd name="connsiteX2" fmla="*/ 8531 w 2455452"/>
                <a:gd name="connsiteY2" fmla="*/ 1024199 h 2648138"/>
                <a:gd name="connsiteX3" fmla="*/ 1238708 w 2455452"/>
                <a:gd name="connsiteY3" fmla="*/ 47 h 2648138"/>
                <a:gd name="connsiteX4" fmla="*/ 2449574 w 2455452"/>
                <a:gd name="connsiteY4" fmla="*/ 1047256 h 2648138"/>
                <a:gd name="connsiteX5" fmla="*/ 1451159 w 2455452"/>
                <a:gd name="connsiteY5" fmla="*/ 2300563 h 2648138"/>
                <a:gd name="connsiteX6" fmla="*/ 884952 w 2455452"/>
                <a:gd name="connsiteY6" fmla="*/ 2648138 h 2648138"/>
                <a:gd name="connsiteX0" fmla="*/ 884952 w 2455452"/>
                <a:gd name="connsiteY0" fmla="*/ 2648138 h 2648138"/>
                <a:gd name="connsiteX1" fmla="*/ 982686 w 2455452"/>
                <a:gd name="connsiteY1" fmla="*/ 2296591 h 2648138"/>
                <a:gd name="connsiteX2" fmla="*/ 8531 w 2455452"/>
                <a:gd name="connsiteY2" fmla="*/ 1024199 h 2648138"/>
                <a:gd name="connsiteX3" fmla="*/ 1238708 w 2455452"/>
                <a:gd name="connsiteY3" fmla="*/ 47 h 2648138"/>
                <a:gd name="connsiteX4" fmla="*/ 2449574 w 2455452"/>
                <a:gd name="connsiteY4" fmla="*/ 1047256 h 2648138"/>
                <a:gd name="connsiteX5" fmla="*/ 1451159 w 2455452"/>
                <a:gd name="connsiteY5" fmla="*/ 2300563 h 2648138"/>
                <a:gd name="connsiteX6" fmla="*/ 884952 w 2455452"/>
                <a:gd name="connsiteY6" fmla="*/ 2648138 h 264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5452" h="2648138">
                  <a:moveTo>
                    <a:pt x="884952" y="2648138"/>
                  </a:moveTo>
                  <a:cubicBezTo>
                    <a:pt x="1062310" y="2527992"/>
                    <a:pt x="1148228" y="2462774"/>
                    <a:pt x="982686" y="2296591"/>
                  </a:cubicBezTo>
                  <a:cubicBezTo>
                    <a:pt x="357285" y="2176214"/>
                    <a:pt x="-66173" y="1623115"/>
                    <a:pt x="8531" y="1024199"/>
                  </a:cubicBezTo>
                  <a:cubicBezTo>
                    <a:pt x="81873" y="436198"/>
                    <a:pt x="612118" y="-5243"/>
                    <a:pt x="1238708" y="47"/>
                  </a:cubicBezTo>
                  <a:cubicBezTo>
                    <a:pt x="1866293" y="5346"/>
                    <a:pt x="2388591" y="457051"/>
                    <a:pt x="2449574" y="1047256"/>
                  </a:cubicBezTo>
                  <a:cubicBezTo>
                    <a:pt x="2511498" y="1646557"/>
                    <a:pt x="2077800" y="2190977"/>
                    <a:pt x="1451159" y="2300563"/>
                  </a:cubicBezTo>
                  <a:cubicBezTo>
                    <a:pt x="1375877" y="2527335"/>
                    <a:pt x="1140892" y="2639171"/>
                    <a:pt x="884952" y="264813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outerShdw blurRad="228600" dist="139700" dir="9000000" algn="t" rotWithShape="0">
                <a:sysClr val="windowText" lastClr="000000">
                  <a:lumMod val="85000"/>
                  <a:lumOff val="15000"/>
                  <a:alpha val="72000"/>
                </a:sysClr>
              </a:outerShdw>
            </a:effectLst>
          </p:spPr>
          <p:txBody>
            <a:bodyPr vert="horz" wrap="square" lIns="0" tIns="360000" rIns="0" bIns="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246395" y="3697421"/>
              <a:ext cx="1406105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49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b="1" dirty="0"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产品宣传推广，扩大市场份额</a:t>
              </a:r>
              <a:endParaRPr lang="en-US" altLang="zh-CN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pic>
        <p:nvPicPr>
          <p:cNvPr id="25" name="图片 2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355726"/>
            <a:ext cx="2339752" cy="2427734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5110468" y="627534"/>
            <a:ext cx="1909804" cy="1762700"/>
            <a:chOff x="5110468" y="915566"/>
            <a:chExt cx="1909804" cy="1762700"/>
          </a:xfrm>
        </p:grpSpPr>
        <p:sp>
          <p:nvSpPr>
            <p:cNvPr id="17" name="椭圆形标注 1"/>
            <p:cNvSpPr/>
            <p:nvPr/>
          </p:nvSpPr>
          <p:spPr>
            <a:xfrm>
              <a:off x="5110468" y="915566"/>
              <a:ext cx="1693780" cy="1762700"/>
            </a:xfrm>
            <a:custGeom>
              <a:avLst/>
              <a:gdLst>
                <a:gd name="connsiteX0" fmla="*/ 1212520 w 2455290"/>
                <a:gd name="connsiteY0" fmla="*/ 2752277 h 2319934"/>
                <a:gd name="connsiteX1" fmla="*/ 982594 w 2455290"/>
                <a:gd name="connsiteY1" fmla="*/ 2296590 h 2319934"/>
                <a:gd name="connsiteX2" fmla="*/ 8439 w 2455290"/>
                <a:gd name="connsiteY2" fmla="*/ 1024198 h 2319934"/>
                <a:gd name="connsiteX3" fmla="*/ 1238616 w 2455290"/>
                <a:gd name="connsiteY3" fmla="*/ 46 h 2319934"/>
                <a:gd name="connsiteX4" fmla="*/ 2449482 w 2455290"/>
                <a:gd name="connsiteY4" fmla="*/ 1047255 h 2319934"/>
                <a:gd name="connsiteX5" fmla="*/ 1451067 w 2455290"/>
                <a:gd name="connsiteY5" fmla="*/ 2300562 h 2319934"/>
                <a:gd name="connsiteX6" fmla="*/ 1212520 w 2455290"/>
                <a:gd name="connsiteY6" fmla="*/ 2752277 h 2319934"/>
                <a:gd name="connsiteX0" fmla="*/ 1212612 w 2455452"/>
                <a:gd name="connsiteY0" fmla="*/ 2752278 h 2752278"/>
                <a:gd name="connsiteX1" fmla="*/ 982686 w 2455452"/>
                <a:gd name="connsiteY1" fmla="*/ 2296591 h 2752278"/>
                <a:gd name="connsiteX2" fmla="*/ 8531 w 2455452"/>
                <a:gd name="connsiteY2" fmla="*/ 1024199 h 2752278"/>
                <a:gd name="connsiteX3" fmla="*/ 1238708 w 2455452"/>
                <a:gd name="connsiteY3" fmla="*/ 47 h 2752278"/>
                <a:gd name="connsiteX4" fmla="*/ 2449574 w 2455452"/>
                <a:gd name="connsiteY4" fmla="*/ 1047256 h 2752278"/>
                <a:gd name="connsiteX5" fmla="*/ 1451159 w 2455452"/>
                <a:gd name="connsiteY5" fmla="*/ 2300563 h 2752278"/>
                <a:gd name="connsiteX6" fmla="*/ 1212612 w 2455452"/>
                <a:gd name="connsiteY6" fmla="*/ 2752278 h 2752278"/>
                <a:gd name="connsiteX0" fmla="*/ 1212612 w 2455452"/>
                <a:gd name="connsiteY0" fmla="*/ 2752278 h 2752278"/>
                <a:gd name="connsiteX1" fmla="*/ 982686 w 2455452"/>
                <a:gd name="connsiteY1" fmla="*/ 2296591 h 2752278"/>
                <a:gd name="connsiteX2" fmla="*/ 8531 w 2455452"/>
                <a:gd name="connsiteY2" fmla="*/ 1024199 h 2752278"/>
                <a:gd name="connsiteX3" fmla="*/ 1238708 w 2455452"/>
                <a:gd name="connsiteY3" fmla="*/ 47 h 2752278"/>
                <a:gd name="connsiteX4" fmla="*/ 2449574 w 2455452"/>
                <a:gd name="connsiteY4" fmla="*/ 1047256 h 2752278"/>
                <a:gd name="connsiteX5" fmla="*/ 1451159 w 2455452"/>
                <a:gd name="connsiteY5" fmla="*/ 2300563 h 2752278"/>
                <a:gd name="connsiteX6" fmla="*/ 1212612 w 2455452"/>
                <a:gd name="connsiteY6" fmla="*/ 2752278 h 275227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07812 w 2455452"/>
                <a:gd name="connsiteY0" fmla="*/ 2739578 h 2739578"/>
                <a:gd name="connsiteX1" fmla="*/ 982686 w 2455452"/>
                <a:gd name="connsiteY1" fmla="*/ 2296591 h 2739578"/>
                <a:gd name="connsiteX2" fmla="*/ 8531 w 2455452"/>
                <a:gd name="connsiteY2" fmla="*/ 1024199 h 2739578"/>
                <a:gd name="connsiteX3" fmla="*/ 1238708 w 2455452"/>
                <a:gd name="connsiteY3" fmla="*/ 47 h 2739578"/>
                <a:gd name="connsiteX4" fmla="*/ 2449574 w 2455452"/>
                <a:gd name="connsiteY4" fmla="*/ 1047256 h 2739578"/>
                <a:gd name="connsiteX5" fmla="*/ 1451159 w 2455452"/>
                <a:gd name="connsiteY5" fmla="*/ 2300563 h 2739578"/>
                <a:gd name="connsiteX6" fmla="*/ 907812 w 2455452"/>
                <a:gd name="connsiteY6" fmla="*/ 2739578 h 2739578"/>
                <a:gd name="connsiteX0" fmla="*/ 907812 w 2455452"/>
                <a:gd name="connsiteY0" fmla="*/ 2739578 h 2739578"/>
                <a:gd name="connsiteX1" fmla="*/ 982686 w 2455452"/>
                <a:gd name="connsiteY1" fmla="*/ 2296591 h 2739578"/>
                <a:gd name="connsiteX2" fmla="*/ 8531 w 2455452"/>
                <a:gd name="connsiteY2" fmla="*/ 1024199 h 2739578"/>
                <a:gd name="connsiteX3" fmla="*/ 1238708 w 2455452"/>
                <a:gd name="connsiteY3" fmla="*/ 47 h 2739578"/>
                <a:gd name="connsiteX4" fmla="*/ 2449574 w 2455452"/>
                <a:gd name="connsiteY4" fmla="*/ 1047256 h 2739578"/>
                <a:gd name="connsiteX5" fmla="*/ 1451159 w 2455452"/>
                <a:gd name="connsiteY5" fmla="*/ 2300563 h 2739578"/>
                <a:gd name="connsiteX6" fmla="*/ 907812 w 2455452"/>
                <a:gd name="connsiteY6" fmla="*/ 2739578 h 2739578"/>
                <a:gd name="connsiteX0" fmla="*/ 907812 w 2455452"/>
                <a:gd name="connsiteY0" fmla="*/ 2739578 h 2739578"/>
                <a:gd name="connsiteX1" fmla="*/ 982686 w 2455452"/>
                <a:gd name="connsiteY1" fmla="*/ 2296591 h 2739578"/>
                <a:gd name="connsiteX2" fmla="*/ 8531 w 2455452"/>
                <a:gd name="connsiteY2" fmla="*/ 1024199 h 2739578"/>
                <a:gd name="connsiteX3" fmla="*/ 1238708 w 2455452"/>
                <a:gd name="connsiteY3" fmla="*/ 47 h 2739578"/>
                <a:gd name="connsiteX4" fmla="*/ 2449574 w 2455452"/>
                <a:gd name="connsiteY4" fmla="*/ 1047256 h 2739578"/>
                <a:gd name="connsiteX5" fmla="*/ 1451159 w 2455452"/>
                <a:gd name="connsiteY5" fmla="*/ 2300563 h 2739578"/>
                <a:gd name="connsiteX6" fmla="*/ 907812 w 2455452"/>
                <a:gd name="connsiteY6" fmla="*/ 2739578 h 2739578"/>
                <a:gd name="connsiteX0" fmla="*/ 884952 w 2455452"/>
                <a:gd name="connsiteY0" fmla="*/ 2648138 h 2648138"/>
                <a:gd name="connsiteX1" fmla="*/ 982686 w 2455452"/>
                <a:gd name="connsiteY1" fmla="*/ 2296591 h 2648138"/>
                <a:gd name="connsiteX2" fmla="*/ 8531 w 2455452"/>
                <a:gd name="connsiteY2" fmla="*/ 1024199 h 2648138"/>
                <a:gd name="connsiteX3" fmla="*/ 1238708 w 2455452"/>
                <a:gd name="connsiteY3" fmla="*/ 47 h 2648138"/>
                <a:gd name="connsiteX4" fmla="*/ 2449574 w 2455452"/>
                <a:gd name="connsiteY4" fmla="*/ 1047256 h 2648138"/>
                <a:gd name="connsiteX5" fmla="*/ 1451159 w 2455452"/>
                <a:gd name="connsiteY5" fmla="*/ 2300563 h 2648138"/>
                <a:gd name="connsiteX6" fmla="*/ 884952 w 2455452"/>
                <a:gd name="connsiteY6" fmla="*/ 2648138 h 2648138"/>
                <a:gd name="connsiteX0" fmla="*/ 884952 w 2455452"/>
                <a:gd name="connsiteY0" fmla="*/ 2648138 h 2648138"/>
                <a:gd name="connsiteX1" fmla="*/ 982686 w 2455452"/>
                <a:gd name="connsiteY1" fmla="*/ 2296591 h 2648138"/>
                <a:gd name="connsiteX2" fmla="*/ 8531 w 2455452"/>
                <a:gd name="connsiteY2" fmla="*/ 1024199 h 2648138"/>
                <a:gd name="connsiteX3" fmla="*/ 1238708 w 2455452"/>
                <a:gd name="connsiteY3" fmla="*/ 47 h 2648138"/>
                <a:gd name="connsiteX4" fmla="*/ 2449574 w 2455452"/>
                <a:gd name="connsiteY4" fmla="*/ 1047256 h 2648138"/>
                <a:gd name="connsiteX5" fmla="*/ 1451159 w 2455452"/>
                <a:gd name="connsiteY5" fmla="*/ 2300563 h 2648138"/>
                <a:gd name="connsiteX6" fmla="*/ 884952 w 2455452"/>
                <a:gd name="connsiteY6" fmla="*/ 2648138 h 2648138"/>
                <a:gd name="connsiteX0" fmla="*/ 884952 w 2455452"/>
                <a:gd name="connsiteY0" fmla="*/ 2648138 h 2648138"/>
                <a:gd name="connsiteX1" fmla="*/ 982686 w 2455452"/>
                <a:gd name="connsiteY1" fmla="*/ 2296591 h 2648138"/>
                <a:gd name="connsiteX2" fmla="*/ 8531 w 2455452"/>
                <a:gd name="connsiteY2" fmla="*/ 1024199 h 2648138"/>
                <a:gd name="connsiteX3" fmla="*/ 1238708 w 2455452"/>
                <a:gd name="connsiteY3" fmla="*/ 47 h 2648138"/>
                <a:gd name="connsiteX4" fmla="*/ 2449574 w 2455452"/>
                <a:gd name="connsiteY4" fmla="*/ 1047256 h 2648138"/>
                <a:gd name="connsiteX5" fmla="*/ 1451159 w 2455452"/>
                <a:gd name="connsiteY5" fmla="*/ 2300563 h 2648138"/>
                <a:gd name="connsiteX6" fmla="*/ 884952 w 2455452"/>
                <a:gd name="connsiteY6" fmla="*/ 2648138 h 264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5452" h="2648138">
                  <a:moveTo>
                    <a:pt x="884952" y="2648138"/>
                  </a:moveTo>
                  <a:cubicBezTo>
                    <a:pt x="1062310" y="2527992"/>
                    <a:pt x="1148228" y="2462774"/>
                    <a:pt x="982686" y="2296591"/>
                  </a:cubicBezTo>
                  <a:cubicBezTo>
                    <a:pt x="357285" y="2176214"/>
                    <a:pt x="-66173" y="1623115"/>
                    <a:pt x="8531" y="1024199"/>
                  </a:cubicBezTo>
                  <a:cubicBezTo>
                    <a:pt x="81873" y="436198"/>
                    <a:pt x="612118" y="-5243"/>
                    <a:pt x="1238708" y="47"/>
                  </a:cubicBezTo>
                  <a:cubicBezTo>
                    <a:pt x="1866293" y="5346"/>
                    <a:pt x="2388591" y="457051"/>
                    <a:pt x="2449574" y="1047256"/>
                  </a:cubicBezTo>
                  <a:cubicBezTo>
                    <a:pt x="2511498" y="1646557"/>
                    <a:pt x="2077800" y="2190977"/>
                    <a:pt x="1451159" y="2300563"/>
                  </a:cubicBezTo>
                  <a:cubicBezTo>
                    <a:pt x="1375877" y="2527335"/>
                    <a:pt x="1140892" y="2639171"/>
                    <a:pt x="884952" y="26481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ffectLst>
              <a:outerShdw blurRad="127000" dist="101600" dir="9000000" algn="t" rotWithShape="0">
                <a:sysClr val="windowText" lastClr="000000">
                  <a:lumMod val="85000"/>
                  <a:lumOff val="15000"/>
                  <a:alpha val="72000"/>
                </a:sysClr>
              </a:outerShdw>
            </a:effectLst>
          </p:spPr>
          <p:txBody>
            <a:bodyPr vert="horz" wrap="square" lIns="0" tIns="72000" rIns="0" bIns="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517792" y="1491630"/>
              <a:ext cx="150248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轻资产</a:t>
              </a:r>
            </a:p>
          </p:txBody>
        </p:sp>
      </p:grpSp>
      <p:grpSp>
        <p:nvGrpSpPr>
          <p:cNvPr id="21" name="组合 58"/>
          <p:cNvGrpSpPr/>
          <p:nvPr/>
        </p:nvGrpSpPr>
        <p:grpSpPr>
          <a:xfrm>
            <a:off x="7092280" y="901190"/>
            <a:ext cx="1785735" cy="2030600"/>
            <a:chOff x="9155020" y="3097422"/>
            <a:chExt cx="2082585" cy="2368155"/>
          </a:xfrm>
        </p:grpSpPr>
        <p:sp>
          <p:nvSpPr>
            <p:cNvPr id="22" name="椭圆形标注 1"/>
            <p:cNvSpPr/>
            <p:nvPr/>
          </p:nvSpPr>
          <p:spPr>
            <a:xfrm>
              <a:off x="9155020" y="3097422"/>
              <a:ext cx="2082585" cy="2368155"/>
            </a:xfrm>
            <a:custGeom>
              <a:avLst/>
              <a:gdLst>
                <a:gd name="connsiteX0" fmla="*/ 1212520 w 2455290"/>
                <a:gd name="connsiteY0" fmla="*/ 2752277 h 2319934"/>
                <a:gd name="connsiteX1" fmla="*/ 982594 w 2455290"/>
                <a:gd name="connsiteY1" fmla="*/ 2296590 h 2319934"/>
                <a:gd name="connsiteX2" fmla="*/ 8439 w 2455290"/>
                <a:gd name="connsiteY2" fmla="*/ 1024198 h 2319934"/>
                <a:gd name="connsiteX3" fmla="*/ 1238616 w 2455290"/>
                <a:gd name="connsiteY3" fmla="*/ 46 h 2319934"/>
                <a:gd name="connsiteX4" fmla="*/ 2449482 w 2455290"/>
                <a:gd name="connsiteY4" fmla="*/ 1047255 h 2319934"/>
                <a:gd name="connsiteX5" fmla="*/ 1451067 w 2455290"/>
                <a:gd name="connsiteY5" fmla="*/ 2300562 h 2319934"/>
                <a:gd name="connsiteX6" fmla="*/ 1212520 w 2455290"/>
                <a:gd name="connsiteY6" fmla="*/ 2752277 h 2319934"/>
                <a:gd name="connsiteX0" fmla="*/ 1212612 w 2455452"/>
                <a:gd name="connsiteY0" fmla="*/ 2752278 h 2752278"/>
                <a:gd name="connsiteX1" fmla="*/ 982686 w 2455452"/>
                <a:gd name="connsiteY1" fmla="*/ 2296591 h 2752278"/>
                <a:gd name="connsiteX2" fmla="*/ 8531 w 2455452"/>
                <a:gd name="connsiteY2" fmla="*/ 1024199 h 2752278"/>
                <a:gd name="connsiteX3" fmla="*/ 1238708 w 2455452"/>
                <a:gd name="connsiteY3" fmla="*/ 47 h 2752278"/>
                <a:gd name="connsiteX4" fmla="*/ 2449574 w 2455452"/>
                <a:gd name="connsiteY4" fmla="*/ 1047256 h 2752278"/>
                <a:gd name="connsiteX5" fmla="*/ 1451159 w 2455452"/>
                <a:gd name="connsiteY5" fmla="*/ 2300563 h 2752278"/>
                <a:gd name="connsiteX6" fmla="*/ 1212612 w 2455452"/>
                <a:gd name="connsiteY6" fmla="*/ 2752278 h 2752278"/>
                <a:gd name="connsiteX0" fmla="*/ 1212612 w 2455452"/>
                <a:gd name="connsiteY0" fmla="*/ 2752278 h 2752278"/>
                <a:gd name="connsiteX1" fmla="*/ 982686 w 2455452"/>
                <a:gd name="connsiteY1" fmla="*/ 2296591 h 2752278"/>
                <a:gd name="connsiteX2" fmla="*/ 8531 w 2455452"/>
                <a:gd name="connsiteY2" fmla="*/ 1024199 h 2752278"/>
                <a:gd name="connsiteX3" fmla="*/ 1238708 w 2455452"/>
                <a:gd name="connsiteY3" fmla="*/ 47 h 2752278"/>
                <a:gd name="connsiteX4" fmla="*/ 2449574 w 2455452"/>
                <a:gd name="connsiteY4" fmla="*/ 1047256 h 2752278"/>
                <a:gd name="connsiteX5" fmla="*/ 1451159 w 2455452"/>
                <a:gd name="connsiteY5" fmla="*/ 2300563 h 2752278"/>
                <a:gd name="connsiteX6" fmla="*/ 1212612 w 2455452"/>
                <a:gd name="connsiteY6" fmla="*/ 2752278 h 275227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07812 w 2455452"/>
                <a:gd name="connsiteY0" fmla="*/ 2739578 h 2739578"/>
                <a:gd name="connsiteX1" fmla="*/ 982686 w 2455452"/>
                <a:gd name="connsiteY1" fmla="*/ 2296591 h 2739578"/>
                <a:gd name="connsiteX2" fmla="*/ 8531 w 2455452"/>
                <a:gd name="connsiteY2" fmla="*/ 1024199 h 2739578"/>
                <a:gd name="connsiteX3" fmla="*/ 1238708 w 2455452"/>
                <a:gd name="connsiteY3" fmla="*/ 47 h 2739578"/>
                <a:gd name="connsiteX4" fmla="*/ 2449574 w 2455452"/>
                <a:gd name="connsiteY4" fmla="*/ 1047256 h 2739578"/>
                <a:gd name="connsiteX5" fmla="*/ 1451159 w 2455452"/>
                <a:gd name="connsiteY5" fmla="*/ 2300563 h 2739578"/>
                <a:gd name="connsiteX6" fmla="*/ 907812 w 2455452"/>
                <a:gd name="connsiteY6" fmla="*/ 2739578 h 2739578"/>
                <a:gd name="connsiteX0" fmla="*/ 907812 w 2455452"/>
                <a:gd name="connsiteY0" fmla="*/ 2739578 h 2739578"/>
                <a:gd name="connsiteX1" fmla="*/ 982686 w 2455452"/>
                <a:gd name="connsiteY1" fmla="*/ 2296591 h 2739578"/>
                <a:gd name="connsiteX2" fmla="*/ 8531 w 2455452"/>
                <a:gd name="connsiteY2" fmla="*/ 1024199 h 2739578"/>
                <a:gd name="connsiteX3" fmla="*/ 1238708 w 2455452"/>
                <a:gd name="connsiteY3" fmla="*/ 47 h 2739578"/>
                <a:gd name="connsiteX4" fmla="*/ 2449574 w 2455452"/>
                <a:gd name="connsiteY4" fmla="*/ 1047256 h 2739578"/>
                <a:gd name="connsiteX5" fmla="*/ 1451159 w 2455452"/>
                <a:gd name="connsiteY5" fmla="*/ 2300563 h 2739578"/>
                <a:gd name="connsiteX6" fmla="*/ 907812 w 2455452"/>
                <a:gd name="connsiteY6" fmla="*/ 2739578 h 2739578"/>
                <a:gd name="connsiteX0" fmla="*/ 907812 w 2455452"/>
                <a:gd name="connsiteY0" fmla="*/ 2739578 h 2739578"/>
                <a:gd name="connsiteX1" fmla="*/ 982686 w 2455452"/>
                <a:gd name="connsiteY1" fmla="*/ 2296591 h 2739578"/>
                <a:gd name="connsiteX2" fmla="*/ 8531 w 2455452"/>
                <a:gd name="connsiteY2" fmla="*/ 1024199 h 2739578"/>
                <a:gd name="connsiteX3" fmla="*/ 1238708 w 2455452"/>
                <a:gd name="connsiteY3" fmla="*/ 47 h 2739578"/>
                <a:gd name="connsiteX4" fmla="*/ 2449574 w 2455452"/>
                <a:gd name="connsiteY4" fmla="*/ 1047256 h 2739578"/>
                <a:gd name="connsiteX5" fmla="*/ 1451159 w 2455452"/>
                <a:gd name="connsiteY5" fmla="*/ 2300563 h 2739578"/>
                <a:gd name="connsiteX6" fmla="*/ 907812 w 2455452"/>
                <a:gd name="connsiteY6" fmla="*/ 2739578 h 2739578"/>
                <a:gd name="connsiteX0" fmla="*/ 884952 w 2455452"/>
                <a:gd name="connsiteY0" fmla="*/ 2648138 h 2648138"/>
                <a:gd name="connsiteX1" fmla="*/ 982686 w 2455452"/>
                <a:gd name="connsiteY1" fmla="*/ 2296591 h 2648138"/>
                <a:gd name="connsiteX2" fmla="*/ 8531 w 2455452"/>
                <a:gd name="connsiteY2" fmla="*/ 1024199 h 2648138"/>
                <a:gd name="connsiteX3" fmla="*/ 1238708 w 2455452"/>
                <a:gd name="connsiteY3" fmla="*/ 47 h 2648138"/>
                <a:gd name="connsiteX4" fmla="*/ 2449574 w 2455452"/>
                <a:gd name="connsiteY4" fmla="*/ 1047256 h 2648138"/>
                <a:gd name="connsiteX5" fmla="*/ 1451159 w 2455452"/>
                <a:gd name="connsiteY5" fmla="*/ 2300563 h 2648138"/>
                <a:gd name="connsiteX6" fmla="*/ 884952 w 2455452"/>
                <a:gd name="connsiteY6" fmla="*/ 2648138 h 2648138"/>
                <a:gd name="connsiteX0" fmla="*/ 884952 w 2455452"/>
                <a:gd name="connsiteY0" fmla="*/ 2648138 h 2648138"/>
                <a:gd name="connsiteX1" fmla="*/ 982686 w 2455452"/>
                <a:gd name="connsiteY1" fmla="*/ 2296591 h 2648138"/>
                <a:gd name="connsiteX2" fmla="*/ 8531 w 2455452"/>
                <a:gd name="connsiteY2" fmla="*/ 1024199 h 2648138"/>
                <a:gd name="connsiteX3" fmla="*/ 1238708 w 2455452"/>
                <a:gd name="connsiteY3" fmla="*/ 47 h 2648138"/>
                <a:gd name="connsiteX4" fmla="*/ 2449574 w 2455452"/>
                <a:gd name="connsiteY4" fmla="*/ 1047256 h 2648138"/>
                <a:gd name="connsiteX5" fmla="*/ 1451159 w 2455452"/>
                <a:gd name="connsiteY5" fmla="*/ 2300563 h 2648138"/>
                <a:gd name="connsiteX6" fmla="*/ 884952 w 2455452"/>
                <a:gd name="connsiteY6" fmla="*/ 2648138 h 2648138"/>
                <a:gd name="connsiteX0" fmla="*/ 884952 w 2455452"/>
                <a:gd name="connsiteY0" fmla="*/ 2648138 h 2648138"/>
                <a:gd name="connsiteX1" fmla="*/ 982686 w 2455452"/>
                <a:gd name="connsiteY1" fmla="*/ 2296591 h 2648138"/>
                <a:gd name="connsiteX2" fmla="*/ 8531 w 2455452"/>
                <a:gd name="connsiteY2" fmla="*/ 1024199 h 2648138"/>
                <a:gd name="connsiteX3" fmla="*/ 1238708 w 2455452"/>
                <a:gd name="connsiteY3" fmla="*/ 47 h 2648138"/>
                <a:gd name="connsiteX4" fmla="*/ 2449574 w 2455452"/>
                <a:gd name="connsiteY4" fmla="*/ 1047256 h 2648138"/>
                <a:gd name="connsiteX5" fmla="*/ 1451159 w 2455452"/>
                <a:gd name="connsiteY5" fmla="*/ 2300563 h 2648138"/>
                <a:gd name="connsiteX6" fmla="*/ 884952 w 2455452"/>
                <a:gd name="connsiteY6" fmla="*/ 2648138 h 264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5452" h="2648138">
                  <a:moveTo>
                    <a:pt x="884952" y="2648138"/>
                  </a:moveTo>
                  <a:cubicBezTo>
                    <a:pt x="1062310" y="2527992"/>
                    <a:pt x="1148228" y="2462774"/>
                    <a:pt x="982686" y="2296591"/>
                  </a:cubicBezTo>
                  <a:cubicBezTo>
                    <a:pt x="357285" y="2176214"/>
                    <a:pt x="-66173" y="1623115"/>
                    <a:pt x="8531" y="1024199"/>
                  </a:cubicBezTo>
                  <a:cubicBezTo>
                    <a:pt x="81873" y="436198"/>
                    <a:pt x="612118" y="-5243"/>
                    <a:pt x="1238708" y="47"/>
                  </a:cubicBezTo>
                  <a:cubicBezTo>
                    <a:pt x="1866293" y="5346"/>
                    <a:pt x="2388591" y="457051"/>
                    <a:pt x="2449574" y="1047256"/>
                  </a:cubicBezTo>
                  <a:cubicBezTo>
                    <a:pt x="2511498" y="1646557"/>
                    <a:pt x="2077800" y="2190977"/>
                    <a:pt x="1451159" y="2300563"/>
                  </a:cubicBezTo>
                  <a:cubicBezTo>
                    <a:pt x="1375877" y="2527335"/>
                    <a:pt x="1140892" y="2639171"/>
                    <a:pt x="884952" y="2648138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5400000" scaled="1"/>
            </a:gradFill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127000" dist="101600" dir="9000000" algn="t" rotWithShape="0">
                <a:sysClr val="windowText" lastClr="000000">
                  <a:lumMod val="85000"/>
                  <a:lumOff val="15000"/>
                  <a:alpha val="72000"/>
                </a:sysClr>
              </a:outerShdw>
            </a:effectLst>
          </p:spPr>
          <p:txBody>
            <a:bodyPr vert="horz" wrap="square" lIns="0" tIns="72000" rIns="0" bIns="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479634" y="3548976"/>
              <a:ext cx="1522906" cy="1076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公司成长期资金需求迫切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任意多边形 22"/>
          <p:cNvSpPr/>
          <p:nvPr/>
        </p:nvSpPr>
        <p:spPr>
          <a:xfrm flipH="1">
            <a:off x="205868" y="317303"/>
            <a:ext cx="372426" cy="418173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8" fmla="*/ 1071343 w 3171687"/>
              <a:gd name="connsiteY8" fmla="*/ 1901509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0" fmla="*/ 979903 w 3171687"/>
              <a:gd name="connsiteY0" fmla="*/ 259565 h 2069635"/>
              <a:gd name="connsiteX1" fmla="*/ 0 w 3171687"/>
              <a:gd name="connsiteY1" fmla="*/ 259565 h 2069635"/>
              <a:gd name="connsiteX2" fmla="*/ 0 w 3171687"/>
              <a:gd name="connsiteY2" fmla="*/ 0 h 2069635"/>
              <a:gd name="connsiteX3" fmla="*/ 3171687 w 3171687"/>
              <a:gd name="connsiteY3" fmla="*/ 0 h 2069635"/>
              <a:gd name="connsiteX4" fmla="*/ 3171687 w 3171687"/>
              <a:gd name="connsiteY4" fmla="*/ 2069635 h 2069635"/>
              <a:gd name="connsiteX5" fmla="*/ 0 w 3171687"/>
              <a:gd name="connsiteY5" fmla="*/ 2069635 h 2069635"/>
              <a:gd name="connsiteX6" fmla="*/ 0 w 3171687"/>
              <a:gd name="connsiteY6" fmla="*/ 1810069 h 2069635"/>
              <a:gd name="connsiteX0" fmla="*/ 0 w 3171687"/>
              <a:gd name="connsiteY0" fmla="*/ 259565 h 2069635"/>
              <a:gd name="connsiteX1" fmla="*/ 0 w 3171687"/>
              <a:gd name="connsiteY1" fmla="*/ 0 h 2069635"/>
              <a:gd name="connsiteX2" fmla="*/ 3171687 w 3171687"/>
              <a:gd name="connsiteY2" fmla="*/ 0 h 2069635"/>
              <a:gd name="connsiteX3" fmla="*/ 3171687 w 3171687"/>
              <a:gd name="connsiteY3" fmla="*/ 2069635 h 2069635"/>
              <a:gd name="connsiteX4" fmla="*/ 0 w 3171687"/>
              <a:gd name="connsiteY4" fmla="*/ 2069635 h 2069635"/>
              <a:gd name="connsiteX5" fmla="*/ 0 w 3171687"/>
              <a:gd name="connsiteY5" fmla="*/ 1810069 h 20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914106"/>
            <a:endParaRPr lang="zh-CN" altLang="en-US" sz="1900" dirty="0">
              <a:solidFill>
                <a:srgbClr val="FFFFFF"/>
              </a:solidFill>
            </a:endParaRPr>
          </a:p>
        </p:txBody>
      </p:sp>
      <p:sp>
        <p:nvSpPr>
          <p:cNvPr id="24" name="任意多边形 23"/>
          <p:cNvSpPr/>
          <p:nvPr/>
        </p:nvSpPr>
        <p:spPr>
          <a:xfrm flipH="1">
            <a:off x="319455" y="225099"/>
            <a:ext cx="372426" cy="332885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6" fmla="*/ 1104717 w 2253807"/>
              <a:gd name="connsiteY6" fmla="*/ 79151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0" fmla="*/ 0 w 2253807"/>
              <a:gd name="connsiteY0" fmla="*/ 700070 h 1262130"/>
              <a:gd name="connsiteX1" fmla="*/ 0 w 2253807"/>
              <a:gd name="connsiteY1" fmla="*/ 0 h 1262130"/>
              <a:gd name="connsiteX2" fmla="*/ 2253807 w 2253807"/>
              <a:gd name="connsiteY2" fmla="*/ 0 h 1262130"/>
              <a:gd name="connsiteX3" fmla="*/ 2253807 w 2253807"/>
              <a:gd name="connsiteY3" fmla="*/ 1262130 h 1262130"/>
              <a:gd name="connsiteX4" fmla="*/ 1013277 w 2253807"/>
              <a:gd name="connsiteY4" fmla="*/ 1262130 h 126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914106"/>
            <a:endParaRPr lang="zh-CN" altLang="en-US" sz="1900" dirty="0">
              <a:solidFill>
                <a:srgbClr val="FFFFFF"/>
              </a:solidFill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697" y="68798"/>
            <a:ext cx="1721915" cy="457545"/>
          </a:xfrm>
          <a:prstGeom prst="rect">
            <a:avLst/>
          </a:prstGeom>
        </p:spPr>
      </p:pic>
      <p:sp>
        <p:nvSpPr>
          <p:cNvPr id="48" name="矩形 3"/>
          <p:cNvSpPr>
            <a:spLocks noChangeArrowheads="1"/>
          </p:cNvSpPr>
          <p:nvPr/>
        </p:nvSpPr>
        <p:spPr bwMode="auto">
          <a:xfrm>
            <a:off x="805470" y="168685"/>
            <a:ext cx="3603813" cy="52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1" tIns="45706" rIns="91411" bIns="4570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914106">
              <a:spcBef>
                <a:spcPct val="0"/>
              </a:spcBef>
              <a:buNone/>
            </a:pPr>
            <a:r>
              <a:rPr lang="zh-CN" altLang="en-US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高新贷</a:t>
            </a:r>
            <a:r>
              <a:rPr lang="en-US" altLang="zh-CN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—</a:t>
            </a:r>
            <a:r>
              <a:rPr lang="zh-CN" altLang="en-US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为您量身打造</a:t>
            </a:r>
            <a:endParaRPr lang="zh-CN" altLang="en-US" sz="24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23528" y="1248768"/>
            <a:ext cx="8568952" cy="2954255"/>
            <a:chOff x="1115615" y="1248768"/>
            <a:chExt cx="8568952" cy="2954255"/>
          </a:xfrm>
        </p:grpSpPr>
        <p:sp>
          <p:nvSpPr>
            <p:cNvPr id="39" name="TextBox 13"/>
            <p:cNvSpPr txBox="1"/>
            <p:nvPr/>
          </p:nvSpPr>
          <p:spPr>
            <a:xfrm flipH="1">
              <a:off x="5580112" y="1356147"/>
              <a:ext cx="3168352" cy="3462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76" tIns="34288" rIns="68576" bIns="34288">
              <a:spAutoFit/>
            </a:bodyPr>
            <a:lstStyle>
              <a:defPPr>
                <a:defRPr lang="zh-CN"/>
              </a:defPPr>
              <a:lvl1pPr algn="ctr" eaLnBrk="0" hangingPunct="0">
                <a:defRPr sz="2200" b="1">
                  <a:solidFill>
                    <a:srgbClr val="333333"/>
                  </a:solidFill>
                  <a:latin typeface="微软雅黑" pitchFamily="34" charset="-122"/>
                  <a:ea typeface="微软雅黑" pitchFamily="34" charset="-122"/>
                </a:defRPr>
              </a:lvl1pPr>
              <a:lvl2pPr marL="742950" indent="-285750" eaLnBrk="0" hangingPunct="0">
                <a:defRPr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9pPr>
            </a:lstStyle>
            <a:p>
              <a:pPr algn="l" defTabSz="685749"/>
              <a:r>
                <a:rPr lang="zh-CN" altLang="en-US" sz="1800" dirty="0" smtClean="0">
                  <a:solidFill>
                    <a:srgbClr val="FF0000"/>
                  </a:solidFill>
                </a:rPr>
                <a:t>准信用</a:t>
              </a:r>
              <a:r>
                <a:rPr lang="zh-CN" altLang="en-US" sz="1800" dirty="0" smtClean="0">
                  <a:solidFill>
                    <a:srgbClr val="1F1F1F">
                      <a:lumMod val="75000"/>
                      <a:lumOff val="25000"/>
                    </a:srgbClr>
                  </a:solidFill>
                </a:rPr>
                <a:t>贷款，无需抵、质押</a:t>
              </a:r>
              <a:endParaRPr lang="zh-CN" altLang="en-US" sz="1800" dirty="0">
                <a:solidFill>
                  <a:srgbClr val="1F1F1F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47" name="Freeform 23"/>
            <p:cNvSpPr>
              <a:spLocks noEditPoints="1"/>
            </p:cNvSpPr>
            <p:nvPr/>
          </p:nvSpPr>
          <p:spPr bwMode="auto">
            <a:xfrm>
              <a:off x="5048239" y="1692556"/>
              <a:ext cx="342877" cy="259654"/>
            </a:xfrm>
            <a:custGeom>
              <a:avLst/>
              <a:gdLst>
                <a:gd name="T0" fmla="*/ 105 w 128"/>
                <a:gd name="T1" fmla="*/ 2 h 96"/>
                <a:gd name="T2" fmla="*/ 28 w 128"/>
                <a:gd name="T3" fmla="*/ 0 h 96"/>
                <a:gd name="T4" fmla="*/ 2 w 128"/>
                <a:gd name="T5" fmla="*/ 23 h 96"/>
                <a:gd name="T6" fmla="*/ 2 w 128"/>
                <a:gd name="T7" fmla="*/ 34 h 96"/>
                <a:gd name="T8" fmla="*/ 64 w 128"/>
                <a:gd name="T9" fmla="*/ 96 h 96"/>
                <a:gd name="T10" fmla="*/ 126 w 128"/>
                <a:gd name="T11" fmla="*/ 34 h 96"/>
                <a:gd name="T12" fmla="*/ 126 w 128"/>
                <a:gd name="T13" fmla="*/ 23 h 96"/>
                <a:gd name="T14" fmla="*/ 55 w 128"/>
                <a:gd name="T15" fmla="*/ 28 h 96"/>
                <a:gd name="T16" fmla="*/ 73 w 128"/>
                <a:gd name="T17" fmla="*/ 28 h 96"/>
                <a:gd name="T18" fmla="*/ 78 w 128"/>
                <a:gd name="T19" fmla="*/ 9 h 96"/>
                <a:gd name="T20" fmla="*/ 76 w 128"/>
                <a:gd name="T21" fmla="*/ 25 h 96"/>
                <a:gd name="T22" fmla="*/ 52 w 128"/>
                <a:gd name="T23" fmla="*/ 25 h 96"/>
                <a:gd name="T24" fmla="*/ 50 w 128"/>
                <a:gd name="T25" fmla="*/ 9 h 96"/>
                <a:gd name="T26" fmla="*/ 52 w 128"/>
                <a:gd name="T27" fmla="*/ 25 h 96"/>
                <a:gd name="T28" fmla="*/ 64 w 128"/>
                <a:gd name="T29" fmla="*/ 82 h 96"/>
                <a:gd name="T30" fmla="*/ 74 w 128"/>
                <a:gd name="T31" fmla="*/ 32 h 96"/>
                <a:gd name="T32" fmla="*/ 98 w 128"/>
                <a:gd name="T33" fmla="*/ 32 h 96"/>
                <a:gd name="T34" fmla="*/ 78 w 128"/>
                <a:gd name="T35" fmla="*/ 32 h 96"/>
                <a:gd name="T36" fmla="*/ 89 w 128"/>
                <a:gd name="T37" fmla="*/ 20 h 96"/>
                <a:gd name="T38" fmla="*/ 79 w 128"/>
                <a:gd name="T39" fmla="*/ 28 h 96"/>
                <a:gd name="T40" fmla="*/ 97 w 128"/>
                <a:gd name="T41" fmla="*/ 8 h 96"/>
                <a:gd name="T42" fmla="*/ 83 w 128"/>
                <a:gd name="T43" fmla="*/ 8 h 96"/>
                <a:gd name="T44" fmla="*/ 55 w 128"/>
                <a:gd name="T45" fmla="*/ 8 h 96"/>
                <a:gd name="T46" fmla="*/ 64 w 128"/>
                <a:gd name="T47" fmla="*/ 15 h 96"/>
                <a:gd name="T48" fmla="*/ 31 w 128"/>
                <a:gd name="T49" fmla="*/ 8 h 96"/>
                <a:gd name="T50" fmla="*/ 39 w 128"/>
                <a:gd name="T51" fmla="*/ 14 h 96"/>
                <a:gd name="T52" fmla="*/ 49 w 128"/>
                <a:gd name="T53" fmla="*/ 28 h 96"/>
                <a:gd name="T54" fmla="*/ 39 w 128"/>
                <a:gd name="T55" fmla="*/ 20 h 96"/>
                <a:gd name="T56" fmla="*/ 60 w 128"/>
                <a:gd name="T57" fmla="*/ 81 h 96"/>
                <a:gd name="T58" fmla="*/ 50 w 128"/>
                <a:gd name="T59" fmla="*/ 32 h 96"/>
                <a:gd name="T60" fmla="*/ 11 w 128"/>
                <a:gd name="T61" fmla="*/ 32 h 96"/>
                <a:gd name="T62" fmla="*/ 51 w 128"/>
                <a:gd name="T63" fmla="*/ 74 h 96"/>
                <a:gd name="T64" fmla="*/ 117 w 128"/>
                <a:gd name="T65" fmla="*/ 32 h 96"/>
                <a:gd name="T66" fmla="*/ 102 w 128"/>
                <a:gd name="T67" fmla="*/ 32 h 96"/>
                <a:gd name="T68" fmla="*/ 92 w 128"/>
                <a:gd name="T69" fmla="*/ 17 h 96"/>
                <a:gd name="T70" fmla="*/ 120 w 128"/>
                <a:gd name="T71" fmla="*/ 28 h 96"/>
                <a:gd name="T72" fmla="*/ 27 w 128"/>
                <a:gd name="T73" fmla="*/ 10 h 96"/>
                <a:gd name="T74" fmla="*/ 25 w 128"/>
                <a:gd name="T75" fmla="*/ 28 h 96"/>
                <a:gd name="T76" fmla="*/ 27 w 128"/>
                <a:gd name="T77" fmla="*/ 1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96">
                  <a:moveTo>
                    <a:pt x="126" y="23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104" y="1"/>
                    <a:pt x="102" y="0"/>
                    <a:pt x="10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4" y="1"/>
                    <a:pt x="23" y="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4"/>
                    <a:pt x="0" y="26"/>
                    <a:pt x="0" y="28"/>
                  </a:cubicBezTo>
                  <a:cubicBezTo>
                    <a:pt x="0" y="30"/>
                    <a:pt x="1" y="32"/>
                    <a:pt x="2" y="34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60" y="95"/>
                    <a:pt x="62" y="96"/>
                    <a:pt x="64" y="96"/>
                  </a:cubicBezTo>
                  <a:cubicBezTo>
                    <a:pt x="66" y="96"/>
                    <a:pt x="68" y="95"/>
                    <a:pt x="70" y="93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7" y="32"/>
                    <a:pt x="128" y="30"/>
                    <a:pt x="128" y="28"/>
                  </a:cubicBezTo>
                  <a:cubicBezTo>
                    <a:pt x="128" y="26"/>
                    <a:pt x="127" y="24"/>
                    <a:pt x="126" y="23"/>
                  </a:cubicBezTo>
                  <a:close/>
                  <a:moveTo>
                    <a:pt x="73" y="28"/>
                  </a:moveTo>
                  <a:cubicBezTo>
                    <a:pt x="55" y="28"/>
                    <a:pt x="55" y="28"/>
                    <a:pt x="55" y="28"/>
                  </a:cubicBezTo>
                  <a:cubicBezTo>
                    <a:pt x="64" y="21"/>
                    <a:pt x="64" y="21"/>
                    <a:pt x="64" y="21"/>
                  </a:cubicBezTo>
                  <a:lnTo>
                    <a:pt x="73" y="28"/>
                  </a:lnTo>
                  <a:close/>
                  <a:moveTo>
                    <a:pt x="67" y="18"/>
                  </a:moveTo>
                  <a:cubicBezTo>
                    <a:pt x="78" y="9"/>
                    <a:pt x="78" y="9"/>
                    <a:pt x="78" y="9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67" y="18"/>
                  </a:lnTo>
                  <a:close/>
                  <a:moveTo>
                    <a:pt x="52" y="25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61" y="18"/>
                    <a:pt x="61" y="18"/>
                    <a:pt x="61" y="18"/>
                  </a:cubicBezTo>
                  <a:lnTo>
                    <a:pt x="52" y="25"/>
                  </a:lnTo>
                  <a:close/>
                  <a:moveTo>
                    <a:pt x="74" y="32"/>
                  </a:moveTo>
                  <a:cubicBezTo>
                    <a:pt x="64" y="82"/>
                    <a:pt x="64" y="82"/>
                    <a:pt x="64" y="82"/>
                  </a:cubicBezTo>
                  <a:cubicBezTo>
                    <a:pt x="54" y="32"/>
                    <a:pt x="54" y="32"/>
                    <a:pt x="54" y="32"/>
                  </a:cubicBezTo>
                  <a:lnTo>
                    <a:pt x="74" y="32"/>
                  </a:lnTo>
                  <a:close/>
                  <a:moveTo>
                    <a:pt x="78" y="32"/>
                  </a:moveTo>
                  <a:cubicBezTo>
                    <a:pt x="98" y="32"/>
                    <a:pt x="98" y="32"/>
                    <a:pt x="98" y="32"/>
                  </a:cubicBezTo>
                  <a:cubicBezTo>
                    <a:pt x="68" y="81"/>
                    <a:pt x="68" y="81"/>
                    <a:pt x="68" y="81"/>
                  </a:cubicBezTo>
                  <a:lnTo>
                    <a:pt x="78" y="32"/>
                  </a:lnTo>
                  <a:close/>
                  <a:moveTo>
                    <a:pt x="79" y="28"/>
                  </a:moveTo>
                  <a:cubicBezTo>
                    <a:pt x="89" y="20"/>
                    <a:pt x="89" y="20"/>
                    <a:pt x="89" y="20"/>
                  </a:cubicBezTo>
                  <a:cubicBezTo>
                    <a:pt x="97" y="28"/>
                    <a:pt x="97" y="28"/>
                    <a:pt x="97" y="28"/>
                  </a:cubicBezTo>
                  <a:lnTo>
                    <a:pt x="79" y="28"/>
                  </a:lnTo>
                  <a:close/>
                  <a:moveTo>
                    <a:pt x="83" y="8"/>
                  </a:moveTo>
                  <a:cubicBezTo>
                    <a:pt x="97" y="8"/>
                    <a:pt x="97" y="8"/>
                    <a:pt x="97" y="8"/>
                  </a:cubicBezTo>
                  <a:cubicBezTo>
                    <a:pt x="89" y="14"/>
                    <a:pt x="89" y="14"/>
                    <a:pt x="89" y="14"/>
                  </a:cubicBezTo>
                  <a:lnTo>
                    <a:pt x="83" y="8"/>
                  </a:lnTo>
                  <a:close/>
                  <a:moveTo>
                    <a:pt x="64" y="15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73" y="8"/>
                    <a:pt x="73" y="8"/>
                    <a:pt x="73" y="8"/>
                  </a:cubicBezTo>
                  <a:lnTo>
                    <a:pt x="64" y="15"/>
                  </a:lnTo>
                  <a:close/>
                  <a:moveTo>
                    <a:pt x="39" y="14"/>
                  </a:moveTo>
                  <a:cubicBezTo>
                    <a:pt x="31" y="8"/>
                    <a:pt x="31" y="8"/>
                    <a:pt x="31" y="8"/>
                  </a:cubicBezTo>
                  <a:cubicBezTo>
                    <a:pt x="45" y="8"/>
                    <a:pt x="45" y="8"/>
                    <a:pt x="45" y="8"/>
                  </a:cubicBezTo>
                  <a:lnTo>
                    <a:pt x="39" y="14"/>
                  </a:lnTo>
                  <a:close/>
                  <a:moveTo>
                    <a:pt x="39" y="20"/>
                  </a:moveTo>
                  <a:cubicBezTo>
                    <a:pt x="49" y="28"/>
                    <a:pt x="49" y="28"/>
                    <a:pt x="49" y="28"/>
                  </a:cubicBezTo>
                  <a:cubicBezTo>
                    <a:pt x="31" y="28"/>
                    <a:pt x="31" y="28"/>
                    <a:pt x="31" y="28"/>
                  </a:cubicBezTo>
                  <a:lnTo>
                    <a:pt x="39" y="20"/>
                  </a:lnTo>
                  <a:close/>
                  <a:moveTo>
                    <a:pt x="50" y="32"/>
                  </a:moveTo>
                  <a:cubicBezTo>
                    <a:pt x="60" y="81"/>
                    <a:pt x="60" y="81"/>
                    <a:pt x="60" y="81"/>
                  </a:cubicBezTo>
                  <a:cubicBezTo>
                    <a:pt x="30" y="32"/>
                    <a:pt x="30" y="32"/>
                    <a:pt x="30" y="32"/>
                  </a:cubicBezTo>
                  <a:lnTo>
                    <a:pt x="50" y="32"/>
                  </a:lnTo>
                  <a:close/>
                  <a:moveTo>
                    <a:pt x="51" y="74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26" y="32"/>
                    <a:pt x="26" y="32"/>
                    <a:pt x="26" y="32"/>
                  </a:cubicBezTo>
                  <a:lnTo>
                    <a:pt x="51" y="74"/>
                  </a:lnTo>
                  <a:close/>
                  <a:moveTo>
                    <a:pt x="102" y="32"/>
                  </a:moveTo>
                  <a:cubicBezTo>
                    <a:pt x="117" y="32"/>
                    <a:pt x="117" y="32"/>
                    <a:pt x="117" y="32"/>
                  </a:cubicBezTo>
                  <a:cubicBezTo>
                    <a:pt x="77" y="74"/>
                    <a:pt x="77" y="74"/>
                    <a:pt x="77" y="74"/>
                  </a:cubicBezTo>
                  <a:lnTo>
                    <a:pt x="102" y="32"/>
                  </a:lnTo>
                  <a:close/>
                  <a:moveTo>
                    <a:pt x="103" y="28"/>
                  </a:moveTo>
                  <a:cubicBezTo>
                    <a:pt x="92" y="17"/>
                    <a:pt x="92" y="17"/>
                    <a:pt x="92" y="17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20" y="28"/>
                    <a:pt x="120" y="28"/>
                    <a:pt x="120" y="28"/>
                  </a:cubicBezTo>
                  <a:lnTo>
                    <a:pt x="103" y="28"/>
                  </a:lnTo>
                  <a:close/>
                  <a:moveTo>
                    <a:pt x="27" y="10"/>
                  </a:moveTo>
                  <a:cubicBezTo>
                    <a:pt x="36" y="17"/>
                    <a:pt x="36" y="17"/>
                    <a:pt x="36" y="17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27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749"/>
              <a:endParaRPr lang="id-ID" sz="1425">
                <a:solidFill>
                  <a:srgbClr val="1F1F1F"/>
                </a:solidFill>
                <a:latin typeface="Arial"/>
                <a:ea typeface="微软雅黑"/>
              </a:endParaRPr>
            </a:p>
          </p:txBody>
        </p:sp>
        <p:sp>
          <p:nvSpPr>
            <p:cNvPr id="49" name="TextBox 13"/>
            <p:cNvSpPr txBox="1"/>
            <p:nvPr/>
          </p:nvSpPr>
          <p:spPr>
            <a:xfrm flipH="1">
              <a:off x="5578163" y="2067694"/>
              <a:ext cx="4034396" cy="3462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76" tIns="34288" rIns="68576" bIns="34288">
              <a:spAutoFit/>
            </a:bodyPr>
            <a:lstStyle>
              <a:defPPr>
                <a:defRPr lang="zh-CN"/>
              </a:defPPr>
              <a:lvl1pPr algn="ctr" eaLnBrk="0" hangingPunct="0">
                <a:defRPr sz="2200" b="1">
                  <a:solidFill>
                    <a:srgbClr val="333333"/>
                  </a:solidFill>
                  <a:latin typeface="微软雅黑" pitchFamily="34" charset="-122"/>
                  <a:ea typeface="微软雅黑" pitchFamily="34" charset="-122"/>
                </a:defRPr>
              </a:lvl1pPr>
              <a:lvl2pPr marL="742950" indent="-285750" eaLnBrk="0" hangingPunct="0">
                <a:defRPr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9pPr>
            </a:lstStyle>
            <a:p>
              <a:pPr algn="l" defTabSz="685749"/>
              <a:r>
                <a:rPr lang="zh-CN" altLang="en-US" sz="1800" dirty="0" smtClean="0">
                  <a:solidFill>
                    <a:srgbClr val="1F1F1F">
                      <a:lumMod val="75000"/>
                      <a:lumOff val="25000"/>
                    </a:srgbClr>
                  </a:solidFill>
                </a:rPr>
                <a:t>额度最高</a:t>
              </a:r>
              <a:r>
                <a:rPr lang="en-US" altLang="zh-CN" sz="1800" dirty="0" smtClean="0">
                  <a:solidFill>
                    <a:srgbClr val="FF0000"/>
                  </a:solidFill>
                </a:rPr>
                <a:t>500</a:t>
              </a:r>
              <a:r>
                <a:rPr lang="zh-CN" altLang="en-US" sz="1800" dirty="0" smtClean="0">
                  <a:solidFill>
                    <a:srgbClr val="FF0000"/>
                  </a:solidFill>
                </a:rPr>
                <a:t>万</a:t>
              </a:r>
              <a:r>
                <a:rPr lang="zh-CN" altLang="en-US" sz="1800" dirty="0" smtClean="0">
                  <a:solidFill>
                    <a:srgbClr val="1F1F1F">
                      <a:lumMod val="75000"/>
                      <a:lumOff val="25000"/>
                    </a:srgbClr>
                  </a:solidFill>
                </a:rPr>
                <a:t>，期限一年，</a:t>
              </a:r>
              <a:r>
                <a:rPr lang="zh-CN" altLang="en-US" sz="1800" dirty="0" smtClean="0">
                  <a:solidFill>
                    <a:srgbClr val="FF0000"/>
                  </a:solidFill>
                </a:rPr>
                <a:t>自主支付</a:t>
              </a:r>
              <a:endParaRPr lang="zh-CN" altLang="en-US" sz="1800" dirty="0">
                <a:solidFill>
                  <a:srgbClr val="FF0000"/>
                </a:solidFill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4932040" y="1995686"/>
              <a:ext cx="495261" cy="495261"/>
              <a:chOff x="641132" y="3977892"/>
              <a:chExt cx="708547" cy="708547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641132" y="3977892"/>
                <a:ext cx="708547" cy="7085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49"/>
                <a:r>
                  <a:rPr lang="en-US" altLang="zh-CN" sz="1425" dirty="0" smtClean="0">
                    <a:solidFill>
                      <a:srgbClr val="FFFFFF"/>
                    </a:solidFill>
                    <a:latin typeface="Arial"/>
                    <a:ea typeface="微软雅黑"/>
                  </a:rPr>
                  <a:t>z</a:t>
                </a:r>
                <a:endParaRPr lang="zh-CN" altLang="en-US" sz="1425" dirty="0">
                  <a:solidFill>
                    <a:srgbClr val="FFFFFF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3" name="Freeform 23"/>
              <p:cNvSpPr>
                <a:spLocks noEditPoints="1"/>
              </p:cNvSpPr>
              <p:nvPr/>
            </p:nvSpPr>
            <p:spPr bwMode="auto">
              <a:xfrm>
                <a:off x="750136" y="4159139"/>
                <a:ext cx="490538" cy="371475"/>
              </a:xfrm>
              <a:custGeom>
                <a:avLst/>
                <a:gdLst>
                  <a:gd name="T0" fmla="*/ 105 w 128"/>
                  <a:gd name="T1" fmla="*/ 2 h 96"/>
                  <a:gd name="T2" fmla="*/ 28 w 128"/>
                  <a:gd name="T3" fmla="*/ 0 h 96"/>
                  <a:gd name="T4" fmla="*/ 2 w 128"/>
                  <a:gd name="T5" fmla="*/ 23 h 96"/>
                  <a:gd name="T6" fmla="*/ 2 w 128"/>
                  <a:gd name="T7" fmla="*/ 34 h 96"/>
                  <a:gd name="T8" fmla="*/ 64 w 128"/>
                  <a:gd name="T9" fmla="*/ 96 h 96"/>
                  <a:gd name="T10" fmla="*/ 126 w 128"/>
                  <a:gd name="T11" fmla="*/ 34 h 96"/>
                  <a:gd name="T12" fmla="*/ 126 w 128"/>
                  <a:gd name="T13" fmla="*/ 23 h 96"/>
                  <a:gd name="T14" fmla="*/ 55 w 128"/>
                  <a:gd name="T15" fmla="*/ 28 h 96"/>
                  <a:gd name="T16" fmla="*/ 73 w 128"/>
                  <a:gd name="T17" fmla="*/ 28 h 96"/>
                  <a:gd name="T18" fmla="*/ 78 w 128"/>
                  <a:gd name="T19" fmla="*/ 9 h 96"/>
                  <a:gd name="T20" fmla="*/ 76 w 128"/>
                  <a:gd name="T21" fmla="*/ 25 h 96"/>
                  <a:gd name="T22" fmla="*/ 52 w 128"/>
                  <a:gd name="T23" fmla="*/ 25 h 96"/>
                  <a:gd name="T24" fmla="*/ 50 w 128"/>
                  <a:gd name="T25" fmla="*/ 9 h 96"/>
                  <a:gd name="T26" fmla="*/ 52 w 128"/>
                  <a:gd name="T27" fmla="*/ 25 h 96"/>
                  <a:gd name="T28" fmla="*/ 64 w 128"/>
                  <a:gd name="T29" fmla="*/ 82 h 96"/>
                  <a:gd name="T30" fmla="*/ 74 w 128"/>
                  <a:gd name="T31" fmla="*/ 32 h 96"/>
                  <a:gd name="T32" fmla="*/ 98 w 128"/>
                  <a:gd name="T33" fmla="*/ 32 h 96"/>
                  <a:gd name="T34" fmla="*/ 78 w 128"/>
                  <a:gd name="T35" fmla="*/ 32 h 96"/>
                  <a:gd name="T36" fmla="*/ 89 w 128"/>
                  <a:gd name="T37" fmla="*/ 20 h 96"/>
                  <a:gd name="T38" fmla="*/ 79 w 128"/>
                  <a:gd name="T39" fmla="*/ 28 h 96"/>
                  <a:gd name="T40" fmla="*/ 97 w 128"/>
                  <a:gd name="T41" fmla="*/ 8 h 96"/>
                  <a:gd name="T42" fmla="*/ 83 w 128"/>
                  <a:gd name="T43" fmla="*/ 8 h 96"/>
                  <a:gd name="T44" fmla="*/ 55 w 128"/>
                  <a:gd name="T45" fmla="*/ 8 h 96"/>
                  <a:gd name="T46" fmla="*/ 64 w 128"/>
                  <a:gd name="T47" fmla="*/ 15 h 96"/>
                  <a:gd name="T48" fmla="*/ 31 w 128"/>
                  <a:gd name="T49" fmla="*/ 8 h 96"/>
                  <a:gd name="T50" fmla="*/ 39 w 128"/>
                  <a:gd name="T51" fmla="*/ 14 h 96"/>
                  <a:gd name="T52" fmla="*/ 49 w 128"/>
                  <a:gd name="T53" fmla="*/ 28 h 96"/>
                  <a:gd name="T54" fmla="*/ 39 w 128"/>
                  <a:gd name="T55" fmla="*/ 20 h 96"/>
                  <a:gd name="T56" fmla="*/ 60 w 128"/>
                  <a:gd name="T57" fmla="*/ 81 h 96"/>
                  <a:gd name="T58" fmla="*/ 50 w 128"/>
                  <a:gd name="T59" fmla="*/ 32 h 96"/>
                  <a:gd name="T60" fmla="*/ 11 w 128"/>
                  <a:gd name="T61" fmla="*/ 32 h 96"/>
                  <a:gd name="T62" fmla="*/ 51 w 128"/>
                  <a:gd name="T63" fmla="*/ 74 h 96"/>
                  <a:gd name="T64" fmla="*/ 117 w 128"/>
                  <a:gd name="T65" fmla="*/ 32 h 96"/>
                  <a:gd name="T66" fmla="*/ 102 w 128"/>
                  <a:gd name="T67" fmla="*/ 32 h 96"/>
                  <a:gd name="T68" fmla="*/ 92 w 128"/>
                  <a:gd name="T69" fmla="*/ 17 h 96"/>
                  <a:gd name="T70" fmla="*/ 120 w 128"/>
                  <a:gd name="T71" fmla="*/ 28 h 96"/>
                  <a:gd name="T72" fmla="*/ 27 w 128"/>
                  <a:gd name="T73" fmla="*/ 10 h 96"/>
                  <a:gd name="T74" fmla="*/ 25 w 128"/>
                  <a:gd name="T75" fmla="*/ 28 h 96"/>
                  <a:gd name="T76" fmla="*/ 27 w 128"/>
                  <a:gd name="T77" fmla="*/ 1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8" h="96">
                    <a:moveTo>
                      <a:pt x="126" y="23"/>
                    </a:moveTo>
                    <a:cubicBezTo>
                      <a:pt x="105" y="2"/>
                      <a:pt x="105" y="2"/>
                      <a:pt x="105" y="2"/>
                    </a:cubicBezTo>
                    <a:cubicBezTo>
                      <a:pt x="104" y="1"/>
                      <a:pt x="102" y="0"/>
                      <a:pt x="100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0"/>
                      <a:pt x="24" y="1"/>
                      <a:pt x="23" y="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1" y="24"/>
                      <a:pt x="0" y="26"/>
                      <a:pt x="0" y="28"/>
                    </a:cubicBezTo>
                    <a:cubicBezTo>
                      <a:pt x="0" y="30"/>
                      <a:pt x="1" y="32"/>
                      <a:pt x="2" y="34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60" y="95"/>
                      <a:pt x="62" y="96"/>
                      <a:pt x="64" y="96"/>
                    </a:cubicBezTo>
                    <a:cubicBezTo>
                      <a:pt x="66" y="96"/>
                      <a:pt x="68" y="95"/>
                      <a:pt x="70" y="93"/>
                    </a:cubicBezTo>
                    <a:cubicBezTo>
                      <a:pt x="126" y="34"/>
                      <a:pt x="126" y="34"/>
                      <a:pt x="126" y="34"/>
                    </a:cubicBezTo>
                    <a:cubicBezTo>
                      <a:pt x="127" y="32"/>
                      <a:pt x="128" y="30"/>
                      <a:pt x="128" y="28"/>
                    </a:cubicBezTo>
                    <a:cubicBezTo>
                      <a:pt x="128" y="26"/>
                      <a:pt x="127" y="24"/>
                      <a:pt x="126" y="23"/>
                    </a:cubicBezTo>
                    <a:close/>
                    <a:moveTo>
                      <a:pt x="73" y="28"/>
                    </a:moveTo>
                    <a:cubicBezTo>
                      <a:pt x="55" y="28"/>
                      <a:pt x="55" y="28"/>
                      <a:pt x="55" y="28"/>
                    </a:cubicBezTo>
                    <a:cubicBezTo>
                      <a:pt x="64" y="21"/>
                      <a:pt x="64" y="21"/>
                      <a:pt x="64" y="21"/>
                    </a:cubicBezTo>
                    <a:lnTo>
                      <a:pt x="73" y="28"/>
                    </a:lnTo>
                    <a:close/>
                    <a:moveTo>
                      <a:pt x="67" y="18"/>
                    </a:moveTo>
                    <a:cubicBezTo>
                      <a:pt x="78" y="9"/>
                      <a:pt x="78" y="9"/>
                      <a:pt x="78" y="9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76" y="25"/>
                      <a:pt x="76" y="25"/>
                      <a:pt x="76" y="25"/>
                    </a:cubicBezTo>
                    <a:lnTo>
                      <a:pt x="67" y="18"/>
                    </a:lnTo>
                    <a:close/>
                    <a:moveTo>
                      <a:pt x="52" y="25"/>
                    </a:moveTo>
                    <a:cubicBezTo>
                      <a:pt x="42" y="17"/>
                      <a:pt x="42" y="17"/>
                      <a:pt x="42" y="17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61" y="18"/>
                      <a:pt x="61" y="18"/>
                      <a:pt x="61" y="18"/>
                    </a:cubicBezTo>
                    <a:lnTo>
                      <a:pt x="52" y="25"/>
                    </a:lnTo>
                    <a:close/>
                    <a:moveTo>
                      <a:pt x="74" y="32"/>
                    </a:moveTo>
                    <a:cubicBezTo>
                      <a:pt x="64" y="82"/>
                      <a:pt x="64" y="82"/>
                      <a:pt x="64" y="82"/>
                    </a:cubicBezTo>
                    <a:cubicBezTo>
                      <a:pt x="54" y="32"/>
                      <a:pt x="54" y="32"/>
                      <a:pt x="54" y="32"/>
                    </a:cubicBezTo>
                    <a:lnTo>
                      <a:pt x="74" y="32"/>
                    </a:lnTo>
                    <a:close/>
                    <a:moveTo>
                      <a:pt x="78" y="32"/>
                    </a:moveTo>
                    <a:cubicBezTo>
                      <a:pt x="98" y="32"/>
                      <a:pt x="98" y="32"/>
                      <a:pt x="98" y="32"/>
                    </a:cubicBezTo>
                    <a:cubicBezTo>
                      <a:pt x="68" y="81"/>
                      <a:pt x="68" y="81"/>
                      <a:pt x="68" y="81"/>
                    </a:cubicBezTo>
                    <a:lnTo>
                      <a:pt x="78" y="32"/>
                    </a:lnTo>
                    <a:close/>
                    <a:moveTo>
                      <a:pt x="79" y="28"/>
                    </a:moveTo>
                    <a:cubicBezTo>
                      <a:pt x="89" y="20"/>
                      <a:pt x="89" y="20"/>
                      <a:pt x="89" y="20"/>
                    </a:cubicBezTo>
                    <a:cubicBezTo>
                      <a:pt x="97" y="28"/>
                      <a:pt x="97" y="28"/>
                      <a:pt x="97" y="28"/>
                    </a:cubicBezTo>
                    <a:lnTo>
                      <a:pt x="79" y="28"/>
                    </a:lnTo>
                    <a:close/>
                    <a:moveTo>
                      <a:pt x="83" y="8"/>
                    </a:moveTo>
                    <a:cubicBezTo>
                      <a:pt x="97" y="8"/>
                      <a:pt x="97" y="8"/>
                      <a:pt x="97" y="8"/>
                    </a:cubicBezTo>
                    <a:cubicBezTo>
                      <a:pt x="89" y="14"/>
                      <a:pt x="89" y="14"/>
                      <a:pt x="89" y="14"/>
                    </a:cubicBezTo>
                    <a:lnTo>
                      <a:pt x="83" y="8"/>
                    </a:lnTo>
                    <a:close/>
                    <a:moveTo>
                      <a:pt x="64" y="15"/>
                    </a:moveTo>
                    <a:cubicBezTo>
                      <a:pt x="55" y="8"/>
                      <a:pt x="55" y="8"/>
                      <a:pt x="55" y="8"/>
                    </a:cubicBezTo>
                    <a:cubicBezTo>
                      <a:pt x="73" y="8"/>
                      <a:pt x="73" y="8"/>
                      <a:pt x="73" y="8"/>
                    </a:cubicBezTo>
                    <a:lnTo>
                      <a:pt x="64" y="15"/>
                    </a:lnTo>
                    <a:close/>
                    <a:moveTo>
                      <a:pt x="39" y="14"/>
                    </a:moveTo>
                    <a:cubicBezTo>
                      <a:pt x="31" y="8"/>
                      <a:pt x="31" y="8"/>
                      <a:pt x="31" y="8"/>
                    </a:cubicBezTo>
                    <a:cubicBezTo>
                      <a:pt x="45" y="8"/>
                      <a:pt x="45" y="8"/>
                      <a:pt x="45" y="8"/>
                    </a:cubicBezTo>
                    <a:lnTo>
                      <a:pt x="39" y="14"/>
                    </a:lnTo>
                    <a:close/>
                    <a:moveTo>
                      <a:pt x="39" y="20"/>
                    </a:moveTo>
                    <a:cubicBezTo>
                      <a:pt x="49" y="28"/>
                      <a:pt x="49" y="28"/>
                      <a:pt x="49" y="28"/>
                    </a:cubicBezTo>
                    <a:cubicBezTo>
                      <a:pt x="31" y="28"/>
                      <a:pt x="31" y="28"/>
                      <a:pt x="31" y="28"/>
                    </a:cubicBezTo>
                    <a:lnTo>
                      <a:pt x="39" y="20"/>
                    </a:lnTo>
                    <a:close/>
                    <a:moveTo>
                      <a:pt x="50" y="32"/>
                    </a:moveTo>
                    <a:cubicBezTo>
                      <a:pt x="60" y="81"/>
                      <a:pt x="60" y="81"/>
                      <a:pt x="60" y="81"/>
                    </a:cubicBezTo>
                    <a:cubicBezTo>
                      <a:pt x="30" y="32"/>
                      <a:pt x="30" y="32"/>
                      <a:pt x="30" y="32"/>
                    </a:cubicBezTo>
                    <a:lnTo>
                      <a:pt x="50" y="32"/>
                    </a:lnTo>
                    <a:close/>
                    <a:moveTo>
                      <a:pt x="51" y="74"/>
                    </a:moveTo>
                    <a:cubicBezTo>
                      <a:pt x="11" y="32"/>
                      <a:pt x="11" y="32"/>
                      <a:pt x="11" y="32"/>
                    </a:cubicBezTo>
                    <a:cubicBezTo>
                      <a:pt x="26" y="32"/>
                      <a:pt x="26" y="32"/>
                      <a:pt x="26" y="32"/>
                    </a:cubicBezTo>
                    <a:lnTo>
                      <a:pt x="51" y="74"/>
                    </a:lnTo>
                    <a:close/>
                    <a:moveTo>
                      <a:pt x="102" y="32"/>
                    </a:moveTo>
                    <a:cubicBezTo>
                      <a:pt x="117" y="32"/>
                      <a:pt x="117" y="32"/>
                      <a:pt x="117" y="32"/>
                    </a:cubicBezTo>
                    <a:cubicBezTo>
                      <a:pt x="77" y="74"/>
                      <a:pt x="77" y="74"/>
                      <a:pt x="77" y="74"/>
                    </a:cubicBezTo>
                    <a:lnTo>
                      <a:pt x="102" y="32"/>
                    </a:lnTo>
                    <a:close/>
                    <a:moveTo>
                      <a:pt x="103" y="28"/>
                    </a:moveTo>
                    <a:cubicBezTo>
                      <a:pt x="92" y="17"/>
                      <a:pt x="92" y="17"/>
                      <a:pt x="92" y="17"/>
                    </a:cubicBezTo>
                    <a:cubicBezTo>
                      <a:pt x="101" y="10"/>
                      <a:pt x="101" y="10"/>
                      <a:pt x="101" y="10"/>
                    </a:cubicBezTo>
                    <a:cubicBezTo>
                      <a:pt x="120" y="28"/>
                      <a:pt x="120" y="28"/>
                      <a:pt x="120" y="28"/>
                    </a:cubicBezTo>
                    <a:lnTo>
                      <a:pt x="103" y="28"/>
                    </a:lnTo>
                    <a:close/>
                    <a:moveTo>
                      <a:pt x="27" y="10"/>
                    </a:moveTo>
                    <a:cubicBezTo>
                      <a:pt x="36" y="17"/>
                      <a:pt x="36" y="17"/>
                      <a:pt x="36" y="17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8" y="28"/>
                      <a:pt x="8" y="28"/>
                      <a:pt x="8" y="28"/>
                    </a:cubicBezTo>
                    <a:lnTo>
                      <a:pt x="27" y="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49"/>
                <a:endParaRPr lang="id-ID" sz="1425" dirty="0">
                  <a:solidFill>
                    <a:srgbClr val="1F1F1F"/>
                  </a:solidFill>
                  <a:latin typeface="Arial"/>
                  <a:ea typeface="微软雅黑"/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4932040" y="1275605"/>
              <a:ext cx="531874" cy="512589"/>
              <a:chOff x="6986912" y="4475886"/>
              <a:chExt cx="720000" cy="720001"/>
            </a:xfrm>
          </p:grpSpPr>
          <p:sp>
            <p:nvSpPr>
              <p:cNvPr id="55" name="Oval 131"/>
              <p:cNvSpPr/>
              <p:nvPr/>
            </p:nvSpPr>
            <p:spPr>
              <a:xfrm>
                <a:off x="6986912" y="4475886"/>
                <a:ext cx="720000" cy="72000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56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Freeform 168"/>
              <p:cNvSpPr>
                <a:spLocks noChangeAspect="1" noEditPoints="1"/>
              </p:cNvSpPr>
              <p:nvPr/>
            </p:nvSpPr>
            <p:spPr bwMode="auto">
              <a:xfrm>
                <a:off x="7168555" y="4678177"/>
                <a:ext cx="368170" cy="315339"/>
              </a:xfrm>
              <a:custGeom>
                <a:avLst/>
                <a:gdLst>
                  <a:gd name="T0" fmla="*/ 4 w 94"/>
                  <a:gd name="T1" fmla="*/ 19 h 81"/>
                  <a:gd name="T2" fmla="*/ 46 w 94"/>
                  <a:gd name="T3" fmla="*/ 19 h 81"/>
                  <a:gd name="T4" fmla="*/ 50 w 94"/>
                  <a:gd name="T5" fmla="*/ 16 h 81"/>
                  <a:gd name="T6" fmla="*/ 73 w 94"/>
                  <a:gd name="T7" fmla="*/ 0 h 81"/>
                  <a:gd name="T8" fmla="*/ 73 w 94"/>
                  <a:gd name="T9" fmla="*/ 33 h 81"/>
                  <a:gd name="T10" fmla="*/ 73 w 94"/>
                  <a:gd name="T11" fmla="*/ 66 h 81"/>
                  <a:gd name="T12" fmla="*/ 50 w 94"/>
                  <a:gd name="T13" fmla="*/ 49 h 81"/>
                  <a:gd name="T14" fmla="*/ 46 w 94"/>
                  <a:gd name="T15" fmla="*/ 47 h 81"/>
                  <a:gd name="T16" fmla="*/ 33 w 94"/>
                  <a:gd name="T17" fmla="*/ 47 h 81"/>
                  <a:gd name="T18" fmla="*/ 40 w 94"/>
                  <a:gd name="T19" fmla="*/ 70 h 81"/>
                  <a:gd name="T20" fmla="*/ 45 w 94"/>
                  <a:gd name="T21" fmla="*/ 70 h 81"/>
                  <a:gd name="T22" fmla="*/ 45 w 94"/>
                  <a:gd name="T23" fmla="*/ 81 h 81"/>
                  <a:gd name="T24" fmla="*/ 43 w 94"/>
                  <a:gd name="T25" fmla="*/ 81 h 81"/>
                  <a:gd name="T26" fmla="*/ 21 w 94"/>
                  <a:gd name="T27" fmla="*/ 81 h 81"/>
                  <a:gd name="T28" fmla="*/ 11 w 94"/>
                  <a:gd name="T29" fmla="*/ 47 h 81"/>
                  <a:gd name="T30" fmla="*/ 4 w 94"/>
                  <a:gd name="T31" fmla="*/ 47 h 81"/>
                  <a:gd name="T32" fmla="*/ 4 w 94"/>
                  <a:gd name="T33" fmla="*/ 19 h 81"/>
                  <a:gd name="T34" fmla="*/ 87 w 94"/>
                  <a:gd name="T35" fmla="*/ 23 h 81"/>
                  <a:gd name="T36" fmla="*/ 94 w 94"/>
                  <a:gd name="T37" fmla="*/ 33 h 81"/>
                  <a:gd name="T38" fmla="*/ 87 w 94"/>
                  <a:gd name="T39" fmla="*/ 43 h 81"/>
                  <a:gd name="T40" fmla="*/ 87 w 94"/>
                  <a:gd name="T41" fmla="*/ 66 h 81"/>
                  <a:gd name="T42" fmla="*/ 78 w 94"/>
                  <a:gd name="T43" fmla="*/ 66 h 81"/>
                  <a:gd name="T44" fmla="*/ 78 w 94"/>
                  <a:gd name="T45" fmla="*/ 0 h 81"/>
                  <a:gd name="T46" fmla="*/ 87 w 94"/>
                  <a:gd name="T47" fmla="*/ 0 h 81"/>
                  <a:gd name="T48" fmla="*/ 87 w 94"/>
                  <a:gd name="T49" fmla="*/ 23 h 81"/>
                  <a:gd name="T50" fmla="*/ 46 w 94"/>
                  <a:gd name="T51" fmla="*/ 49 h 81"/>
                  <a:gd name="T52" fmla="*/ 37 w 94"/>
                  <a:gd name="T53" fmla="*/ 49 h 81"/>
                  <a:gd name="T54" fmla="*/ 40 w 94"/>
                  <a:gd name="T55" fmla="*/ 61 h 81"/>
                  <a:gd name="T56" fmla="*/ 43 w 94"/>
                  <a:gd name="T57" fmla="*/ 61 h 81"/>
                  <a:gd name="T58" fmla="*/ 43 w 94"/>
                  <a:gd name="T59" fmla="*/ 57 h 81"/>
                  <a:gd name="T60" fmla="*/ 46 w 94"/>
                  <a:gd name="T61" fmla="*/ 4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4" h="81">
                    <a:moveTo>
                      <a:pt x="4" y="19"/>
                    </a:moveTo>
                    <a:cubicBezTo>
                      <a:pt x="46" y="19"/>
                      <a:pt x="46" y="19"/>
                      <a:pt x="46" y="19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21" y="81"/>
                      <a:pt x="21" y="81"/>
                      <a:pt x="21" y="81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0" y="37"/>
                      <a:pt x="0" y="28"/>
                      <a:pt x="4" y="19"/>
                    </a:cubicBezTo>
                    <a:close/>
                    <a:moveTo>
                      <a:pt x="87" y="23"/>
                    </a:moveTo>
                    <a:cubicBezTo>
                      <a:pt x="91" y="24"/>
                      <a:pt x="94" y="28"/>
                      <a:pt x="94" y="33"/>
                    </a:cubicBezTo>
                    <a:cubicBezTo>
                      <a:pt x="94" y="38"/>
                      <a:pt x="91" y="42"/>
                      <a:pt x="87" y="43"/>
                    </a:cubicBezTo>
                    <a:cubicBezTo>
                      <a:pt x="87" y="66"/>
                      <a:pt x="87" y="66"/>
                      <a:pt x="87" y="66"/>
                    </a:cubicBezTo>
                    <a:cubicBezTo>
                      <a:pt x="78" y="66"/>
                      <a:pt x="78" y="66"/>
                      <a:pt x="78" y="66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7" y="23"/>
                      <a:pt x="87" y="23"/>
                      <a:pt x="87" y="23"/>
                    </a:cubicBezTo>
                    <a:close/>
                    <a:moveTo>
                      <a:pt x="46" y="49"/>
                    </a:moveTo>
                    <a:cubicBezTo>
                      <a:pt x="37" y="49"/>
                      <a:pt x="37" y="49"/>
                      <a:pt x="37" y="49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3" y="61"/>
                      <a:pt x="43" y="61"/>
                      <a:pt x="43" y="61"/>
                    </a:cubicBezTo>
                    <a:cubicBezTo>
                      <a:pt x="43" y="57"/>
                      <a:pt x="43" y="57"/>
                      <a:pt x="43" y="57"/>
                    </a:cubicBezTo>
                    <a:lnTo>
                      <a:pt x="46" y="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89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>
              <a:off x="4932040" y="2715766"/>
              <a:ext cx="504056" cy="452132"/>
              <a:chOff x="7869756" y="999577"/>
              <a:chExt cx="647999" cy="648001"/>
            </a:xfrm>
          </p:grpSpPr>
          <p:sp>
            <p:nvSpPr>
              <p:cNvPr id="58" name="Oval 51"/>
              <p:cNvSpPr>
                <a:spLocks noChangeAspect="1"/>
              </p:cNvSpPr>
              <p:nvPr/>
            </p:nvSpPr>
            <p:spPr>
              <a:xfrm>
                <a:off x="7869756" y="999577"/>
                <a:ext cx="647999" cy="64800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59" name="Freeform 357"/>
              <p:cNvSpPr>
                <a:spLocks noChangeAspect="1" noEditPoints="1"/>
              </p:cNvSpPr>
              <p:nvPr/>
            </p:nvSpPr>
            <p:spPr bwMode="auto">
              <a:xfrm>
                <a:off x="8001693" y="1222537"/>
                <a:ext cx="384126" cy="272160"/>
              </a:xfrm>
              <a:custGeom>
                <a:avLst/>
                <a:gdLst>
                  <a:gd name="T0" fmla="*/ 47 w 94"/>
                  <a:gd name="T1" fmla="*/ 17 h 67"/>
                  <a:gd name="T2" fmla="*/ 31 w 94"/>
                  <a:gd name="T3" fmla="*/ 33 h 67"/>
                  <a:gd name="T4" fmla="*/ 47 w 94"/>
                  <a:gd name="T5" fmla="*/ 49 h 67"/>
                  <a:gd name="T6" fmla="*/ 63 w 94"/>
                  <a:gd name="T7" fmla="*/ 33 h 67"/>
                  <a:gd name="T8" fmla="*/ 47 w 94"/>
                  <a:gd name="T9" fmla="*/ 17 h 67"/>
                  <a:gd name="T10" fmla="*/ 71 w 94"/>
                  <a:gd name="T11" fmla="*/ 10 h 67"/>
                  <a:gd name="T12" fmla="*/ 65 w 94"/>
                  <a:gd name="T13" fmla="*/ 15 h 67"/>
                  <a:gd name="T14" fmla="*/ 72 w 94"/>
                  <a:gd name="T15" fmla="*/ 33 h 67"/>
                  <a:gd name="T16" fmla="*/ 65 w 94"/>
                  <a:gd name="T17" fmla="*/ 51 h 67"/>
                  <a:gd name="T18" fmla="*/ 71 w 94"/>
                  <a:gd name="T19" fmla="*/ 57 h 67"/>
                  <a:gd name="T20" fmla="*/ 80 w 94"/>
                  <a:gd name="T21" fmla="*/ 33 h 67"/>
                  <a:gd name="T22" fmla="*/ 71 w 94"/>
                  <a:gd name="T23" fmla="*/ 10 h 67"/>
                  <a:gd name="T24" fmla="*/ 81 w 94"/>
                  <a:gd name="T25" fmla="*/ 0 h 67"/>
                  <a:gd name="T26" fmla="*/ 75 w 94"/>
                  <a:gd name="T27" fmla="*/ 5 h 67"/>
                  <a:gd name="T28" fmla="*/ 86 w 94"/>
                  <a:gd name="T29" fmla="*/ 33 h 67"/>
                  <a:gd name="T30" fmla="*/ 75 w 94"/>
                  <a:gd name="T31" fmla="*/ 61 h 67"/>
                  <a:gd name="T32" fmla="*/ 81 w 94"/>
                  <a:gd name="T33" fmla="*/ 67 h 67"/>
                  <a:gd name="T34" fmla="*/ 94 w 94"/>
                  <a:gd name="T35" fmla="*/ 33 h 67"/>
                  <a:gd name="T36" fmla="*/ 81 w 94"/>
                  <a:gd name="T37" fmla="*/ 0 h 67"/>
                  <a:gd name="T38" fmla="*/ 24 w 94"/>
                  <a:gd name="T39" fmla="*/ 10 h 67"/>
                  <a:gd name="T40" fmla="*/ 14 w 94"/>
                  <a:gd name="T41" fmla="*/ 33 h 67"/>
                  <a:gd name="T42" fmla="*/ 24 w 94"/>
                  <a:gd name="T43" fmla="*/ 57 h 67"/>
                  <a:gd name="T44" fmla="*/ 30 w 94"/>
                  <a:gd name="T45" fmla="*/ 51 h 67"/>
                  <a:gd name="T46" fmla="*/ 22 w 94"/>
                  <a:gd name="T47" fmla="*/ 33 h 67"/>
                  <a:gd name="T48" fmla="*/ 30 w 94"/>
                  <a:gd name="T49" fmla="*/ 15 h 67"/>
                  <a:gd name="T50" fmla="*/ 24 w 94"/>
                  <a:gd name="T51" fmla="*/ 10 h 67"/>
                  <a:gd name="T52" fmla="*/ 19 w 94"/>
                  <a:gd name="T53" fmla="*/ 5 h 67"/>
                  <a:gd name="T54" fmla="*/ 14 w 94"/>
                  <a:gd name="T55" fmla="*/ 0 h 67"/>
                  <a:gd name="T56" fmla="*/ 0 w 94"/>
                  <a:gd name="T57" fmla="*/ 33 h 67"/>
                  <a:gd name="T58" fmla="*/ 14 w 94"/>
                  <a:gd name="T59" fmla="*/ 67 h 67"/>
                  <a:gd name="T60" fmla="*/ 19 w 94"/>
                  <a:gd name="T61" fmla="*/ 61 h 67"/>
                  <a:gd name="T62" fmla="*/ 8 w 94"/>
                  <a:gd name="T63" fmla="*/ 33 h 67"/>
                  <a:gd name="T64" fmla="*/ 19 w 94"/>
                  <a:gd name="T65" fmla="*/ 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4" h="67">
                    <a:moveTo>
                      <a:pt x="47" y="17"/>
                    </a:moveTo>
                    <a:cubicBezTo>
                      <a:pt x="38" y="17"/>
                      <a:pt x="31" y="24"/>
                      <a:pt x="31" y="33"/>
                    </a:cubicBezTo>
                    <a:cubicBezTo>
                      <a:pt x="31" y="42"/>
                      <a:pt x="38" y="49"/>
                      <a:pt x="47" y="49"/>
                    </a:cubicBezTo>
                    <a:cubicBezTo>
                      <a:pt x="56" y="49"/>
                      <a:pt x="63" y="42"/>
                      <a:pt x="63" y="33"/>
                    </a:cubicBezTo>
                    <a:cubicBezTo>
                      <a:pt x="63" y="24"/>
                      <a:pt x="56" y="17"/>
                      <a:pt x="47" y="17"/>
                    </a:cubicBezTo>
                    <a:close/>
                    <a:moveTo>
                      <a:pt x="71" y="10"/>
                    </a:moveTo>
                    <a:cubicBezTo>
                      <a:pt x="65" y="15"/>
                      <a:pt x="65" y="15"/>
                      <a:pt x="65" y="15"/>
                    </a:cubicBezTo>
                    <a:cubicBezTo>
                      <a:pt x="69" y="20"/>
                      <a:pt x="72" y="26"/>
                      <a:pt x="72" y="33"/>
                    </a:cubicBezTo>
                    <a:cubicBezTo>
                      <a:pt x="72" y="40"/>
                      <a:pt x="69" y="46"/>
                      <a:pt x="65" y="51"/>
                    </a:cubicBezTo>
                    <a:cubicBezTo>
                      <a:pt x="71" y="57"/>
                      <a:pt x="71" y="57"/>
                      <a:pt x="71" y="57"/>
                    </a:cubicBezTo>
                    <a:cubicBezTo>
                      <a:pt x="77" y="50"/>
                      <a:pt x="80" y="42"/>
                      <a:pt x="80" y="33"/>
                    </a:cubicBezTo>
                    <a:cubicBezTo>
                      <a:pt x="80" y="24"/>
                      <a:pt x="77" y="16"/>
                      <a:pt x="71" y="10"/>
                    </a:cubicBezTo>
                    <a:close/>
                    <a:moveTo>
                      <a:pt x="81" y="0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82" y="13"/>
                      <a:pt x="86" y="22"/>
                      <a:pt x="86" y="33"/>
                    </a:cubicBezTo>
                    <a:cubicBezTo>
                      <a:pt x="86" y="44"/>
                      <a:pt x="82" y="54"/>
                      <a:pt x="75" y="61"/>
                    </a:cubicBezTo>
                    <a:cubicBezTo>
                      <a:pt x="81" y="67"/>
                      <a:pt x="81" y="67"/>
                      <a:pt x="81" y="67"/>
                    </a:cubicBezTo>
                    <a:cubicBezTo>
                      <a:pt x="89" y="58"/>
                      <a:pt x="94" y="46"/>
                      <a:pt x="94" y="33"/>
                    </a:cubicBezTo>
                    <a:cubicBezTo>
                      <a:pt x="94" y="20"/>
                      <a:pt x="89" y="8"/>
                      <a:pt x="81" y="0"/>
                    </a:cubicBezTo>
                    <a:close/>
                    <a:moveTo>
                      <a:pt x="24" y="10"/>
                    </a:moveTo>
                    <a:cubicBezTo>
                      <a:pt x="18" y="16"/>
                      <a:pt x="14" y="24"/>
                      <a:pt x="14" y="33"/>
                    </a:cubicBezTo>
                    <a:cubicBezTo>
                      <a:pt x="14" y="42"/>
                      <a:pt x="18" y="50"/>
                      <a:pt x="24" y="57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25" y="46"/>
                      <a:pt x="22" y="40"/>
                      <a:pt x="22" y="33"/>
                    </a:cubicBezTo>
                    <a:cubicBezTo>
                      <a:pt x="22" y="26"/>
                      <a:pt x="25" y="20"/>
                      <a:pt x="30" y="15"/>
                    </a:cubicBezTo>
                    <a:lnTo>
                      <a:pt x="24" y="10"/>
                    </a:lnTo>
                    <a:close/>
                    <a:moveTo>
                      <a:pt x="19" y="5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5" y="8"/>
                      <a:pt x="0" y="20"/>
                      <a:pt x="0" y="33"/>
                    </a:cubicBezTo>
                    <a:cubicBezTo>
                      <a:pt x="0" y="46"/>
                      <a:pt x="5" y="58"/>
                      <a:pt x="14" y="67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12" y="54"/>
                      <a:pt x="8" y="44"/>
                      <a:pt x="8" y="33"/>
                    </a:cubicBezTo>
                    <a:cubicBezTo>
                      <a:pt x="8" y="22"/>
                      <a:pt x="12" y="12"/>
                      <a:pt x="19" y="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89"/>
              </a:p>
            </p:txBody>
          </p:sp>
        </p:grpSp>
        <p:sp>
          <p:nvSpPr>
            <p:cNvPr id="60" name="TextBox 13"/>
            <p:cNvSpPr txBox="1"/>
            <p:nvPr/>
          </p:nvSpPr>
          <p:spPr>
            <a:xfrm flipH="1">
              <a:off x="5580111" y="2643758"/>
              <a:ext cx="4104456" cy="6232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76" tIns="34288" rIns="68576" bIns="34288">
              <a:spAutoFit/>
            </a:bodyPr>
            <a:lstStyle>
              <a:defPPr>
                <a:defRPr lang="zh-CN"/>
              </a:defPPr>
              <a:lvl1pPr algn="ctr" eaLnBrk="0" hangingPunct="0">
                <a:defRPr sz="2200" b="1">
                  <a:solidFill>
                    <a:srgbClr val="333333"/>
                  </a:solidFill>
                  <a:latin typeface="微软雅黑" pitchFamily="34" charset="-122"/>
                  <a:ea typeface="微软雅黑" pitchFamily="34" charset="-122"/>
                </a:defRPr>
              </a:lvl1pPr>
              <a:lvl2pPr marL="742950" indent="-285750" eaLnBrk="0" hangingPunct="0">
                <a:defRPr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9pPr>
            </a:lstStyle>
            <a:p>
              <a:pPr algn="l" defTabSz="685749"/>
              <a:r>
                <a:rPr lang="zh-CN" altLang="en-US" sz="1800" dirty="0" smtClean="0">
                  <a:solidFill>
                    <a:srgbClr val="1F1F1F">
                      <a:lumMod val="75000"/>
                      <a:lumOff val="25000"/>
                    </a:srgbClr>
                  </a:solidFill>
                </a:rPr>
                <a:t>标准流程，根据高新技术企业经营前景、研发投入</a:t>
              </a:r>
              <a:r>
                <a:rPr lang="zh-CN" altLang="en-US" sz="1800" dirty="0" smtClean="0">
                  <a:solidFill>
                    <a:srgbClr val="FF0000"/>
                  </a:solidFill>
                </a:rPr>
                <a:t>模板化测算额度</a:t>
              </a:r>
              <a:endParaRPr lang="zh-CN" alt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1115616" y="3402864"/>
              <a:ext cx="3567708" cy="8001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TextBox 13"/>
            <p:cNvSpPr txBox="1"/>
            <p:nvPr/>
          </p:nvSpPr>
          <p:spPr>
            <a:xfrm flipH="1">
              <a:off x="1455025" y="3562880"/>
              <a:ext cx="2972959" cy="3770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76" tIns="34288" rIns="68576" bIns="34288">
              <a:spAutoFit/>
            </a:bodyPr>
            <a:lstStyle>
              <a:defPPr>
                <a:defRPr lang="zh-CN"/>
              </a:defPPr>
              <a:lvl1pPr algn="ctr" eaLnBrk="0" hangingPunct="0">
                <a:defRPr sz="2200" b="1">
                  <a:solidFill>
                    <a:srgbClr val="333333"/>
                  </a:solidFill>
                  <a:latin typeface="微软雅黑" pitchFamily="34" charset="-122"/>
                  <a:ea typeface="微软雅黑" pitchFamily="34" charset="-122"/>
                </a:defRPr>
              </a:lvl1pPr>
              <a:lvl2pPr marL="742950" indent="-285750" eaLnBrk="0" hangingPunct="0">
                <a:defRPr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9pPr>
            </a:lstStyle>
            <a:p>
              <a:pPr algn="l" defTabSz="685749"/>
              <a:r>
                <a:rPr lang="zh-CN" altLang="en-US" sz="2000" dirty="0" smtClean="0">
                  <a:solidFill>
                    <a:schemeClr val="bg1"/>
                  </a:solidFill>
                </a:rPr>
                <a:t>助力高新，“贷”您腾飞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115615" y="1248768"/>
              <a:ext cx="3567708" cy="2154095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/>
              <a:endParaRPr lang="zh-CN" altLang="en-US" sz="1425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</p:grpSp>
      <p:sp>
        <p:nvSpPr>
          <p:cNvPr id="22" name="任意多边形 21"/>
          <p:cNvSpPr/>
          <p:nvPr/>
        </p:nvSpPr>
        <p:spPr>
          <a:xfrm>
            <a:off x="2779" y="4811152"/>
            <a:ext cx="9151772" cy="326396"/>
          </a:xfrm>
          <a:custGeom>
            <a:avLst/>
            <a:gdLst>
              <a:gd name="connsiteX0" fmla="*/ 6442848 w 12885696"/>
              <a:gd name="connsiteY0" fmla="*/ 0 h 677930"/>
              <a:gd name="connsiteX1" fmla="*/ 12818477 w 12885696"/>
              <a:gd name="connsiteY1" fmla="*/ 656546 h 677930"/>
              <a:gd name="connsiteX2" fmla="*/ 12885696 w 12885696"/>
              <a:gd name="connsiteY2" fmla="*/ 677930 h 677930"/>
              <a:gd name="connsiteX3" fmla="*/ 0 w 12885696"/>
              <a:gd name="connsiteY3" fmla="*/ 677930 h 677930"/>
              <a:gd name="connsiteX4" fmla="*/ 67219 w 12885696"/>
              <a:gd name="connsiteY4" fmla="*/ 656546 h 677930"/>
              <a:gd name="connsiteX5" fmla="*/ 6442848 w 12885696"/>
              <a:gd name="connsiteY5" fmla="*/ 0 h 67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85696" h="677930">
                <a:moveTo>
                  <a:pt x="6442848" y="0"/>
                </a:moveTo>
                <a:cubicBezTo>
                  <a:pt x="9144779" y="0"/>
                  <a:pt x="11510983" y="262931"/>
                  <a:pt x="12818477" y="656546"/>
                </a:cubicBezTo>
                <a:lnTo>
                  <a:pt x="12885696" y="677930"/>
                </a:lnTo>
                <a:lnTo>
                  <a:pt x="0" y="677930"/>
                </a:lnTo>
                <a:lnTo>
                  <a:pt x="67219" y="656546"/>
                </a:lnTo>
                <a:cubicBezTo>
                  <a:pt x="1374713" y="262931"/>
                  <a:pt x="3740917" y="0"/>
                  <a:pt x="644284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685562"/>
            <a:endParaRPr lang="zh-CN" altLang="en-US" sz="1400" dirty="0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4148747" y="3435846"/>
            <a:ext cx="495261" cy="4952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49"/>
            <a:endParaRPr lang="zh-CN" altLang="en-US" sz="1425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30" name="Freeform 23"/>
          <p:cNvSpPr>
            <a:spLocks noEditPoints="1"/>
          </p:cNvSpPr>
          <p:nvPr/>
        </p:nvSpPr>
        <p:spPr bwMode="auto">
          <a:xfrm>
            <a:off x="4224939" y="3562534"/>
            <a:ext cx="342877" cy="259654"/>
          </a:xfrm>
          <a:custGeom>
            <a:avLst/>
            <a:gdLst>
              <a:gd name="T0" fmla="*/ 105 w 128"/>
              <a:gd name="T1" fmla="*/ 2 h 96"/>
              <a:gd name="T2" fmla="*/ 28 w 128"/>
              <a:gd name="T3" fmla="*/ 0 h 96"/>
              <a:gd name="T4" fmla="*/ 2 w 128"/>
              <a:gd name="T5" fmla="*/ 23 h 96"/>
              <a:gd name="T6" fmla="*/ 2 w 128"/>
              <a:gd name="T7" fmla="*/ 34 h 96"/>
              <a:gd name="T8" fmla="*/ 64 w 128"/>
              <a:gd name="T9" fmla="*/ 96 h 96"/>
              <a:gd name="T10" fmla="*/ 126 w 128"/>
              <a:gd name="T11" fmla="*/ 34 h 96"/>
              <a:gd name="T12" fmla="*/ 126 w 128"/>
              <a:gd name="T13" fmla="*/ 23 h 96"/>
              <a:gd name="T14" fmla="*/ 55 w 128"/>
              <a:gd name="T15" fmla="*/ 28 h 96"/>
              <a:gd name="T16" fmla="*/ 73 w 128"/>
              <a:gd name="T17" fmla="*/ 28 h 96"/>
              <a:gd name="T18" fmla="*/ 78 w 128"/>
              <a:gd name="T19" fmla="*/ 9 h 96"/>
              <a:gd name="T20" fmla="*/ 76 w 128"/>
              <a:gd name="T21" fmla="*/ 25 h 96"/>
              <a:gd name="T22" fmla="*/ 52 w 128"/>
              <a:gd name="T23" fmla="*/ 25 h 96"/>
              <a:gd name="T24" fmla="*/ 50 w 128"/>
              <a:gd name="T25" fmla="*/ 9 h 96"/>
              <a:gd name="T26" fmla="*/ 52 w 128"/>
              <a:gd name="T27" fmla="*/ 25 h 96"/>
              <a:gd name="T28" fmla="*/ 64 w 128"/>
              <a:gd name="T29" fmla="*/ 82 h 96"/>
              <a:gd name="T30" fmla="*/ 74 w 128"/>
              <a:gd name="T31" fmla="*/ 32 h 96"/>
              <a:gd name="T32" fmla="*/ 98 w 128"/>
              <a:gd name="T33" fmla="*/ 32 h 96"/>
              <a:gd name="T34" fmla="*/ 78 w 128"/>
              <a:gd name="T35" fmla="*/ 32 h 96"/>
              <a:gd name="T36" fmla="*/ 89 w 128"/>
              <a:gd name="T37" fmla="*/ 20 h 96"/>
              <a:gd name="T38" fmla="*/ 79 w 128"/>
              <a:gd name="T39" fmla="*/ 28 h 96"/>
              <a:gd name="T40" fmla="*/ 97 w 128"/>
              <a:gd name="T41" fmla="*/ 8 h 96"/>
              <a:gd name="T42" fmla="*/ 83 w 128"/>
              <a:gd name="T43" fmla="*/ 8 h 96"/>
              <a:gd name="T44" fmla="*/ 55 w 128"/>
              <a:gd name="T45" fmla="*/ 8 h 96"/>
              <a:gd name="T46" fmla="*/ 64 w 128"/>
              <a:gd name="T47" fmla="*/ 15 h 96"/>
              <a:gd name="T48" fmla="*/ 31 w 128"/>
              <a:gd name="T49" fmla="*/ 8 h 96"/>
              <a:gd name="T50" fmla="*/ 39 w 128"/>
              <a:gd name="T51" fmla="*/ 14 h 96"/>
              <a:gd name="T52" fmla="*/ 49 w 128"/>
              <a:gd name="T53" fmla="*/ 28 h 96"/>
              <a:gd name="T54" fmla="*/ 39 w 128"/>
              <a:gd name="T55" fmla="*/ 20 h 96"/>
              <a:gd name="T56" fmla="*/ 60 w 128"/>
              <a:gd name="T57" fmla="*/ 81 h 96"/>
              <a:gd name="T58" fmla="*/ 50 w 128"/>
              <a:gd name="T59" fmla="*/ 32 h 96"/>
              <a:gd name="T60" fmla="*/ 11 w 128"/>
              <a:gd name="T61" fmla="*/ 32 h 96"/>
              <a:gd name="T62" fmla="*/ 51 w 128"/>
              <a:gd name="T63" fmla="*/ 74 h 96"/>
              <a:gd name="T64" fmla="*/ 117 w 128"/>
              <a:gd name="T65" fmla="*/ 32 h 96"/>
              <a:gd name="T66" fmla="*/ 102 w 128"/>
              <a:gd name="T67" fmla="*/ 32 h 96"/>
              <a:gd name="T68" fmla="*/ 92 w 128"/>
              <a:gd name="T69" fmla="*/ 17 h 96"/>
              <a:gd name="T70" fmla="*/ 120 w 128"/>
              <a:gd name="T71" fmla="*/ 28 h 96"/>
              <a:gd name="T72" fmla="*/ 27 w 128"/>
              <a:gd name="T73" fmla="*/ 10 h 96"/>
              <a:gd name="T74" fmla="*/ 25 w 128"/>
              <a:gd name="T75" fmla="*/ 28 h 96"/>
              <a:gd name="T76" fmla="*/ 27 w 128"/>
              <a:gd name="T77" fmla="*/ 1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96">
                <a:moveTo>
                  <a:pt x="126" y="23"/>
                </a:move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2" y="0"/>
                  <a:pt x="10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1"/>
                  <a:pt x="23" y="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4"/>
                  <a:pt x="0" y="26"/>
                  <a:pt x="0" y="28"/>
                </a:cubicBezTo>
                <a:cubicBezTo>
                  <a:pt x="0" y="30"/>
                  <a:pt x="1" y="32"/>
                  <a:pt x="2" y="34"/>
                </a:cubicBezTo>
                <a:cubicBezTo>
                  <a:pt x="58" y="93"/>
                  <a:pt x="58" y="93"/>
                  <a:pt x="58" y="93"/>
                </a:cubicBezTo>
                <a:cubicBezTo>
                  <a:pt x="60" y="95"/>
                  <a:pt x="62" y="96"/>
                  <a:pt x="64" y="96"/>
                </a:cubicBezTo>
                <a:cubicBezTo>
                  <a:pt x="66" y="96"/>
                  <a:pt x="68" y="95"/>
                  <a:pt x="70" y="93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7" y="32"/>
                  <a:pt x="128" y="30"/>
                  <a:pt x="128" y="28"/>
                </a:cubicBezTo>
                <a:cubicBezTo>
                  <a:pt x="128" y="26"/>
                  <a:pt x="127" y="24"/>
                  <a:pt x="126" y="23"/>
                </a:cubicBezTo>
                <a:close/>
                <a:moveTo>
                  <a:pt x="73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64" y="21"/>
                  <a:pt x="64" y="21"/>
                  <a:pt x="64" y="21"/>
                </a:cubicBezTo>
                <a:lnTo>
                  <a:pt x="73" y="28"/>
                </a:lnTo>
                <a:close/>
                <a:moveTo>
                  <a:pt x="67" y="18"/>
                </a:moveTo>
                <a:cubicBezTo>
                  <a:pt x="78" y="9"/>
                  <a:pt x="78" y="9"/>
                  <a:pt x="78" y="9"/>
                </a:cubicBezTo>
                <a:cubicBezTo>
                  <a:pt x="86" y="17"/>
                  <a:pt x="86" y="17"/>
                  <a:pt x="86" y="17"/>
                </a:cubicBezTo>
                <a:cubicBezTo>
                  <a:pt x="76" y="25"/>
                  <a:pt x="76" y="25"/>
                  <a:pt x="76" y="25"/>
                </a:cubicBezTo>
                <a:lnTo>
                  <a:pt x="67" y="18"/>
                </a:lnTo>
                <a:close/>
                <a:moveTo>
                  <a:pt x="52" y="25"/>
                </a:moveTo>
                <a:cubicBezTo>
                  <a:pt x="42" y="17"/>
                  <a:pt x="42" y="17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61" y="18"/>
                  <a:pt x="61" y="18"/>
                  <a:pt x="61" y="18"/>
                </a:cubicBezTo>
                <a:lnTo>
                  <a:pt x="52" y="25"/>
                </a:lnTo>
                <a:close/>
                <a:moveTo>
                  <a:pt x="74" y="32"/>
                </a:moveTo>
                <a:cubicBezTo>
                  <a:pt x="64" y="82"/>
                  <a:pt x="64" y="82"/>
                  <a:pt x="64" y="82"/>
                </a:cubicBezTo>
                <a:cubicBezTo>
                  <a:pt x="54" y="32"/>
                  <a:pt x="54" y="32"/>
                  <a:pt x="54" y="32"/>
                </a:cubicBezTo>
                <a:lnTo>
                  <a:pt x="74" y="32"/>
                </a:lnTo>
                <a:close/>
                <a:moveTo>
                  <a:pt x="78" y="32"/>
                </a:moveTo>
                <a:cubicBezTo>
                  <a:pt x="98" y="32"/>
                  <a:pt x="98" y="32"/>
                  <a:pt x="98" y="32"/>
                </a:cubicBezTo>
                <a:cubicBezTo>
                  <a:pt x="68" y="81"/>
                  <a:pt x="68" y="81"/>
                  <a:pt x="68" y="81"/>
                </a:cubicBezTo>
                <a:lnTo>
                  <a:pt x="78" y="32"/>
                </a:lnTo>
                <a:close/>
                <a:moveTo>
                  <a:pt x="79" y="28"/>
                </a:moveTo>
                <a:cubicBezTo>
                  <a:pt x="89" y="20"/>
                  <a:pt x="89" y="20"/>
                  <a:pt x="89" y="20"/>
                </a:cubicBezTo>
                <a:cubicBezTo>
                  <a:pt x="97" y="28"/>
                  <a:pt x="97" y="28"/>
                  <a:pt x="97" y="28"/>
                </a:cubicBezTo>
                <a:lnTo>
                  <a:pt x="79" y="28"/>
                </a:lnTo>
                <a:close/>
                <a:moveTo>
                  <a:pt x="83" y="8"/>
                </a:moveTo>
                <a:cubicBezTo>
                  <a:pt x="97" y="8"/>
                  <a:pt x="97" y="8"/>
                  <a:pt x="97" y="8"/>
                </a:cubicBezTo>
                <a:cubicBezTo>
                  <a:pt x="89" y="14"/>
                  <a:pt x="89" y="14"/>
                  <a:pt x="89" y="14"/>
                </a:cubicBezTo>
                <a:lnTo>
                  <a:pt x="83" y="8"/>
                </a:lnTo>
                <a:close/>
                <a:moveTo>
                  <a:pt x="64" y="15"/>
                </a:moveTo>
                <a:cubicBezTo>
                  <a:pt x="55" y="8"/>
                  <a:pt x="55" y="8"/>
                  <a:pt x="55" y="8"/>
                </a:cubicBezTo>
                <a:cubicBezTo>
                  <a:pt x="73" y="8"/>
                  <a:pt x="73" y="8"/>
                  <a:pt x="73" y="8"/>
                </a:cubicBezTo>
                <a:lnTo>
                  <a:pt x="64" y="15"/>
                </a:lnTo>
                <a:close/>
                <a:moveTo>
                  <a:pt x="39" y="14"/>
                </a:moveTo>
                <a:cubicBezTo>
                  <a:pt x="31" y="8"/>
                  <a:pt x="31" y="8"/>
                  <a:pt x="31" y="8"/>
                </a:cubicBezTo>
                <a:cubicBezTo>
                  <a:pt x="45" y="8"/>
                  <a:pt x="45" y="8"/>
                  <a:pt x="45" y="8"/>
                </a:cubicBezTo>
                <a:lnTo>
                  <a:pt x="39" y="14"/>
                </a:lnTo>
                <a:close/>
                <a:moveTo>
                  <a:pt x="39" y="20"/>
                </a:moveTo>
                <a:cubicBezTo>
                  <a:pt x="49" y="28"/>
                  <a:pt x="49" y="28"/>
                  <a:pt x="49" y="28"/>
                </a:cubicBezTo>
                <a:cubicBezTo>
                  <a:pt x="31" y="28"/>
                  <a:pt x="31" y="28"/>
                  <a:pt x="31" y="28"/>
                </a:cubicBezTo>
                <a:lnTo>
                  <a:pt x="39" y="20"/>
                </a:lnTo>
                <a:close/>
                <a:moveTo>
                  <a:pt x="50" y="32"/>
                </a:moveTo>
                <a:cubicBezTo>
                  <a:pt x="60" y="81"/>
                  <a:pt x="60" y="81"/>
                  <a:pt x="60" y="81"/>
                </a:cubicBezTo>
                <a:cubicBezTo>
                  <a:pt x="30" y="32"/>
                  <a:pt x="30" y="32"/>
                  <a:pt x="30" y="32"/>
                </a:cubicBezTo>
                <a:lnTo>
                  <a:pt x="50" y="32"/>
                </a:lnTo>
                <a:close/>
                <a:moveTo>
                  <a:pt x="51" y="74"/>
                </a:moveTo>
                <a:cubicBezTo>
                  <a:pt x="11" y="32"/>
                  <a:pt x="11" y="32"/>
                  <a:pt x="11" y="32"/>
                </a:cubicBezTo>
                <a:cubicBezTo>
                  <a:pt x="26" y="32"/>
                  <a:pt x="26" y="32"/>
                  <a:pt x="26" y="32"/>
                </a:cubicBezTo>
                <a:lnTo>
                  <a:pt x="51" y="74"/>
                </a:lnTo>
                <a:close/>
                <a:moveTo>
                  <a:pt x="102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77" y="74"/>
                  <a:pt x="77" y="74"/>
                  <a:pt x="77" y="74"/>
                </a:cubicBezTo>
                <a:lnTo>
                  <a:pt x="102" y="32"/>
                </a:lnTo>
                <a:close/>
                <a:moveTo>
                  <a:pt x="103" y="28"/>
                </a:moveTo>
                <a:cubicBezTo>
                  <a:pt x="92" y="17"/>
                  <a:pt x="92" y="17"/>
                  <a:pt x="92" y="17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20" y="28"/>
                  <a:pt x="120" y="28"/>
                  <a:pt x="120" y="28"/>
                </a:cubicBezTo>
                <a:lnTo>
                  <a:pt x="103" y="28"/>
                </a:lnTo>
                <a:close/>
                <a:moveTo>
                  <a:pt x="27" y="10"/>
                </a:moveTo>
                <a:cubicBezTo>
                  <a:pt x="36" y="17"/>
                  <a:pt x="36" y="17"/>
                  <a:pt x="36" y="17"/>
                </a:cubicBezTo>
                <a:cubicBezTo>
                  <a:pt x="25" y="28"/>
                  <a:pt x="25" y="28"/>
                  <a:pt x="25" y="28"/>
                </a:cubicBezTo>
                <a:cubicBezTo>
                  <a:pt x="8" y="28"/>
                  <a:pt x="8" y="28"/>
                  <a:pt x="8" y="28"/>
                </a:cubicBezTo>
                <a:lnTo>
                  <a:pt x="27" y="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749"/>
            <a:endParaRPr lang="id-ID" sz="1425">
              <a:solidFill>
                <a:srgbClr val="1F1F1F"/>
              </a:solidFill>
              <a:latin typeface="Arial"/>
              <a:ea typeface="微软雅黑"/>
            </a:endParaRPr>
          </a:p>
        </p:txBody>
      </p:sp>
      <p:sp>
        <p:nvSpPr>
          <p:cNvPr id="31" name="TextBox 13"/>
          <p:cNvSpPr txBox="1"/>
          <p:nvPr/>
        </p:nvSpPr>
        <p:spPr>
          <a:xfrm flipH="1">
            <a:off x="4788024" y="3507854"/>
            <a:ext cx="3960440" cy="346245"/>
          </a:xfrm>
          <a:prstGeom prst="rect">
            <a:avLst/>
          </a:prstGeom>
          <a:noFill/>
          <a:ln>
            <a:noFill/>
          </a:ln>
        </p:spPr>
        <p:txBody>
          <a:bodyPr wrap="square" lIns="68576" tIns="34288" rIns="68576" bIns="34288">
            <a:spAutoFit/>
          </a:bodyPr>
          <a:lstStyle>
            <a:defPPr>
              <a:defRPr lang="zh-CN"/>
            </a:defPPr>
            <a:lvl1pPr algn="ctr" eaLnBrk="0" hangingPunct="0">
              <a:defRPr sz="2200" b="1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9pPr>
          </a:lstStyle>
          <a:p>
            <a:pPr algn="l" defTabSz="685749"/>
            <a:r>
              <a:rPr lang="zh-CN" altLang="en-US" sz="1800" dirty="0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专业</a:t>
            </a:r>
            <a:r>
              <a:rPr lang="zh-CN" altLang="en-US" sz="1800" dirty="0" smtClean="0">
                <a:solidFill>
                  <a:srgbClr val="FF0000"/>
                </a:solidFill>
              </a:rPr>
              <a:t>科技经营团队</a:t>
            </a:r>
            <a:r>
              <a:rPr lang="zh-CN" altLang="en-US" sz="1800" dirty="0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对接，保障体验</a:t>
            </a:r>
            <a:endParaRPr lang="zh-CN" altLang="en-US" sz="1800" dirty="0">
              <a:solidFill>
                <a:srgbClr val="1F1F1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72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4"/>
          <p:cNvGrpSpPr/>
          <p:nvPr/>
        </p:nvGrpSpPr>
        <p:grpSpPr>
          <a:xfrm>
            <a:off x="1115616" y="843558"/>
            <a:ext cx="6768753" cy="3816423"/>
            <a:chOff x="1887373" y="1507672"/>
            <a:chExt cx="8044613" cy="4679020"/>
          </a:xfrm>
        </p:grpSpPr>
        <p:sp>
          <p:nvSpPr>
            <p:cNvPr id="66" name="椭圆 7"/>
            <p:cNvSpPr/>
            <p:nvPr/>
          </p:nvSpPr>
          <p:spPr>
            <a:xfrm>
              <a:off x="3441078" y="3826350"/>
              <a:ext cx="5140769" cy="1208639"/>
            </a:xfrm>
            <a:custGeom>
              <a:avLst/>
              <a:gdLst>
                <a:gd name="connsiteX0" fmla="*/ 5141438 w 5232878"/>
                <a:gd name="connsiteY0" fmla="*/ 0 h 1208638"/>
                <a:gd name="connsiteX1" fmla="*/ 2570719 w 5232878"/>
                <a:gd name="connsiteY1" fmla="*/ 1208638 h 1208638"/>
                <a:gd name="connsiteX2" fmla="*/ 0 w 5232878"/>
                <a:gd name="connsiteY2" fmla="*/ 0 h 1208638"/>
                <a:gd name="connsiteX3" fmla="*/ 5232878 w 5232878"/>
                <a:gd name="connsiteY3" fmla="*/ 91440 h 1208638"/>
                <a:gd name="connsiteX0" fmla="*/ 5141438 w 5141438"/>
                <a:gd name="connsiteY0" fmla="*/ 0 h 1208638"/>
                <a:gd name="connsiteX1" fmla="*/ 2570719 w 5141438"/>
                <a:gd name="connsiteY1" fmla="*/ 1208638 h 1208638"/>
                <a:gd name="connsiteX2" fmla="*/ 0 w 5141438"/>
                <a:gd name="connsiteY2" fmla="*/ 0 h 120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41438" h="1208638">
                  <a:moveTo>
                    <a:pt x="5141438" y="0"/>
                  </a:moveTo>
                  <a:cubicBezTo>
                    <a:pt x="4741027" y="708082"/>
                    <a:pt x="3740838" y="1208638"/>
                    <a:pt x="2570719" y="1208638"/>
                  </a:cubicBezTo>
                  <a:cubicBezTo>
                    <a:pt x="1400600" y="1208638"/>
                    <a:pt x="400411" y="708082"/>
                    <a:pt x="0" y="0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>
                  <a:lumMod val="60000"/>
                  <a:lumOff val="40000"/>
                </a:sysClr>
              </a:solidFill>
              <a:prstDash val="solid"/>
              <a:miter lim="800000"/>
            </a:ln>
            <a:effectLst/>
          </p:spPr>
          <p:txBody>
            <a:bodyPr lIns="91431" tIns="45715" rIns="91431" bIns="45715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/>
                <a:ea typeface="微软雅黑"/>
                <a:cs typeface="+mn-cs"/>
              </a:endParaRPr>
            </a:p>
          </p:txBody>
        </p:sp>
        <p:cxnSp>
          <p:nvCxnSpPr>
            <p:cNvPr id="67" name="直接连接符 66"/>
            <p:cNvCxnSpPr>
              <a:endCxn id="66" idx="1"/>
            </p:cNvCxnSpPr>
            <p:nvPr/>
          </p:nvCxnSpPr>
          <p:spPr>
            <a:xfrm>
              <a:off x="6007773" y="3227416"/>
              <a:ext cx="3690" cy="180757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lumMod val="60000"/>
                  <a:lumOff val="40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68" name="TextBox 40"/>
            <p:cNvSpPr txBox="1"/>
            <p:nvPr/>
          </p:nvSpPr>
          <p:spPr>
            <a:xfrm>
              <a:off x="1887373" y="4423170"/>
              <a:ext cx="2286288" cy="792404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获得</a:t>
              </a: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国家或省、市高新技术认证</a:t>
              </a:r>
              <a:endPara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grpSp>
          <p:nvGrpSpPr>
            <p:cNvPr id="3" name="组合 68"/>
            <p:cNvGrpSpPr/>
            <p:nvPr/>
          </p:nvGrpSpPr>
          <p:grpSpPr>
            <a:xfrm>
              <a:off x="4961372" y="1507672"/>
              <a:ext cx="2084243" cy="2118802"/>
              <a:chOff x="2848131" y="1860029"/>
              <a:chExt cx="3807502" cy="3870129"/>
            </a:xfrm>
          </p:grpSpPr>
          <p:grpSp>
            <p:nvGrpSpPr>
              <p:cNvPr id="4" name="组合 92"/>
              <p:cNvGrpSpPr/>
              <p:nvPr/>
            </p:nvGrpSpPr>
            <p:grpSpPr>
              <a:xfrm>
                <a:off x="2848131" y="1860029"/>
                <a:ext cx="3807502" cy="3870129"/>
                <a:chOff x="2848131" y="1860029"/>
                <a:chExt cx="3807502" cy="3870129"/>
              </a:xfrm>
            </p:grpSpPr>
            <p:sp>
              <p:nvSpPr>
                <p:cNvPr id="95" name="椭圆 94"/>
                <p:cNvSpPr/>
                <p:nvPr/>
              </p:nvSpPr>
              <p:spPr>
                <a:xfrm>
                  <a:off x="2848131" y="1860029"/>
                  <a:ext cx="3807502" cy="38075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rgbClr val="E0E0E0"/>
                    </a:gs>
                  </a:gsLst>
                  <a:lin ang="54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279400" dist="2540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/>
                    <a:ea typeface="微软雅黑"/>
                    <a:cs typeface="+mn-cs"/>
                  </a:endParaRPr>
                </a:p>
              </p:txBody>
            </p:sp>
            <p:sp>
              <p:nvSpPr>
                <p:cNvPr id="96" name="椭圆 95"/>
                <p:cNvSpPr/>
                <p:nvPr/>
              </p:nvSpPr>
              <p:spPr>
                <a:xfrm>
                  <a:off x="2936824" y="2100040"/>
                  <a:ext cx="3630117" cy="363011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rgbClr val="DDDEDD"/>
                    </a:gs>
                  </a:gsLst>
                  <a:lin ang="189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/>
                    <a:ea typeface="微软雅黑"/>
                    <a:cs typeface="+mn-cs"/>
                  </a:endParaRPr>
                </a:p>
              </p:txBody>
            </p:sp>
          </p:grpSp>
          <p:sp>
            <p:nvSpPr>
              <p:cNvPr id="94" name="文本框 91"/>
              <p:cNvSpPr txBox="1"/>
              <p:nvPr/>
            </p:nvSpPr>
            <p:spPr>
              <a:xfrm>
                <a:off x="3173444" y="2827561"/>
                <a:ext cx="2964821" cy="186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A40000"/>
                    </a:solidFill>
                    <a:effectLst/>
                    <a:uLnTx/>
                    <a:uFillTx/>
                    <a:latin typeface="Agency FB"/>
                  </a:rPr>
                  <a:t>企业</a:t>
                </a:r>
                <a:endParaRPr kumimoji="0" lang="en-US" altLang="zh-CN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40000"/>
                  </a:solidFill>
                  <a:effectLst/>
                  <a:uLnTx/>
                  <a:uFillTx/>
                  <a:latin typeface="Agency FB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A40000"/>
                    </a:solidFill>
                    <a:effectLst/>
                    <a:uLnTx/>
                    <a:uFillTx/>
                    <a:latin typeface="Agency FB"/>
                  </a:rPr>
                  <a:t>特征</a:t>
                </a:r>
                <a:endParaRPr kumimoji="0" lang="en-US" altLang="zh-CN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40000"/>
                  </a:solidFill>
                  <a:effectLst/>
                  <a:uLnTx/>
                  <a:uFillTx/>
                  <a:latin typeface="Agency FB"/>
                </a:endParaRPr>
              </a:p>
            </p:txBody>
          </p:sp>
        </p:grpSp>
        <p:grpSp>
          <p:nvGrpSpPr>
            <p:cNvPr id="5" name="组合 69"/>
            <p:cNvGrpSpPr/>
            <p:nvPr/>
          </p:nvGrpSpPr>
          <p:grpSpPr>
            <a:xfrm>
              <a:off x="2800085" y="3260788"/>
              <a:ext cx="1075004" cy="1075144"/>
              <a:chOff x="2800449" y="3260788"/>
              <a:chExt cx="1075144" cy="1075144"/>
            </a:xfrm>
          </p:grpSpPr>
          <p:grpSp>
            <p:nvGrpSpPr>
              <p:cNvPr id="6" name="组合 88"/>
              <p:cNvGrpSpPr/>
              <p:nvPr/>
            </p:nvGrpSpPr>
            <p:grpSpPr>
              <a:xfrm>
                <a:off x="2800449" y="3260788"/>
                <a:ext cx="1075144" cy="1075144"/>
                <a:chOff x="3724322" y="1908536"/>
                <a:chExt cx="1329153" cy="1329153"/>
              </a:xfrm>
            </p:grpSpPr>
            <p:sp>
              <p:nvSpPr>
                <p:cNvPr id="91" name="椭圆 90"/>
                <p:cNvSpPr/>
                <p:nvPr/>
              </p:nvSpPr>
              <p:spPr>
                <a:xfrm>
                  <a:off x="3724322" y="1908536"/>
                  <a:ext cx="1329153" cy="132915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rgbClr val="DDDEDD"/>
                    </a:gs>
                  </a:gsLst>
                  <a:lin ang="9600000" scaled="0"/>
                  <a:tileRect/>
                </a:gradFill>
                <a:ln w="28575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>
                  <a:outerShdw blurRad="279400" dist="2540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gency FB"/>
                    <a:ea typeface="微软雅黑"/>
                    <a:cs typeface="+mn-cs"/>
                  </a:endParaRPr>
                </a:p>
              </p:txBody>
            </p:sp>
            <p:sp>
              <p:nvSpPr>
                <p:cNvPr id="92" name="椭圆 91"/>
                <p:cNvSpPr/>
                <p:nvPr/>
              </p:nvSpPr>
              <p:spPr>
                <a:xfrm>
                  <a:off x="3839838" y="2024052"/>
                  <a:ext cx="1098122" cy="1098122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gency FB"/>
                    <a:ea typeface="微软雅黑"/>
                    <a:cs typeface="+mn-cs"/>
                  </a:endParaRPr>
                </a:p>
              </p:txBody>
            </p:sp>
          </p:grpSp>
          <p:sp>
            <p:nvSpPr>
              <p:cNvPr id="90" name="Freeform 12"/>
              <p:cNvSpPr>
                <a:spLocks noEditPoints="1"/>
              </p:cNvSpPr>
              <p:nvPr/>
            </p:nvSpPr>
            <p:spPr bwMode="black">
              <a:xfrm>
                <a:off x="3115247" y="3529914"/>
                <a:ext cx="450199" cy="498101"/>
              </a:xfrm>
              <a:custGeom>
                <a:avLst/>
                <a:gdLst>
                  <a:gd name="T0" fmla="*/ 709 w 709"/>
                  <a:gd name="T1" fmla="*/ 570 h 709"/>
                  <a:gd name="T2" fmla="*/ 373 w 709"/>
                  <a:gd name="T3" fmla="*/ 709 h 709"/>
                  <a:gd name="T4" fmla="*/ 373 w 709"/>
                  <a:gd name="T5" fmla="*/ 294 h 709"/>
                  <a:gd name="T6" fmla="*/ 709 w 709"/>
                  <a:gd name="T7" fmla="*/ 154 h 709"/>
                  <a:gd name="T8" fmla="*/ 709 w 709"/>
                  <a:gd name="T9" fmla="*/ 570 h 709"/>
                  <a:gd name="T10" fmla="*/ 335 w 709"/>
                  <a:gd name="T11" fmla="*/ 294 h 709"/>
                  <a:gd name="T12" fmla="*/ 0 w 709"/>
                  <a:gd name="T13" fmla="*/ 154 h 709"/>
                  <a:gd name="T14" fmla="*/ 0 w 709"/>
                  <a:gd name="T15" fmla="*/ 570 h 709"/>
                  <a:gd name="T16" fmla="*/ 335 w 709"/>
                  <a:gd name="T17" fmla="*/ 709 h 709"/>
                  <a:gd name="T18" fmla="*/ 335 w 709"/>
                  <a:gd name="T19" fmla="*/ 294 h 709"/>
                  <a:gd name="T20" fmla="*/ 354 w 709"/>
                  <a:gd name="T21" fmla="*/ 0 h 709"/>
                  <a:gd name="T22" fmla="*/ 0 w 709"/>
                  <a:gd name="T23" fmla="*/ 126 h 709"/>
                  <a:gd name="T24" fmla="*/ 354 w 709"/>
                  <a:gd name="T25" fmla="*/ 268 h 709"/>
                  <a:gd name="T26" fmla="*/ 709 w 709"/>
                  <a:gd name="T27" fmla="*/ 126 h 709"/>
                  <a:gd name="T28" fmla="*/ 354 w 709"/>
                  <a:gd name="T29" fmla="*/ 0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09" h="709">
                    <a:moveTo>
                      <a:pt x="709" y="570"/>
                    </a:moveTo>
                    <a:lnTo>
                      <a:pt x="373" y="709"/>
                    </a:lnTo>
                    <a:lnTo>
                      <a:pt x="373" y="294"/>
                    </a:lnTo>
                    <a:lnTo>
                      <a:pt x="709" y="154"/>
                    </a:lnTo>
                    <a:lnTo>
                      <a:pt x="709" y="570"/>
                    </a:lnTo>
                    <a:close/>
                    <a:moveTo>
                      <a:pt x="335" y="294"/>
                    </a:moveTo>
                    <a:lnTo>
                      <a:pt x="0" y="154"/>
                    </a:lnTo>
                    <a:lnTo>
                      <a:pt x="0" y="570"/>
                    </a:lnTo>
                    <a:lnTo>
                      <a:pt x="335" y="709"/>
                    </a:lnTo>
                    <a:lnTo>
                      <a:pt x="335" y="294"/>
                    </a:lnTo>
                    <a:close/>
                    <a:moveTo>
                      <a:pt x="354" y="0"/>
                    </a:moveTo>
                    <a:lnTo>
                      <a:pt x="0" y="126"/>
                    </a:lnTo>
                    <a:lnTo>
                      <a:pt x="354" y="268"/>
                    </a:lnTo>
                    <a:lnTo>
                      <a:pt x="709" y="126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82305" tIns="41153" rIns="82305" bIns="4115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685487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739" algn="l" defTabSz="685487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487" algn="l" defTabSz="685487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229" algn="l" defTabSz="685487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75" algn="l" defTabSz="685487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3712" algn="l" defTabSz="685487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6459" algn="l" defTabSz="685487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9204" algn="l" defTabSz="685487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1951" algn="l" defTabSz="685487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4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/>
                  <a:ea typeface="微软雅黑"/>
                  <a:cs typeface="+mn-cs"/>
                </a:endParaRPr>
              </a:p>
            </p:txBody>
          </p:sp>
        </p:grpSp>
        <p:grpSp>
          <p:nvGrpSpPr>
            <p:cNvPr id="7" name="组合 70"/>
            <p:cNvGrpSpPr/>
            <p:nvPr/>
          </p:nvGrpSpPr>
          <p:grpSpPr>
            <a:xfrm>
              <a:off x="4278450" y="4144161"/>
              <a:ext cx="1075004" cy="1075144"/>
              <a:chOff x="4279007" y="4144161"/>
              <a:chExt cx="1075144" cy="1075144"/>
            </a:xfrm>
          </p:grpSpPr>
          <p:grpSp>
            <p:nvGrpSpPr>
              <p:cNvPr id="8" name="组合 84"/>
              <p:cNvGrpSpPr/>
              <p:nvPr/>
            </p:nvGrpSpPr>
            <p:grpSpPr>
              <a:xfrm>
                <a:off x="4279007" y="4144161"/>
                <a:ext cx="1075144" cy="1075144"/>
                <a:chOff x="3724322" y="1908536"/>
                <a:chExt cx="1329153" cy="1329153"/>
              </a:xfrm>
            </p:grpSpPr>
            <p:sp>
              <p:nvSpPr>
                <p:cNvPr id="87" name="椭圆 86"/>
                <p:cNvSpPr/>
                <p:nvPr/>
              </p:nvSpPr>
              <p:spPr>
                <a:xfrm>
                  <a:off x="3724322" y="1908536"/>
                  <a:ext cx="1329153" cy="132915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rgbClr val="DDDEDD"/>
                    </a:gs>
                  </a:gsLst>
                  <a:lin ang="9600000" scaled="0"/>
                  <a:tileRect/>
                </a:gradFill>
                <a:ln w="28575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>
                  <a:outerShdw blurRad="279400" dist="2540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gency FB"/>
                    <a:ea typeface="微软雅黑"/>
                    <a:cs typeface="+mn-cs"/>
                  </a:endParaRPr>
                </a:p>
              </p:txBody>
            </p:sp>
            <p:sp>
              <p:nvSpPr>
                <p:cNvPr id="88" name="椭圆 87"/>
                <p:cNvSpPr/>
                <p:nvPr/>
              </p:nvSpPr>
              <p:spPr>
                <a:xfrm>
                  <a:off x="3839838" y="2024052"/>
                  <a:ext cx="1098122" cy="1098122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gency FB"/>
                    <a:ea typeface="微软雅黑"/>
                    <a:cs typeface="+mn-cs"/>
                  </a:endParaRPr>
                </a:p>
              </p:txBody>
            </p:sp>
          </p:grpSp>
          <p:pic>
            <p:nvPicPr>
              <p:cNvPr id="86" name="Picture 5" descr="C:\Users\Jonahs\Dropbox\Projects SCOTT\MEET Windows Azure\source\Background\tile-icon-CDN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3176" y="4333642"/>
                <a:ext cx="638782" cy="6386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组合 71"/>
            <p:cNvGrpSpPr/>
            <p:nvPr/>
          </p:nvGrpSpPr>
          <p:grpSpPr>
            <a:xfrm>
              <a:off x="6516776" y="4235525"/>
              <a:ext cx="1075004" cy="1075144"/>
              <a:chOff x="6517624" y="4235525"/>
              <a:chExt cx="1075144" cy="1075144"/>
            </a:xfrm>
          </p:grpSpPr>
          <p:grpSp>
            <p:nvGrpSpPr>
              <p:cNvPr id="10" name="组合 80"/>
              <p:cNvGrpSpPr/>
              <p:nvPr/>
            </p:nvGrpSpPr>
            <p:grpSpPr>
              <a:xfrm>
                <a:off x="6517624" y="4235525"/>
                <a:ext cx="1075144" cy="1075144"/>
                <a:chOff x="3724322" y="1908536"/>
                <a:chExt cx="1329153" cy="1329153"/>
              </a:xfrm>
            </p:grpSpPr>
            <p:sp>
              <p:nvSpPr>
                <p:cNvPr id="83" name="椭圆 82"/>
                <p:cNvSpPr/>
                <p:nvPr/>
              </p:nvSpPr>
              <p:spPr>
                <a:xfrm>
                  <a:off x="3724322" y="1908536"/>
                  <a:ext cx="1329153" cy="132915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rgbClr val="DDDEDD"/>
                    </a:gs>
                  </a:gsLst>
                  <a:lin ang="9600000" scaled="0"/>
                  <a:tileRect/>
                </a:gradFill>
                <a:ln w="28575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>
                  <a:outerShdw blurRad="279400" dist="2540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gency FB"/>
                    <a:ea typeface="微软雅黑"/>
                    <a:cs typeface="+mn-cs"/>
                  </a:endParaRPr>
                </a:p>
              </p:txBody>
            </p:sp>
            <p:sp>
              <p:nvSpPr>
                <p:cNvPr id="84" name="椭圆 83"/>
                <p:cNvSpPr/>
                <p:nvPr/>
              </p:nvSpPr>
              <p:spPr>
                <a:xfrm>
                  <a:off x="3839838" y="2039752"/>
                  <a:ext cx="1098122" cy="1098122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gency FB"/>
                    <a:ea typeface="微软雅黑"/>
                    <a:cs typeface="+mn-cs"/>
                  </a:endParaRPr>
                </a:p>
              </p:txBody>
            </p:sp>
          </p:grpSp>
          <p:pic>
            <p:nvPicPr>
              <p:cNvPr id="82" name="Picture 10" descr="C:\Users\Jonahs\Dropbox\Projects SCOTT\MEET Windows Azure\source\Background\tile-icon-network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31404" y="4453789"/>
                <a:ext cx="638782" cy="6386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组合 72"/>
            <p:cNvGrpSpPr/>
            <p:nvPr/>
          </p:nvGrpSpPr>
          <p:grpSpPr>
            <a:xfrm>
              <a:off x="8044345" y="3260788"/>
              <a:ext cx="1075004" cy="1075144"/>
              <a:chOff x="8045392" y="3260788"/>
              <a:chExt cx="1075144" cy="1075144"/>
            </a:xfrm>
          </p:grpSpPr>
          <p:grpSp>
            <p:nvGrpSpPr>
              <p:cNvPr id="12" name="组合 76"/>
              <p:cNvGrpSpPr/>
              <p:nvPr/>
            </p:nvGrpSpPr>
            <p:grpSpPr>
              <a:xfrm>
                <a:off x="8045392" y="3260788"/>
                <a:ext cx="1075144" cy="1075144"/>
                <a:chOff x="3724322" y="1908536"/>
                <a:chExt cx="1329153" cy="1329153"/>
              </a:xfrm>
            </p:grpSpPr>
            <p:sp>
              <p:nvSpPr>
                <p:cNvPr id="79" name="椭圆 78"/>
                <p:cNvSpPr/>
                <p:nvPr/>
              </p:nvSpPr>
              <p:spPr>
                <a:xfrm>
                  <a:off x="3724322" y="1908536"/>
                  <a:ext cx="1329153" cy="132915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rgbClr val="DDDEDD"/>
                    </a:gs>
                  </a:gsLst>
                  <a:lin ang="9600000" scaled="0"/>
                  <a:tileRect/>
                </a:gradFill>
                <a:ln w="28575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>
                  <a:outerShdw blurRad="279400" dist="2540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gency FB"/>
                    <a:ea typeface="微软雅黑"/>
                    <a:cs typeface="+mn-cs"/>
                  </a:endParaRPr>
                </a:p>
              </p:txBody>
            </p:sp>
            <p:sp>
              <p:nvSpPr>
                <p:cNvPr id="80" name="椭圆 79"/>
                <p:cNvSpPr/>
                <p:nvPr/>
              </p:nvSpPr>
              <p:spPr>
                <a:xfrm>
                  <a:off x="3839838" y="2024052"/>
                  <a:ext cx="1098122" cy="1098122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gency FB"/>
                    <a:ea typeface="微软雅黑"/>
                    <a:cs typeface="+mn-cs"/>
                  </a:endParaRPr>
                </a:p>
              </p:txBody>
            </p:sp>
          </p:grpSp>
          <p:sp>
            <p:nvSpPr>
              <p:cNvPr id="78" name="Freeform 45"/>
              <p:cNvSpPr>
                <a:spLocks noEditPoints="1"/>
              </p:cNvSpPr>
              <p:nvPr/>
            </p:nvSpPr>
            <p:spPr bwMode="black">
              <a:xfrm>
                <a:off x="8341545" y="3499152"/>
                <a:ext cx="470167" cy="507079"/>
              </a:xfrm>
              <a:custGeom>
                <a:avLst/>
                <a:gdLst>
                  <a:gd name="T0" fmla="*/ 135 w 140"/>
                  <a:gd name="T1" fmla="*/ 85 h 151"/>
                  <a:gd name="T2" fmla="*/ 140 w 140"/>
                  <a:gd name="T3" fmla="*/ 96 h 151"/>
                  <a:gd name="T4" fmla="*/ 134 w 140"/>
                  <a:gd name="T5" fmla="*/ 106 h 151"/>
                  <a:gd name="T6" fmla="*/ 137 w 140"/>
                  <a:gd name="T7" fmla="*/ 117 h 151"/>
                  <a:gd name="T8" fmla="*/ 129 w 140"/>
                  <a:gd name="T9" fmla="*/ 128 h 151"/>
                  <a:gd name="T10" fmla="*/ 128 w 140"/>
                  <a:gd name="T11" fmla="*/ 137 h 151"/>
                  <a:gd name="T12" fmla="*/ 116 w 140"/>
                  <a:gd name="T13" fmla="*/ 148 h 151"/>
                  <a:gd name="T14" fmla="*/ 65 w 140"/>
                  <a:gd name="T15" fmla="*/ 148 h 151"/>
                  <a:gd name="T16" fmla="*/ 33 w 140"/>
                  <a:gd name="T17" fmla="*/ 142 h 151"/>
                  <a:gd name="T18" fmla="*/ 33 w 140"/>
                  <a:gd name="T19" fmla="*/ 82 h 151"/>
                  <a:gd name="T20" fmla="*/ 34 w 140"/>
                  <a:gd name="T21" fmla="*/ 82 h 151"/>
                  <a:gd name="T22" fmla="*/ 34 w 140"/>
                  <a:gd name="T23" fmla="*/ 82 h 151"/>
                  <a:gd name="T24" fmla="*/ 37 w 140"/>
                  <a:gd name="T25" fmla="*/ 82 h 151"/>
                  <a:gd name="T26" fmla="*/ 60 w 140"/>
                  <a:gd name="T27" fmla="*/ 48 h 151"/>
                  <a:gd name="T28" fmla="*/ 68 w 140"/>
                  <a:gd name="T29" fmla="*/ 39 h 151"/>
                  <a:gd name="T30" fmla="*/ 81 w 140"/>
                  <a:gd name="T31" fmla="*/ 3 h 151"/>
                  <a:gd name="T32" fmla="*/ 97 w 140"/>
                  <a:gd name="T33" fmla="*/ 8 h 151"/>
                  <a:gd name="T34" fmla="*/ 99 w 140"/>
                  <a:gd name="T35" fmla="*/ 35 h 151"/>
                  <a:gd name="T36" fmla="*/ 90 w 140"/>
                  <a:gd name="T37" fmla="*/ 60 h 151"/>
                  <a:gd name="T38" fmla="*/ 130 w 140"/>
                  <a:gd name="T39" fmla="*/ 62 h 151"/>
                  <a:gd name="T40" fmla="*/ 140 w 140"/>
                  <a:gd name="T41" fmla="*/ 77 h 151"/>
                  <a:gd name="T42" fmla="*/ 135 w 140"/>
                  <a:gd name="T43" fmla="*/ 85 h 151"/>
                  <a:gd name="T44" fmla="*/ 30 w 140"/>
                  <a:gd name="T45" fmla="*/ 137 h 151"/>
                  <a:gd name="T46" fmla="*/ 30 w 140"/>
                  <a:gd name="T47" fmla="*/ 137 h 151"/>
                  <a:gd name="T48" fmla="*/ 30 w 140"/>
                  <a:gd name="T49" fmla="*/ 82 h 151"/>
                  <a:gd name="T50" fmla="*/ 23 w 140"/>
                  <a:gd name="T51" fmla="*/ 76 h 151"/>
                  <a:gd name="T52" fmla="*/ 7 w 140"/>
                  <a:gd name="T53" fmla="*/ 76 h 151"/>
                  <a:gd name="T54" fmla="*/ 0 w 140"/>
                  <a:gd name="T55" fmla="*/ 82 h 151"/>
                  <a:gd name="T56" fmla="*/ 0 w 140"/>
                  <a:gd name="T57" fmla="*/ 137 h 151"/>
                  <a:gd name="T58" fmla="*/ 7 w 140"/>
                  <a:gd name="T59" fmla="*/ 144 h 151"/>
                  <a:gd name="T60" fmla="*/ 23 w 140"/>
                  <a:gd name="T61" fmla="*/ 144 h 151"/>
                  <a:gd name="T62" fmla="*/ 30 w 140"/>
                  <a:gd name="T63" fmla="*/ 13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0" h="151">
                    <a:moveTo>
                      <a:pt x="135" y="85"/>
                    </a:moveTo>
                    <a:cubicBezTo>
                      <a:pt x="135" y="88"/>
                      <a:pt x="140" y="93"/>
                      <a:pt x="140" y="96"/>
                    </a:cubicBezTo>
                    <a:cubicBezTo>
                      <a:pt x="140" y="99"/>
                      <a:pt x="134" y="103"/>
                      <a:pt x="134" y="106"/>
                    </a:cubicBezTo>
                    <a:cubicBezTo>
                      <a:pt x="133" y="109"/>
                      <a:pt x="137" y="114"/>
                      <a:pt x="137" y="117"/>
                    </a:cubicBezTo>
                    <a:cubicBezTo>
                      <a:pt x="137" y="121"/>
                      <a:pt x="130" y="125"/>
                      <a:pt x="129" y="128"/>
                    </a:cubicBezTo>
                    <a:cubicBezTo>
                      <a:pt x="128" y="130"/>
                      <a:pt x="129" y="135"/>
                      <a:pt x="128" y="137"/>
                    </a:cubicBezTo>
                    <a:cubicBezTo>
                      <a:pt x="127" y="141"/>
                      <a:pt x="120" y="147"/>
                      <a:pt x="116" y="148"/>
                    </a:cubicBezTo>
                    <a:cubicBezTo>
                      <a:pt x="104" y="151"/>
                      <a:pt x="65" y="148"/>
                      <a:pt x="65" y="148"/>
                    </a:cubicBezTo>
                    <a:cubicBezTo>
                      <a:pt x="65" y="148"/>
                      <a:pt x="65" y="148"/>
                      <a:pt x="33" y="142"/>
                    </a:cubicBezTo>
                    <a:cubicBezTo>
                      <a:pt x="33" y="142"/>
                      <a:pt x="33" y="142"/>
                      <a:pt x="33" y="82"/>
                    </a:cubicBezTo>
                    <a:cubicBezTo>
                      <a:pt x="33" y="82"/>
                      <a:pt x="33" y="82"/>
                      <a:pt x="34" y="82"/>
                    </a:cubicBezTo>
                    <a:cubicBezTo>
                      <a:pt x="34" y="82"/>
                      <a:pt x="34" y="82"/>
                      <a:pt x="34" y="82"/>
                    </a:cubicBezTo>
                    <a:cubicBezTo>
                      <a:pt x="34" y="82"/>
                      <a:pt x="34" y="82"/>
                      <a:pt x="37" y="82"/>
                    </a:cubicBezTo>
                    <a:cubicBezTo>
                      <a:pt x="41" y="81"/>
                      <a:pt x="49" y="75"/>
                      <a:pt x="60" y="48"/>
                    </a:cubicBezTo>
                    <a:cubicBezTo>
                      <a:pt x="61" y="44"/>
                      <a:pt x="65" y="42"/>
                      <a:pt x="68" y="39"/>
                    </a:cubicBezTo>
                    <a:cubicBezTo>
                      <a:pt x="75" y="34"/>
                      <a:pt x="79" y="27"/>
                      <a:pt x="81" y="3"/>
                    </a:cubicBezTo>
                    <a:cubicBezTo>
                      <a:pt x="81" y="0"/>
                      <a:pt x="91" y="1"/>
                      <a:pt x="97" y="8"/>
                    </a:cubicBezTo>
                    <a:cubicBezTo>
                      <a:pt x="102" y="14"/>
                      <a:pt x="102" y="26"/>
                      <a:pt x="99" y="35"/>
                    </a:cubicBezTo>
                    <a:cubicBezTo>
                      <a:pt x="96" y="41"/>
                      <a:pt x="87" y="55"/>
                      <a:pt x="90" y="60"/>
                    </a:cubicBezTo>
                    <a:cubicBezTo>
                      <a:pt x="90" y="60"/>
                      <a:pt x="124" y="59"/>
                      <a:pt x="130" y="62"/>
                    </a:cubicBezTo>
                    <a:cubicBezTo>
                      <a:pt x="134" y="63"/>
                      <a:pt x="140" y="72"/>
                      <a:pt x="140" y="77"/>
                    </a:cubicBezTo>
                    <a:cubicBezTo>
                      <a:pt x="140" y="79"/>
                      <a:pt x="136" y="83"/>
                      <a:pt x="135" y="85"/>
                    </a:cubicBezTo>
                    <a:close/>
                    <a:moveTo>
                      <a:pt x="30" y="137"/>
                    </a:moveTo>
                    <a:cubicBezTo>
                      <a:pt x="30" y="137"/>
                      <a:pt x="30" y="137"/>
                      <a:pt x="30" y="137"/>
                    </a:cubicBezTo>
                    <a:cubicBezTo>
                      <a:pt x="30" y="137"/>
                      <a:pt x="30" y="137"/>
                      <a:pt x="30" y="82"/>
                    </a:cubicBezTo>
                    <a:cubicBezTo>
                      <a:pt x="30" y="79"/>
                      <a:pt x="27" y="76"/>
                      <a:pt x="23" y="76"/>
                    </a:cubicBezTo>
                    <a:cubicBezTo>
                      <a:pt x="23" y="76"/>
                      <a:pt x="23" y="76"/>
                      <a:pt x="7" y="76"/>
                    </a:cubicBezTo>
                    <a:cubicBezTo>
                      <a:pt x="3" y="76"/>
                      <a:pt x="0" y="79"/>
                      <a:pt x="0" y="82"/>
                    </a:cubicBezTo>
                    <a:cubicBezTo>
                      <a:pt x="0" y="82"/>
                      <a:pt x="0" y="82"/>
                      <a:pt x="0" y="137"/>
                    </a:cubicBezTo>
                    <a:cubicBezTo>
                      <a:pt x="0" y="141"/>
                      <a:pt x="3" y="144"/>
                      <a:pt x="7" y="144"/>
                    </a:cubicBezTo>
                    <a:cubicBezTo>
                      <a:pt x="7" y="144"/>
                      <a:pt x="7" y="144"/>
                      <a:pt x="23" y="144"/>
                    </a:cubicBezTo>
                    <a:cubicBezTo>
                      <a:pt x="27" y="144"/>
                      <a:pt x="30" y="141"/>
                      <a:pt x="30" y="1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8" tIns="34285" rIns="68568" bIns="34285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685487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739" algn="l" defTabSz="685487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487" algn="l" defTabSz="685487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229" algn="l" defTabSz="685487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75" algn="l" defTabSz="685487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3712" algn="l" defTabSz="685487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6459" algn="l" defTabSz="685487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9204" algn="l" defTabSz="685487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1951" algn="l" defTabSz="685487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5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/>
                  <a:ea typeface="微软雅黑"/>
                  <a:cs typeface="+mn-cs"/>
                </a:endParaRPr>
              </a:p>
            </p:txBody>
          </p:sp>
        </p:grpSp>
        <p:sp>
          <p:nvSpPr>
            <p:cNvPr id="74" name="TextBox 30"/>
            <p:cNvSpPr txBox="1"/>
            <p:nvPr/>
          </p:nvSpPr>
          <p:spPr>
            <a:xfrm>
              <a:off x="3441079" y="5394288"/>
              <a:ext cx="2490572" cy="792404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纳税收入达一定规模，实现盈利</a:t>
              </a:r>
              <a:endPara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75" name="TextBox 31"/>
            <p:cNvSpPr txBox="1"/>
            <p:nvPr/>
          </p:nvSpPr>
          <p:spPr>
            <a:xfrm>
              <a:off x="6072931" y="5392142"/>
              <a:ext cx="2737632" cy="792404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负债适度，未在多家银行融资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76" name="TextBox 32"/>
            <p:cNvSpPr txBox="1"/>
            <p:nvPr/>
          </p:nvSpPr>
          <p:spPr>
            <a:xfrm>
              <a:off x="7988023" y="4493228"/>
              <a:ext cx="1943963" cy="792404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近两年</a:t>
              </a: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研发费用稳定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97" name="矩形 3"/>
          <p:cNvSpPr>
            <a:spLocks noChangeArrowheads="1"/>
          </p:cNvSpPr>
          <p:nvPr/>
        </p:nvSpPr>
        <p:spPr bwMode="auto">
          <a:xfrm>
            <a:off x="805470" y="168685"/>
            <a:ext cx="3603813" cy="52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1" tIns="45706" rIns="91411" bIns="4570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914106">
              <a:spcBef>
                <a:spcPct val="0"/>
              </a:spcBef>
              <a:buNone/>
            </a:pPr>
            <a:r>
              <a:rPr lang="zh-CN" altLang="en-US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高新贷</a:t>
            </a:r>
            <a:r>
              <a:rPr lang="en-US" altLang="zh-CN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—</a:t>
            </a:r>
            <a:r>
              <a:rPr lang="zh-CN" altLang="en-US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挖掘您的优势</a:t>
            </a:r>
            <a:endParaRPr lang="zh-CN" altLang="en-US" sz="24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99" name="图片 9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697" y="68798"/>
            <a:ext cx="1721915" cy="457545"/>
          </a:xfrm>
          <a:prstGeom prst="rect">
            <a:avLst/>
          </a:prstGeom>
        </p:spPr>
      </p:pic>
      <p:sp>
        <p:nvSpPr>
          <p:cNvPr id="36" name="任意多边形 35"/>
          <p:cNvSpPr/>
          <p:nvPr/>
        </p:nvSpPr>
        <p:spPr>
          <a:xfrm>
            <a:off x="2779" y="4811152"/>
            <a:ext cx="9151772" cy="326396"/>
          </a:xfrm>
          <a:custGeom>
            <a:avLst/>
            <a:gdLst>
              <a:gd name="connsiteX0" fmla="*/ 6442848 w 12885696"/>
              <a:gd name="connsiteY0" fmla="*/ 0 h 677930"/>
              <a:gd name="connsiteX1" fmla="*/ 12818477 w 12885696"/>
              <a:gd name="connsiteY1" fmla="*/ 656546 h 677930"/>
              <a:gd name="connsiteX2" fmla="*/ 12885696 w 12885696"/>
              <a:gd name="connsiteY2" fmla="*/ 677930 h 677930"/>
              <a:gd name="connsiteX3" fmla="*/ 0 w 12885696"/>
              <a:gd name="connsiteY3" fmla="*/ 677930 h 677930"/>
              <a:gd name="connsiteX4" fmla="*/ 67219 w 12885696"/>
              <a:gd name="connsiteY4" fmla="*/ 656546 h 677930"/>
              <a:gd name="connsiteX5" fmla="*/ 6442848 w 12885696"/>
              <a:gd name="connsiteY5" fmla="*/ 0 h 67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85696" h="677930">
                <a:moveTo>
                  <a:pt x="6442848" y="0"/>
                </a:moveTo>
                <a:cubicBezTo>
                  <a:pt x="9144779" y="0"/>
                  <a:pt x="11510983" y="262931"/>
                  <a:pt x="12818477" y="656546"/>
                </a:cubicBezTo>
                <a:lnTo>
                  <a:pt x="12885696" y="677930"/>
                </a:lnTo>
                <a:lnTo>
                  <a:pt x="0" y="677930"/>
                </a:lnTo>
                <a:lnTo>
                  <a:pt x="67219" y="656546"/>
                </a:lnTo>
                <a:cubicBezTo>
                  <a:pt x="1374713" y="262931"/>
                  <a:pt x="3740917" y="0"/>
                  <a:pt x="644284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685562"/>
            <a:endParaRPr lang="zh-CN" altLang="en-US" sz="1400" dirty="0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37" name="任意多边形 36"/>
          <p:cNvSpPr/>
          <p:nvPr/>
        </p:nvSpPr>
        <p:spPr>
          <a:xfrm flipH="1">
            <a:off x="205868" y="317303"/>
            <a:ext cx="372426" cy="418173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8" fmla="*/ 1071343 w 3171687"/>
              <a:gd name="connsiteY8" fmla="*/ 1901509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0" fmla="*/ 979903 w 3171687"/>
              <a:gd name="connsiteY0" fmla="*/ 259565 h 2069635"/>
              <a:gd name="connsiteX1" fmla="*/ 0 w 3171687"/>
              <a:gd name="connsiteY1" fmla="*/ 259565 h 2069635"/>
              <a:gd name="connsiteX2" fmla="*/ 0 w 3171687"/>
              <a:gd name="connsiteY2" fmla="*/ 0 h 2069635"/>
              <a:gd name="connsiteX3" fmla="*/ 3171687 w 3171687"/>
              <a:gd name="connsiteY3" fmla="*/ 0 h 2069635"/>
              <a:gd name="connsiteX4" fmla="*/ 3171687 w 3171687"/>
              <a:gd name="connsiteY4" fmla="*/ 2069635 h 2069635"/>
              <a:gd name="connsiteX5" fmla="*/ 0 w 3171687"/>
              <a:gd name="connsiteY5" fmla="*/ 2069635 h 2069635"/>
              <a:gd name="connsiteX6" fmla="*/ 0 w 3171687"/>
              <a:gd name="connsiteY6" fmla="*/ 1810069 h 2069635"/>
              <a:gd name="connsiteX0" fmla="*/ 0 w 3171687"/>
              <a:gd name="connsiteY0" fmla="*/ 259565 h 2069635"/>
              <a:gd name="connsiteX1" fmla="*/ 0 w 3171687"/>
              <a:gd name="connsiteY1" fmla="*/ 0 h 2069635"/>
              <a:gd name="connsiteX2" fmla="*/ 3171687 w 3171687"/>
              <a:gd name="connsiteY2" fmla="*/ 0 h 2069635"/>
              <a:gd name="connsiteX3" fmla="*/ 3171687 w 3171687"/>
              <a:gd name="connsiteY3" fmla="*/ 2069635 h 2069635"/>
              <a:gd name="connsiteX4" fmla="*/ 0 w 3171687"/>
              <a:gd name="connsiteY4" fmla="*/ 2069635 h 2069635"/>
              <a:gd name="connsiteX5" fmla="*/ 0 w 3171687"/>
              <a:gd name="connsiteY5" fmla="*/ 1810069 h 20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914106"/>
            <a:endParaRPr lang="zh-CN" altLang="en-US" sz="1900" dirty="0">
              <a:solidFill>
                <a:srgbClr val="FFFFFF"/>
              </a:solidFill>
            </a:endParaRPr>
          </a:p>
        </p:txBody>
      </p:sp>
      <p:sp>
        <p:nvSpPr>
          <p:cNvPr id="38" name="任意多边形 37"/>
          <p:cNvSpPr/>
          <p:nvPr/>
        </p:nvSpPr>
        <p:spPr>
          <a:xfrm flipH="1">
            <a:off x="319455" y="225099"/>
            <a:ext cx="372426" cy="332885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6" fmla="*/ 1104717 w 2253807"/>
              <a:gd name="connsiteY6" fmla="*/ 79151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0" fmla="*/ 0 w 2253807"/>
              <a:gd name="connsiteY0" fmla="*/ 700070 h 1262130"/>
              <a:gd name="connsiteX1" fmla="*/ 0 w 2253807"/>
              <a:gd name="connsiteY1" fmla="*/ 0 h 1262130"/>
              <a:gd name="connsiteX2" fmla="*/ 2253807 w 2253807"/>
              <a:gd name="connsiteY2" fmla="*/ 0 h 1262130"/>
              <a:gd name="connsiteX3" fmla="*/ 2253807 w 2253807"/>
              <a:gd name="connsiteY3" fmla="*/ 1262130 h 1262130"/>
              <a:gd name="connsiteX4" fmla="*/ 1013277 w 2253807"/>
              <a:gd name="connsiteY4" fmla="*/ 1262130 h 126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914106"/>
            <a:endParaRPr lang="zh-CN" altLang="en-US" sz="1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9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任意多边形 23"/>
          <p:cNvSpPr/>
          <p:nvPr/>
        </p:nvSpPr>
        <p:spPr>
          <a:xfrm flipH="1">
            <a:off x="205868" y="317303"/>
            <a:ext cx="372426" cy="418173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8" fmla="*/ 1071343 w 3171687"/>
              <a:gd name="connsiteY8" fmla="*/ 1901509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0" fmla="*/ 979903 w 3171687"/>
              <a:gd name="connsiteY0" fmla="*/ 259565 h 2069635"/>
              <a:gd name="connsiteX1" fmla="*/ 0 w 3171687"/>
              <a:gd name="connsiteY1" fmla="*/ 259565 h 2069635"/>
              <a:gd name="connsiteX2" fmla="*/ 0 w 3171687"/>
              <a:gd name="connsiteY2" fmla="*/ 0 h 2069635"/>
              <a:gd name="connsiteX3" fmla="*/ 3171687 w 3171687"/>
              <a:gd name="connsiteY3" fmla="*/ 0 h 2069635"/>
              <a:gd name="connsiteX4" fmla="*/ 3171687 w 3171687"/>
              <a:gd name="connsiteY4" fmla="*/ 2069635 h 2069635"/>
              <a:gd name="connsiteX5" fmla="*/ 0 w 3171687"/>
              <a:gd name="connsiteY5" fmla="*/ 2069635 h 2069635"/>
              <a:gd name="connsiteX6" fmla="*/ 0 w 3171687"/>
              <a:gd name="connsiteY6" fmla="*/ 1810069 h 2069635"/>
              <a:gd name="connsiteX0" fmla="*/ 0 w 3171687"/>
              <a:gd name="connsiteY0" fmla="*/ 259565 h 2069635"/>
              <a:gd name="connsiteX1" fmla="*/ 0 w 3171687"/>
              <a:gd name="connsiteY1" fmla="*/ 0 h 2069635"/>
              <a:gd name="connsiteX2" fmla="*/ 3171687 w 3171687"/>
              <a:gd name="connsiteY2" fmla="*/ 0 h 2069635"/>
              <a:gd name="connsiteX3" fmla="*/ 3171687 w 3171687"/>
              <a:gd name="connsiteY3" fmla="*/ 2069635 h 2069635"/>
              <a:gd name="connsiteX4" fmla="*/ 0 w 3171687"/>
              <a:gd name="connsiteY4" fmla="*/ 2069635 h 2069635"/>
              <a:gd name="connsiteX5" fmla="*/ 0 w 3171687"/>
              <a:gd name="connsiteY5" fmla="*/ 1810069 h 20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914106"/>
            <a:endParaRPr lang="zh-CN" altLang="en-US" sz="1900" dirty="0">
              <a:solidFill>
                <a:srgbClr val="FFFFFF"/>
              </a:solidFill>
            </a:endParaRPr>
          </a:p>
        </p:txBody>
      </p:sp>
      <p:sp>
        <p:nvSpPr>
          <p:cNvPr id="28" name="任意多边形 27"/>
          <p:cNvSpPr/>
          <p:nvPr/>
        </p:nvSpPr>
        <p:spPr>
          <a:xfrm flipH="1">
            <a:off x="319455" y="225099"/>
            <a:ext cx="372426" cy="332885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6" fmla="*/ 1104717 w 2253807"/>
              <a:gd name="connsiteY6" fmla="*/ 79151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0" fmla="*/ 0 w 2253807"/>
              <a:gd name="connsiteY0" fmla="*/ 700070 h 1262130"/>
              <a:gd name="connsiteX1" fmla="*/ 0 w 2253807"/>
              <a:gd name="connsiteY1" fmla="*/ 0 h 1262130"/>
              <a:gd name="connsiteX2" fmla="*/ 2253807 w 2253807"/>
              <a:gd name="connsiteY2" fmla="*/ 0 h 1262130"/>
              <a:gd name="connsiteX3" fmla="*/ 2253807 w 2253807"/>
              <a:gd name="connsiteY3" fmla="*/ 1262130 h 1262130"/>
              <a:gd name="connsiteX4" fmla="*/ 1013277 w 2253807"/>
              <a:gd name="connsiteY4" fmla="*/ 1262130 h 126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914106"/>
            <a:endParaRPr lang="zh-CN" altLang="en-US" sz="1900" dirty="0">
              <a:solidFill>
                <a:srgbClr val="FFFFFF"/>
              </a:solidFill>
            </a:endParaRPr>
          </a:p>
        </p:txBody>
      </p:sp>
      <p:sp>
        <p:nvSpPr>
          <p:cNvPr id="36" name="矩形 3"/>
          <p:cNvSpPr>
            <a:spLocks noChangeArrowheads="1"/>
          </p:cNvSpPr>
          <p:nvPr/>
        </p:nvSpPr>
        <p:spPr bwMode="auto">
          <a:xfrm>
            <a:off x="805470" y="168685"/>
            <a:ext cx="4527143" cy="52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1" tIns="45706" rIns="91411" bIns="4570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914106">
              <a:spcBef>
                <a:spcPct val="0"/>
              </a:spcBef>
              <a:buNone/>
            </a:pPr>
            <a:r>
              <a:rPr lang="zh-CN" altLang="en-US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高新贷</a:t>
            </a:r>
            <a:r>
              <a:rPr lang="en-US" altLang="zh-CN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—</a:t>
            </a:r>
            <a:r>
              <a:rPr lang="zh-CN" altLang="en-US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若满足以下任一条件</a:t>
            </a:r>
            <a:endParaRPr lang="zh-CN" altLang="en-US" sz="24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-7984" y="1157886"/>
            <a:ext cx="9151984" cy="2681218"/>
            <a:chOff x="-7984" y="1157886"/>
            <a:chExt cx="9151984" cy="2681218"/>
          </a:xfrm>
        </p:grpSpPr>
        <p:grpSp>
          <p:nvGrpSpPr>
            <p:cNvPr id="23" name="Group 9"/>
            <p:cNvGrpSpPr/>
            <p:nvPr/>
          </p:nvGrpSpPr>
          <p:grpSpPr>
            <a:xfrm>
              <a:off x="-7984" y="1157886"/>
              <a:ext cx="2182717" cy="2131459"/>
              <a:chOff x="-7985" y="901147"/>
              <a:chExt cx="2182717" cy="2131459"/>
            </a:xfrm>
            <a:solidFill>
              <a:schemeClr val="accent2"/>
            </a:solidFill>
          </p:grpSpPr>
          <p:sp>
            <p:nvSpPr>
              <p:cNvPr id="26" name="Rectangle 12"/>
              <p:cNvSpPr/>
              <p:nvPr/>
            </p:nvSpPr>
            <p:spPr>
              <a:xfrm>
                <a:off x="-7985" y="901147"/>
                <a:ext cx="2012646" cy="2131459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317500" sx="1000" sy="1000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49"/>
                <a:endParaRPr lang="en-US" sz="2667" dirty="0">
                  <a:solidFill>
                    <a:srgbClr val="FFFFFF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25" name="Isosceles Triangle 11"/>
              <p:cNvSpPr/>
              <p:nvPr/>
            </p:nvSpPr>
            <p:spPr>
              <a:xfrm rot="5400000">
                <a:off x="1846781" y="1869353"/>
                <a:ext cx="460856" cy="1950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49"/>
                <a:endParaRPr lang="en-US" sz="2667" dirty="0">
                  <a:solidFill>
                    <a:srgbClr val="FFFFFF"/>
                  </a:solidFill>
                  <a:latin typeface="Arial"/>
                  <a:ea typeface="微软雅黑"/>
                </a:endParaRPr>
              </a:p>
            </p:txBody>
          </p:sp>
        </p:grpSp>
        <p:grpSp>
          <p:nvGrpSpPr>
            <p:cNvPr id="31" name="Group 9"/>
            <p:cNvGrpSpPr/>
            <p:nvPr/>
          </p:nvGrpSpPr>
          <p:grpSpPr>
            <a:xfrm>
              <a:off x="6936306" y="1157886"/>
              <a:ext cx="2207694" cy="2131459"/>
              <a:chOff x="-203033" y="901147"/>
              <a:chExt cx="2207694" cy="2131459"/>
            </a:xfrm>
            <a:solidFill>
              <a:schemeClr val="accent2"/>
            </a:solidFill>
          </p:grpSpPr>
          <p:sp>
            <p:nvSpPr>
              <p:cNvPr id="34" name="Rectangle 25"/>
              <p:cNvSpPr/>
              <p:nvPr/>
            </p:nvSpPr>
            <p:spPr>
              <a:xfrm>
                <a:off x="-7985" y="901147"/>
                <a:ext cx="2012646" cy="2131459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317500" sx="1000" sy="1000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49"/>
                <a:endParaRPr lang="en-US" sz="2667" dirty="0">
                  <a:solidFill>
                    <a:srgbClr val="FFFFFF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33" name="Isosceles Triangle 24"/>
              <p:cNvSpPr/>
              <p:nvPr/>
            </p:nvSpPr>
            <p:spPr>
              <a:xfrm rot="16200000">
                <a:off x="-335937" y="1869354"/>
                <a:ext cx="460856" cy="1950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49"/>
                <a:endParaRPr lang="en-US" sz="2667" dirty="0">
                  <a:solidFill>
                    <a:srgbClr val="FFFFFF"/>
                  </a:solidFill>
                  <a:latin typeface="Arial"/>
                  <a:ea typeface="微软雅黑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534967" y="1157886"/>
              <a:ext cx="7997473" cy="2681218"/>
              <a:chOff x="534967" y="1157886"/>
              <a:chExt cx="7997473" cy="2681218"/>
            </a:xfrm>
          </p:grpSpPr>
          <p:cxnSp>
            <p:nvCxnSpPr>
              <p:cNvPr id="30" name="Straight Connector 20"/>
              <p:cNvCxnSpPr/>
              <p:nvPr/>
            </p:nvCxnSpPr>
            <p:spPr>
              <a:xfrm>
                <a:off x="782232" y="3839104"/>
                <a:ext cx="7579538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sysDot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文本框 54"/>
              <p:cNvSpPr txBox="1"/>
              <p:nvPr/>
            </p:nvSpPr>
            <p:spPr>
              <a:xfrm>
                <a:off x="6026970" y="2895421"/>
                <a:ext cx="9111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180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defTabSz="685749"/>
                <a:r>
                  <a:rPr lang="zh-CN" altLang="en-US" sz="1500" b="1" dirty="0" smtClean="0">
                    <a:solidFill>
                      <a:srgbClr val="FFFFFF">
                        <a:lumMod val="95000"/>
                      </a:srgbClr>
                    </a:solidFill>
                  </a:rPr>
                  <a:t>培育</a:t>
                </a:r>
                <a:endParaRPr lang="zh-CN" altLang="en-US" sz="1500" b="1" dirty="0">
                  <a:solidFill>
                    <a:srgbClr val="FFFFFF">
                      <a:lumMod val="95000"/>
                    </a:srgbClr>
                  </a:solidFill>
                </a:endParaRPr>
              </a:p>
            </p:txBody>
          </p:sp>
          <p:sp>
            <p:nvSpPr>
              <p:cNvPr id="22" name="Rectangle 30"/>
              <p:cNvSpPr/>
              <p:nvPr/>
            </p:nvSpPr>
            <p:spPr>
              <a:xfrm>
                <a:off x="539552" y="1157886"/>
                <a:ext cx="7992887" cy="2131459"/>
              </a:xfrm>
              <a:prstGeom prst="rect">
                <a:avLst/>
              </a:prstGeom>
              <a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49"/>
                <a:endParaRPr lang="en-US" sz="2667" dirty="0">
                  <a:solidFill>
                    <a:srgbClr val="FFFFFF"/>
                  </a:solidFill>
                  <a:latin typeface="Arial"/>
                  <a:ea typeface="微软雅黑"/>
                </a:endParaRPr>
              </a:p>
            </p:txBody>
          </p:sp>
          <p:grpSp>
            <p:nvGrpSpPr>
              <p:cNvPr id="2" name="组合 1"/>
              <p:cNvGrpSpPr/>
              <p:nvPr/>
            </p:nvGrpSpPr>
            <p:grpSpPr>
              <a:xfrm>
                <a:off x="1931874" y="2891952"/>
                <a:ext cx="1077797" cy="763005"/>
                <a:chOff x="2141426" y="2891952"/>
                <a:chExt cx="1077797" cy="763005"/>
              </a:xfrm>
            </p:grpSpPr>
            <p:sp>
              <p:nvSpPr>
                <p:cNvPr id="37" name="Rounded Rectangle 31"/>
                <p:cNvSpPr/>
                <p:nvPr/>
              </p:nvSpPr>
              <p:spPr>
                <a:xfrm>
                  <a:off x="2141426" y="2894965"/>
                  <a:ext cx="1077797" cy="759992"/>
                </a:xfrm>
                <a:prstGeom prst="roundRect">
                  <a:avLst/>
                </a:prstGeom>
                <a:solidFill>
                  <a:schemeClr val="accent1"/>
                </a:solidFill>
                <a:ln w="38100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49"/>
                  <a:endParaRPr lang="en-US" sz="1400" dirty="0">
                    <a:solidFill>
                      <a:srgbClr val="FFFFFF"/>
                    </a:solidFill>
                    <a:latin typeface="FontAwesome" pitchFamily="2" charset="0"/>
                    <a:ea typeface="微软雅黑"/>
                  </a:endParaRPr>
                </a:p>
              </p:txBody>
            </p:sp>
            <p:sp>
              <p:nvSpPr>
                <p:cNvPr id="52" name="文本框 51"/>
                <p:cNvSpPr txBox="1"/>
                <p:nvPr/>
              </p:nvSpPr>
              <p:spPr>
                <a:xfrm>
                  <a:off x="2195736" y="2891952"/>
                  <a:ext cx="955047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749"/>
                  <a:r>
                    <a:rPr lang="en-US" altLang="zh-CN" sz="1400" b="1" dirty="0" smtClean="0">
                      <a:solidFill>
                        <a:srgbClr val="FFFFFF">
                          <a:lumMod val="95000"/>
                        </a:srgb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PE/VC</a:t>
                  </a:r>
                  <a:r>
                    <a:rPr lang="zh-CN" altLang="en-US" sz="1400" b="1" dirty="0" smtClean="0">
                      <a:solidFill>
                        <a:srgbClr val="FFFFFF">
                          <a:lumMod val="95000"/>
                        </a:srgb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机构已投或拟投资</a:t>
                  </a:r>
                  <a:endParaRPr lang="zh-CN" altLang="en-US" sz="1400" b="1" dirty="0">
                    <a:solidFill>
                      <a:srgbClr val="FFFFFF">
                        <a:lumMod val="95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" name="组合 2"/>
              <p:cNvGrpSpPr/>
              <p:nvPr/>
            </p:nvGrpSpPr>
            <p:grpSpPr>
              <a:xfrm>
                <a:off x="3324196" y="2894965"/>
                <a:ext cx="1066167" cy="759992"/>
                <a:chOff x="3395564" y="2894965"/>
                <a:chExt cx="1066167" cy="759992"/>
              </a:xfrm>
            </p:grpSpPr>
            <p:sp>
              <p:nvSpPr>
                <p:cNvPr id="38" name="Rounded Rectangle 32"/>
                <p:cNvSpPr/>
                <p:nvPr/>
              </p:nvSpPr>
              <p:spPr>
                <a:xfrm>
                  <a:off x="3395564" y="2894965"/>
                  <a:ext cx="1066167" cy="759992"/>
                </a:xfrm>
                <a:prstGeom prst="roundRect">
                  <a:avLst/>
                </a:prstGeom>
                <a:solidFill>
                  <a:schemeClr val="accent1"/>
                </a:solidFill>
                <a:ln w="38100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91440" rtlCol="0" anchor="ctr"/>
                <a:lstStyle/>
                <a:p>
                  <a:pPr algn="ctr" defTabSz="685749"/>
                  <a:endParaRPr lang="en-US" sz="1400" dirty="0">
                    <a:solidFill>
                      <a:srgbClr val="FFFFFF"/>
                    </a:solidFill>
                    <a:latin typeface="FontAwesome" pitchFamily="2" charset="0"/>
                    <a:ea typeface="微软雅黑"/>
                  </a:endParaRPr>
                </a:p>
              </p:txBody>
            </p:sp>
            <p:sp>
              <p:nvSpPr>
                <p:cNvPr id="41" name="文本框 40"/>
                <p:cNvSpPr txBox="1"/>
                <p:nvPr/>
              </p:nvSpPr>
              <p:spPr>
                <a:xfrm>
                  <a:off x="3472937" y="2913206"/>
                  <a:ext cx="955047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749"/>
                  <a:r>
                    <a:rPr lang="zh-CN" altLang="en-US" sz="1400" b="1" dirty="0" smtClean="0">
                      <a:solidFill>
                        <a:srgbClr val="FFFFFF">
                          <a:lumMod val="95000"/>
                        </a:srgb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新三板或主板拟上市</a:t>
                  </a:r>
                  <a:endParaRPr lang="zh-CN" altLang="en-US" sz="1400" b="1" dirty="0">
                    <a:solidFill>
                      <a:srgbClr val="FFFFFF">
                        <a:lumMod val="95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2" name="组合 41"/>
              <p:cNvGrpSpPr/>
              <p:nvPr/>
            </p:nvGrpSpPr>
            <p:grpSpPr>
              <a:xfrm>
                <a:off x="4704888" y="2894965"/>
                <a:ext cx="1066167" cy="759992"/>
                <a:chOff x="3395564" y="2894965"/>
                <a:chExt cx="1066167" cy="759992"/>
              </a:xfrm>
            </p:grpSpPr>
            <p:sp>
              <p:nvSpPr>
                <p:cNvPr id="43" name="Rounded Rectangle 32"/>
                <p:cNvSpPr/>
                <p:nvPr/>
              </p:nvSpPr>
              <p:spPr>
                <a:xfrm>
                  <a:off x="3395564" y="2894965"/>
                  <a:ext cx="1066167" cy="759992"/>
                </a:xfrm>
                <a:prstGeom prst="roundRect">
                  <a:avLst/>
                </a:prstGeom>
                <a:solidFill>
                  <a:schemeClr val="accent1"/>
                </a:solidFill>
                <a:ln w="38100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91440" rtlCol="0" anchor="ctr"/>
                <a:lstStyle/>
                <a:p>
                  <a:pPr algn="ctr" defTabSz="685749"/>
                  <a:endParaRPr lang="en-US" sz="1400" dirty="0">
                    <a:solidFill>
                      <a:srgbClr val="FFFFFF"/>
                    </a:solidFill>
                    <a:latin typeface="FontAwesome" pitchFamily="2" charset="0"/>
                    <a:ea typeface="微软雅黑"/>
                  </a:endParaRPr>
                </a:p>
              </p:txBody>
            </p:sp>
            <p:sp>
              <p:nvSpPr>
                <p:cNvPr id="45" name="文本框 44"/>
                <p:cNvSpPr txBox="1"/>
                <p:nvPr/>
              </p:nvSpPr>
              <p:spPr>
                <a:xfrm>
                  <a:off x="3472937" y="2913206"/>
                  <a:ext cx="955047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749"/>
                  <a:r>
                    <a:rPr lang="zh-CN" altLang="en-US" sz="1400" b="1" dirty="0" smtClean="0">
                      <a:solidFill>
                        <a:srgbClr val="FFFFFF">
                          <a:lumMod val="95000"/>
                        </a:srgb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已在我行有开户且结算稳定</a:t>
                  </a:r>
                  <a:endParaRPr lang="zh-CN" altLang="en-US" sz="1400" b="1" dirty="0">
                    <a:solidFill>
                      <a:srgbClr val="FFFFFF">
                        <a:lumMod val="95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51" name="组合 50"/>
              <p:cNvGrpSpPr/>
              <p:nvPr/>
            </p:nvGrpSpPr>
            <p:grpSpPr>
              <a:xfrm>
                <a:off x="6085580" y="2894965"/>
                <a:ext cx="1066167" cy="759992"/>
                <a:chOff x="3395564" y="2894965"/>
                <a:chExt cx="1066167" cy="759992"/>
              </a:xfrm>
            </p:grpSpPr>
            <p:sp>
              <p:nvSpPr>
                <p:cNvPr id="56" name="Rounded Rectangle 32"/>
                <p:cNvSpPr/>
                <p:nvPr/>
              </p:nvSpPr>
              <p:spPr>
                <a:xfrm>
                  <a:off x="3395564" y="2894965"/>
                  <a:ext cx="1066167" cy="759992"/>
                </a:xfrm>
                <a:prstGeom prst="roundRect">
                  <a:avLst/>
                </a:prstGeom>
                <a:solidFill>
                  <a:schemeClr val="accent1"/>
                </a:solidFill>
                <a:ln w="38100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91440" rtlCol="0" anchor="ctr"/>
                <a:lstStyle/>
                <a:p>
                  <a:pPr algn="ctr" defTabSz="685749"/>
                  <a:endParaRPr lang="en-US" sz="1400" dirty="0">
                    <a:solidFill>
                      <a:srgbClr val="FFFFFF"/>
                    </a:solidFill>
                    <a:latin typeface="FontAwesome" pitchFamily="2" charset="0"/>
                    <a:ea typeface="微软雅黑"/>
                  </a:endParaRPr>
                </a:p>
              </p:txBody>
            </p:sp>
            <p:sp>
              <p:nvSpPr>
                <p:cNvPr id="57" name="文本框 56"/>
                <p:cNvSpPr txBox="1"/>
                <p:nvPr/>
              </p:nvSpPr>
              <p:spPr>
                <a:xfrm>
                  <a:off x="3472937" y="2913206"/>
                  <a:ext cx="955047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749"/>
                  <a:r>
                    <a:rPr lang="zh-CN" altLang="en-US" sz="1400" b="1" dirty="0" smtClean="0">
                      <a:solidFill>
                        <a:srgbClr val="FFFFFF">
                          <a:lumMod val="95000"/>
                        </a:srgb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为央企等龙头企业供货</a:t>
                  </a:r>
                  <a:endParaRPr lang="zh-CN" altLang="en-US" sz="1400" b="1" dirty="0">
                    <a:solidFill>
                      <a:srgbClr val="FFFFFF">
                        <a:lumMod val="95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58" name="组合 57"/>
              <p:cNvGrpSpPr/>
              <p:nvPr/>
            </p:nvGrpSpPr>
            <p:grpSpPr>
              <a:xfrm>
                <a:off x="534967" y="2859782"/>
                <a:ext cx="1102945" cy="763005"/>
                <a:chOff x="2136841" y="2891952"/>
                <a:chExt cx="1102945" cy="763005"/>
              </a:xfrm>
            </p:grpSpPr>
            <p:sp>
              <p:nvSpPr>
                <p:cNvPr id="59" name="Rounded Rectangle 31"/>
                <p:cNvSpPr/>
                <p:nvPr/>
              </p:nvSpPr>
              <p:spPr>
                <a:xfrm>
                  <a:off x="2141426" y="2894965"/>
                  <a:ext cx="1077797" cy="759992"/>
                </a:xfrm>
                <a:prstGeom prst="roundRect">
                  <a:avLst/>
                </a:prstGeom>
                <a:solidFill>
                  <a:schemeClr val="accent1"/>
                </a:solidFill>
                <a:ln w="38100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49"/>
                  <a:endParaRPr lang="en-US" sz="1400" dirty="0">
                    <a:solidFill>
                      <a:srgbClr val="FFFFFF"/>
                    </a:solidFill>
                    <a:latin typeface="FontAwesome" pitchFamily="2" charset="0"/>
                    <a:ea typeface="微软雅黑"/>
                  </a:endParaRPr>
                </a:p>
              </p:txBody>
            </p:sp>
            <p:sp>
              <p:nvSpPr>
                <p:cNvPr id="60" name="文本框 59"/>
                <p:cNvSpPr txBox="1"/>
                <p:nvPr/>
              </p:nvSpPr>
              <p:spPr>
                <a:xfrm>
                  <a:off x="2136841" y="2891952"/>
                  <a:ext cx="1102945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749"/>
                  <a:r>
                    <a:rPr lang="en-US" altLang="zh-CN" sz="1400" b="1" dirty="0" smtClean="0">
                      <a:solidFill>
                        <a:srgbClr val="FFFFFF">
                          <a:lumMod val="95000"/>
                        </a:srgb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I</a:t>
                  </a:r>
                  <a:r>
                    <a:rPr lang="zh-CN" altLang="en-US" sz="1400" b="1" dirty="0" smtClean="0">
                      <a:solidFill>
                        <a:srgbClr val="FFFFFF">
                          <a:lumMod val="95000"/>
                        </a:srgb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类知识产权或</a:t>
                  </a:r>
                  <a:r>
                    <a:rPr lang="en-US" altLang="zh-CN" sz="1400" b="1" dirty="0" smtClean="0">
                      <a:solidFill>
                        <a:srgbClr val="FFFFFF">
                          <a:lumMod val="95000"/>
                        </a:srgb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II</a:t>
                  </a:r>
                  <a:r>
                    <a:rPr lang="zh-CN" altLang="en-US" sz="1400" b="1" dirty="0" smtClean="0">
                      <a:solidFill>
                        <a:srgbClr val="FFFFFF">
                          <a:lumMod val="95000"/>
                        </a:srgb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类软件著作权</a:t>
                  </a:r>
                  <a:endParaRPr lang="zh-CN" altLang="en-US" sz="1400" b="1" dirty="0">
                    <a:solidFill>
                      <a:srgbClr val="FFFFFF">
                        <a:lumMod val="95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61" name="组合 60"/>
              <p:cNvGrpSpPr/>
              <p:nvPr/>
            </p:nvGrpSpPr>
            <p:grpSpPr>
              <a:xfrm>
                <a:off x="7466273" y="2894965"/>
                <a:ext cx="1066167" cy="759992"/>
                <a:chOff x="3395564" y="2894965"/>
                <a:chExt cx="1066167" cy="759992"/>
              </a:xfrm>
            </p:grpSpPr>
            <p:sp>
              <p:nvSpPr>
                <p:cNvPr id="62" name="Rounded Rectangle 32"/>
                <p:cNvSpPr/>
                <p:nvPr/>
              </p:nvSpPr>
              <p:spPr>
                <a:xfrm>
                  <a:off x="3395564" y="2894965"/>
                  <a:ext cx="1066167" cy="759992"/>
                </a:xfrm>
                <a:prstGeom prst="roundRect">
                  <a:avLst/>
                </a:prstGeom>
                <a:solidFill>
                  <a:schemeClr val="accent1"/>
                </a:solidFill>
                <a:ln w="38100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91440" rtlCol="0" anchor="ctr"/>
                <a:lstStyle/>
                <a:p>
                  <a:pPr algn="ctr" defTabSz="685749"/>
                  <a:endParaRPr lang="en-US" sz="1400" dirty="0">
                    <a:solidFill>
                      <a:srgbClr val="FFFFFF"/>
                    </a:solidFill>
                    <a:latin typeface="FontAwesome" pitchFamily="2" charset="0"/>
                    <a:ea typeface="微软雅黑"/>
                  </a:endParaRPr>
                </a:p>
              </p:txBody>
            </p:sp>
            <p:sp>
              <p:nvSpPr>
                <p:cNvPr id="63" name="文本框 62"/>
                <p:cNvSpPr txBox="1"/>
                <p:nvPr/>
              </p:nvSpPr>
              <p:spPr>
                <a:xfrm>
                  <a:off x="3472937" y="2913206"/>
                  <a:ext cx="955047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749"/>
                  <a:r>
                    <a:rPr lang="zh-CN" altLang="en-US" sz="1400" b="1" dirty="0" smtClean="0">
                      <a:solidFill>
                        <a:srgbClr val="FFFFFF">
                          <a:lumMod val="95000"/>
                        </a:srgb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有政府补贴、税收减免记录</a:t>
                  </a:r>
                  <a:endParaRPr lang="zh-CN" altLang="en-US" sz="1400" b="1" dirty="0">
                    <a:solidFill>
                      <a:srgbClr val="FFFFFF">
                        <a:lumMod val="95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64" name="矩形 63"/>
          <p:cNvSpPr/>
          <p:nvPr/>
        </p:nvSpPr>
        <p:spPr>
          <a:xfrm>
            <a:off x="2187552" y="3867894"/>
            <a:ext cx="4544688" cy="662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kern="0" noProof="0" dirty="0" smtClean="0">
                <a:solidFill>
                  <a:srgbClr val="A40000"/>
                </a:solidFill>
                <a:latin typeface="+mn-ea"/>
                <a:cs typeface="+mn-ea"/>
                <a:sym typeface="+mn-lt"/>
              </a:rPr>
              <a:t>绿色通道，快速办理</a:t>
            </a:r>
            <a:endParaRPr kumimoji="0" lang="en-US" altLang="zh-CN" sz="2800" b="1" i="0" u="none" strike="noStrike" kern="0" cap="none" spc="0" normalizeH="0" baseline="0" noProof="0" dirty="0" smtClean="0">
              <a:ln>
                <a:noFill/>
              </a:ln>
              <a:solidFill>
                <a:srgbClr val="A40000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697" y="68798"/>
            <a:ext cx="1721915" cy="457545"/>
          </a:xfrm>
          <a:prstGeom prst="rect">
            <a:avLst/>
          </a:prstGeom>
        </p:spPr>
      </p:pic>
      <p:sp>
        <p:nvSpPr>
          <p:cNvPr id="35" name="任意多边形 34"/>
          <p:cNvSpPr/>
          <p:nvPr/>
        </p:nvSpPr>
        <p:spPr>
          <a:xfrm>
            <a:off x="2779" y="4811152"/>
            <a:ext cx="9151772" cy="326396"/>
          </a:xfrm>
          <a:custGeom>
            <a:avLst/>
            <a:gdLst>
              <a:gd name="connsiteX0" fmla="*/ 6442848 w 12885696"/>
              <a:gd name="connsiteY0" fmla="*/ 0 h 677930"/>
              <a:gd name="connsiteX1" fmla="*/ 12818477 w 12885696"/>
              <a:gd name="connsiteY1" fmla="*/ 656546 h 677930"/>
              <a:gd name="connsiteX2" fmla="*/ 12885696 w 12885696"/>
              <a:gd name="connsiteY2" fmla="*/ 677930 h 677930"/>
              <a:gd name="connsiteX3" fmla="*/ 0 w 12885696"/>
              <a:gd name="connsiteY3" fmla="*/ 677930 h 677930"/>
              <a:gd name="connsiteX4" fmla="*/ 67219 w 12885696"/>
              <a:gd name="connsiteY4" fmla="*/ 656546 h 677930"/>
              <a:gd name="connsiteX5" fmla="*/ 6442848 w 12885696"/>
              <a:gd name="connsiteY5" fmla="*/ 0 h 67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85696" h="677930">
                <a:moveTo>
                  <a:pt x="6442848" y="0"/>
                </a:moveTo>
                <a:cubicBezTo>
                  <a:pt x="9144779" y="0"/>
                  <a:pt x="11510983" y="262931"/>
                  <a:pt x="12818477" y="656546"/>
                </a:cubicBezTo>
                <a:lnTo>
                  <a:pt x="12885696" y="677930"/>
                </a:lnTo>
                <a:lnTo>
                  <a:pt x="0" y="677930"/>
                </a:lnTo>
                <a:lnTo>
                  <a:pt x="67219" y="656546"/>
                </a:lnTo>
                <a:cubicBezTo>
                  <a:pt x="1374713" y="262931"/>
                  <a:pt x="3740917" y="0"/>
                  <a:pt x="644284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685562"/>
            <a:endParaRPr lang="zh-CN" altLang="en-US" sz="1400" dirty="0">
              <a:solidFill>
                <a:srgbClr val="FFFFFF"/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740045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113"/>
          <p:cNvGrpSpPr/>
          <p:nvPr/>
        </p:nvGrpSpPr>
        <p:grpSpPr>
          <a:xfrm>
            <a:off x="1" y="1419613"/>
            <a:ext cx="1322197" cy="518462"/>
            <a:chOff x="0" y="1419612"/>
            <a:chExt cx="1597483" cy="518462"/>
          </a:xfrm>
        </p:grpSpPr>
        <p:sp>
          <p:nvSpPr>
            <p:cNvPr id="38" name="Rectangle 38"/>
            <p:cNvSpPr/>
            <p:nvPr/>
          </p:nvSpPr>
          <p:spPr>
            <a:xfrm>
              <a:off x="0" y="1419612"/>
              <a:ext cx="1597483" cy="51846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/>
              <a:endParaRPr lang="en-US" b="1" dirty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9" name="Text Placeholder 3"/>
            <p:cNvSpPr txBox="1">
              <a:spLocks/>
            </p:cNvSpPr>
            <p:nvPr/>
          </p:nvSpPr>
          <p:spPr>
            <a:xfrm>
              <a:off x="589208" y="1540343"/>
              <a:ext cx="732990" cy="276999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378">
                <a:spcBef>
                  <a:spcPct val="20000"/>
                </a:spcBef>
                <a:defRPr/>
              </a:pPr>
              <a:r>
                <a:rPr lang="en-US" sz="1800" b="1" dirty="0">
                  <a:solidFill>
                    <a:srgbClr val="FFFFFF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01</a:t>
              </a:r>
            </a:p>
          </p:txBody>
        </p:sp>
      </p:grpSp>
      <p:grpSp>
        <p:nvGrpSpPr>
          <p:cNvPr id="40" name="Group 114"/>
          <p:cNvGrpSpPr/>
          <p:nvPr/>
        </p:nvGrpSpPr>
        <p:grpSpPr>
          <a:xfrm>
            <a:off x="1" y="2245313"/>
            <a:ext cx="1322197" cy="518462"/>
            <a:chOff x="0" y="2226109"/>
            <a:chExt cx="1597483" cy="518462"/>
          </a:xfrm>
          <a:solidFill>
            <a:schemeClr val="bg2"/>
          </a:solidFill>
        </p:grpSpPr>
        <p:sp>
          <p:nvSpPr>
            <p:cNvPr id="41" name="Rectangle 40"/>
            <p:cNvSpPr/>
            <p:nvPr/>
          </p:nvSpPr>
          <p:spPr>
            <a:xfrm>
              <a:off x="0" y="2226109"/>
              <a:ext cx="1597483" cy="51846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/>
              <a:endParaRPr lang="en-US" b="1" dirty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2" name="Text Placeholder 3"/>
            <p:cNvSpPr txBox="1">
              <a:spLocks/>
            </p:cNvSpPr>
            <p:nvPr/>
          </p:nvSpPr>
          <p:spPr>
            <a:xfrm>
              <a:off x="575072" y="2346840"/>
              <a:ext cx="747126" cy="276999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378">
                <a:spcBef>
                  <a:spcPct val="20000"/>
                </a:spcBef>
                <a:defRPr/>
              </a:pPr>
              <a:r>
                <a:rPr lang="en-US" sz="1800" b="1" dirty="0">
                  <a:solidFill>
                    <a:srgbClr val="FFFFFF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02</a:t>
              </a:r>
            </a:p>
          </p:txBody>
        </p:sp>
      </p:grpSp>
      <p:grpSp>
        <p:nvGrpSpPr>
          <p:cNvPr id="45" name="Group 115"/>
          <p:cNvGrpSpPr/>
          <p:nvPr/>
        </p:nvGrpSpPr>
        <p:grpSpPr>
          <a:xfrm>
            <a:off x="1" y="3071014"/>
            <a:ext cx="1322197" cy="518462"/>
            <a:chOff x="0" y="3090216"/>
            <a:chExt cx="1597483" cy="518462"/>
          </a:xfrm>
        </p:grpSpPr>
        <p:sp>
          <p:nvSpPr>
            <p:cNvPr id="46" name="Rectangle 43"/>
            <p:cNvSpPr/>
            <p:nvPr/>
          </p:nvSpPr>
          <p:spPr>
            <a:xfrm>
              <a:off x="0" y="3090216"/>
              <a:ext cx="1597483" cy="51846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/>
              <a:endParaRPr lang="en-US" b="1" dirty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7" name="Text Placeholder 3"/>
            <p:cNvSpPr txBox="1">
              <a:spLocks/>
            </p:cNvSpPr>
            <p:nvPr/>
          </p:nvSpPr>
          <p:spPr>
            <a:xfrm>
              <a:off x="575072" y="3210947"/>
              <a:ext cx="747126" cy="276999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378">
                <a:spcBef>
                  <a:spcPct val="20000"/>
                </a:spcBef>
                <a:defRPr/>
              </a:pPr>
              <a:r>
                <a:rPr lang="en-US" sz="1800" b="1" dirty="0">
                  <a:solidFill>
                    <a:srgbClr val="FFFFFF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03</a:t>
              </a:r>
            </a:p>
          </p:txBody>
        </p:sp>
      </p:grpSp>
      <p:grpSp>
        <p:nvGrpSpPr>
          <p:cNvPr id="48" name="Group 116"/>
          <p:cNvGrpSpPr/>
          <p:nvPr/>
        </p:nvGrpSpPr>
        <p:grpSpPr>
          <a:xfrm>
            <a:off x="1" y="3896715"/>
            <a:ext cx="1322197" cy="518462"/>
            <a:chOff x="0" y="3896714"/>
            <a:chExt cx="1597483" cy="518462"/>
          </a:xfrm>
          <a:solidFill>
            <a:schemeClr val="accent3"/>
          </a:solidFill>
        </p:grpSpPr>
        <p:sp>
          <p:nvSpPr>
            <p:cNvPr id="49" name="Rectangle 46"/>
            <p:cNvSpPr/>
            <p:nvPr/>
          </p:nvSpPr>
          <p:spPr>
            <a:xfrm>
              <a:off x="0" y="3896714"/>
              <a:ext cx="1597483" cy="51846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/>
              <a:endParaRPr lang="en-US" b="1" dirty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81" name="Text Placeholder 3"/>
            <p:cNvSpPr txBox="1">
              <a:spLocks/>
            </p:cNvSpPr>
            <p:nvPr/>
          </p:nvSpPr>
          <p:spPr>
            <a:xfrm>
              <a:off x="575072" y="4017445"/>
              <a:ext cx="747125" cy="276999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378">
                <a:spcBef>
                  <a:spcPct val="20000"/>
                </a:spcBef>
                <a:defRPr/>
              </a:pPr>
              <a:r>
                <a:rPr lang="en-US" sz="1800" b="1" dirty="0">
                  <a:solidFill>
                    <a:srgbClr val="FFFFFF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04</a:t>
              </a:r>
            </a:p>
          </p:txBody>
        </p:sp>
      </p:grpSp>
      <p:sp>
        <p:nvSpPr>
          <p:cNvPr id="82" name="Freeform 37"/>
          <p:cNvSpPr/>
          <p:nvPr/>
        </p:nvSpPr>
        <p:spPr>
          <a:xfrm rot="16200000">
            <a:off x="1142522" y="1484075"/>
            <a:ext cx="633677" cy="274323"/>
          </a:xfrm>
          <a:custGeom>
            <a:avLst/>
            <a:gdLst>
              <a:gd name="connsiteX0" fmla="*/ 0 w 633676"/>
              <a:gd name="connsiteY0" fmla="*/ 274320 h 274320"/>
              <a:gd name="connsiteX1" fmla="*/ 68580 w 633676"/>
              <a:gd name="connsiteY1" fmla="*/ 0 h 274320"/>
              <a:gd name="connsiteX2" fmla="*/ 633676 w 633676"/>
              <a:gd name="connsiteY2" fmla="*/ 0 h 274320"/>
              <a:gd name="connsiteX3" fmla="*/ 565096 w 633676"/>
              <a:gd name="connsiteY3" fmla="*/ 274320 h 274320"/>
              <a:gd name="connsiteX4" fmla="*/ 0 w 633676"/>
              <a:gd name="connsiteY4" fmla="*/ 274320 h 274320"/>
              <a:gd name="connsiteX0" fmla="*/ 0 w 633676"/>
              <a:gd name="connsiteY0" fmla="*/ 274320 h 274320"/>
              <a:gd name="connsiteX1" fmla="*/ 115214 w 633676"/>
              <a:gd name="connsiteY1" fmla="*/ 0 h 274320"/>
              <a:gd name="connsiteX2" fmla="*/ 633676 w 633676"/>
              <a:gd name="connsiteY2" fmla="*/ 0 h 274320"/>
              <a:gd name="connsiteX3" fmla="*/ 565096 w 633676"/>
              <a:gd name="connsiteY3" fmla="*/ 274320 h 274320"/>
              <a:gd name="connsiteX4" fmla="*/ 0 w 633676"/>
              <a:gd name="connsiteY4" fmla="*/ 274320 h 274320"/>
              <a:gd name="connsiteX0" fmla="*/ 0 w 576069"/>
              <a:gd name="connsiteY0" fmla="*/ 274320 h 274320"/>
              <a:gd name="connsiteX1" fmla="*/ 57607 w 576069"/>
              <a:gd name="connsiteY1" fmla="*/ 0 h 274320"/>
              <a:gd name="connsiteX2" fmla="*/ 576069 w 576069"/>
              <a:gd name="connsiteY2" fmla="*/ 0 h 274320"/>
              <a:gd name="connsiteX3" fmla="*/ 507489 w 576069"/>
              <a:gd name="connsiteY3" fmla="*/ 274320 h 274320"/>
              <a:gd name="connsiteX4" fmla="*/ 0 w 576069"/>
              <a:gd name="connsiteY4" fmla="*/ 274320 h 274320"/>
              <a:gd name="connsiteX0" fmla="*/ 0 w 576069"/>
              <a:gd name="connsiteY0" fmla="*/ 274323 h 274323"/>
              <a:gd name="connsiteX1" fmla="*/ 57607 w 576069"/>
              <a:gd name="connsiteY1" fmla="*/ 0 h 274323"/>
              <a:gd name="connsiteX2" fmla="*/ 576069 w 576069"/>
              <a:gd name="connsiteY2" fmla="*/ 0 h 274323"/>
              <a:gd name="connsiteX3" fmla="*/ 507489 w 576069"/>
              <a:gd name="connsiteY3" fmla="*/ 274320 h 274323"/>
              <a:gd name="connsiteX4" fmla="*/ 0 w 576069"/>
              <a:gd name="connsiteY4" fmla="*/ 274323 h 274323"/>
              <a:gd name="connsiteX0" fmla="*/ 0 w 576069"/>
              <a:gd name="connsiteY0" fmla="*/ 274323 h 274323"/>
              <a:gd name="connsiteX1" fmla="*/ 57607 w 576069"/>
              <a:gd name="connsiteY1" fmla="*/ 0 h 274323"/>
              <a:gd name="connsiteX2" fmla="*/ 576069 w 576069"/>
              <a:gd name="connsiteY2" fmla="*/ 0 h 274323"/>
              <a:gd name="connsiteX3" fmla="*/ 507489 w 576069"/>
              <a:gd name="connsiteY3" fmla="*/ 274320 h 274323"/>
              <a:gd name="connsiteX4" fmla="*/ 0 w 576069"/>
              <a:gd name="connsiteY4" fmla="*/ 274323 h 274323"/>
              <a:gd name="connsiteX0" fmla="*/ 0 w 633677"/>
              <a:gd name="connsiteY0" fmla="*/ 274323 h 274323"/>
              <a:gd name="connsiteX1" fmla="*/ 115215 w 633677"/>
              <a:gd name="connsiteY1" fmla="*/ 0 h 274323"/>
              <a:gd name="connsiteX2" fmla="*/ 633677 w 633677"/>
              <a:gd name="connsiteY2" fmla="*/ 0 h 274323"/>
              <a:gd name="connsiteX3" fmla="*/ 565097 w 633677"/>
              <a:gd name="connsiteY3" fmla="*/ 274320 h 274323"/>
              <a:gd name="connsiteX4" fmla="*/ 0 w 633677"/>
              <a:gd name="connsiteY4" fmla="*/ 274323 h 274323"/>
              <a:gd name="connsiteX0" fmla="*/ 0 w 633677"/>
              <a:gd name="connsiteY0" fmla="*/ 274323 h 274323"/>
              <a:gd name="connsiteX1" fmla="*/ 115215 w 633677"/>
              <a:gd name="connsiteY1" fmla="*/ 0 h 274323"/>
              <a:gd name="connsiteX2" fmla="*/ 633677 w 633677"/>
              <a:gd name="connsiteY2" fmla="*/ 0 h 274323"/>
              <a:gd name="connsiteX3" fmla="*/ 518463 w 633677"/>
              <a:gd name="connsiteY3" fmla="*/ 274323 h 274323"/>
              <a:gd name="connsiteX4" fmla="*/ 0 w 633677"/>
              <a:gd name="connsiteY4" fmla="*/ 274323 h 274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677" h="274323">
                <a:moveTo>
                  <a:pt x="0" y="274323"/>
                </a:moveTo>
                <a:lnTo>
                  <a:pt x="115215" y="0"/>
                </a:lnTo>
                <a:lnTo>
                  <a:pt x="633677" y="0"/>
                </a:lnTo>
                <a:lnTo>
                  <a:pt x="518463" y="274323"/>
                </a:lnTo>
                <a:lnTo>
                  <a:pt x="0" y="274323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49"/>
            <a:endParaRPr lang="en-US" sz="2667" dirty="0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83" name="Freeform 41"/>
          <p:cNvSpPr/>
          <p:nvPr/>
        </p:nvSpPr>
        <p:spPr>
          <a:xfrm rot="16200000">
            <a:off x="1142522" y="2309774"/>
            <a:ext cx="633677" cy="274323"/>
          </a:xfrm>
          <a:custGeom>
            <a:avLst/>
            <a:gdLst>
              <a:gd name="connsiteX0" fmla="*/ 0 w 633676"/>
              <a:gd name="connsiteY0" fmla="*/ 274320 h 274320"/>
              <a:gd name="connsiteX1" fmla="*/ 68580 w 633676"/>
              <a:gd name="connsiteY1" fmla="*/ 0 h 274320"/>
              <a:gd name="connsiteX2" fmla="*/ 633676 w 633676"/>
              <a:gd name="connsiteY2" fmla="*/ 0 h 274320"/>
              <a:gd name="connsiteX3" fmla="*/ 565096 w 633676"/>
              <a:gd name="connsiteY3" fmla="*/ 274320 h 274320"/>
              <a:gd name="connsiteX4" fmla="*/ 0 w 633676"/>
              <a:gd name="connsiteY4" fmla="*/ 274320 h 274320"/>
              <a:gd name="connsiteX0" fmla="*/ 0 w 633676"/>
              <a:gd name="connsiteY0" fmla="*/ 274320 h 274320"/>
              <a:gd name="connsiteX1" fmla="*/ 115214 w 633676"/>
              <a:gd name="connsiteY1" fmla="*/ 0 h 274320"/>
              <a:gd name="connsiteX2" fmla="*/ 633676 w 633676"/>
              <a:gd name="connsiteY2" fmla="*/ 0 h 274320"/>
              <a:gd name="connsiteX3" fmla="*/ 565096 w 633676"/>
              <a:gd name="connsiteY3" fmla="*/ 274320 h 274320"/>
              <a:gd name="connsiteX4" fmla="*/ 0 w 633676"/>
              <a:gd name="connsiteY4" fmla="*/ 274320 h 274320"/>
              <a:gd name="connsiteX0" fmla="*/ 0 w 576069"/>
              <a:gd name="connsiteY0" fmla="*/ 274320 h 274320"/>
              <a:gd name="connsiteX1" fmla="*/ 57607 w 576069"/>
              <a:gd name="connsiteY1" fmla="*/ 0 h 274320"/>
              <a:gd name="connsiteX2" fmla="*/ 576069 w 576069"/>
              <a:gd name="connsiteY2" fmla="*/ 0 h 274320"/>
              <a:gd name="connsiteX3" fmla="*/ 507489 w 576069"/>
              <a:gd name="connsiteY3" fmla="*/ 274320 h 274320"/>
              <a:gd name="connsiteX4" fmla="*/ 0 w 576069"/>
              <a:gd name="connsiteY4" fmla="*/ 274320 h 274320"/>
              <a:gd name="connsiteX0" fmla="*/ 0 w 576069"/>
              <a:gd name="connsiteY0" fmla="*/ 274323 h 274323"/>
              <a:gd name="connsiteX1" fmla="*/ 57607 w 576069"/>
              <a:gd name="connsiteY1" fmla="*/ 0 h 274323"/>
              <a:gd name="connsiteX2" fmla="*/ 576069 w 576069"/>
              <a:gd name="connsiteY2" fmla="*/ 0 h 274323"/>
              <a:gd name="connsiteX3" fmla="*/ 507489 w 576069"/>
              <a:gd name="connsiteY3" fmla="*/ 274320 h 274323"/>
              <a:gd name="connsiteX4" fmla="*/ 0 w 576069"/>
              <a:gd name="connsiteY4" fmla="*/ 274323 h 274323"/>
              <a:gd name="connsiteX0" fmla="*/ 0 w 576069"/>
              <a:gd name="connsiteY0" fmla="*/ 274323 h 274323"/>
              <a:gd name="connsiteX1" fmla="*/ 57607 w 576069"/>
              <a:gd name="connsiteY1" fmla="*/ 0 h 274323"/>
              <a:gd name="connsiteX2" fmla="*/ 576069 w 576069"/>
              <a:gd name="connsiteY2" fmla="*/ 0 h 274323"/>
              <a:gd name="connsiteX3" fmla="*/ 507489 w 576069"/>
              <a:gd name="connsiteY3" fmla="*/ 274320 h 274323"/>
              <a:gd name="connsiteX4" fmla="*/ 0 w 576069"/>
              <a:gd name="connsiteY4" fmla="*/ 274323 h 274323"/>
              <a:gd name="connsiteX0" fmla="*/ 0 w 633677"/>
              <a:gd name="connsiteY0" fmla="*/ 274323 h 274323"/>
              <a:gd name="connsiteX1" fmla="*/ 115215 w 633677"/>
              <a:gd name="connsiteY1" fmla="*/ 0 h 274323"/>
              <a:gd name="connsiteX2" fmla="*/ 633677 w 633677"/>
              <a:gd name="connsiteY2" fmla="*/ 0 h 274323"/>
              <a:gd name="connsiteX3" fmla="*/ 565097 w 633677"/>
              <a:gd name="connsiteY3" fmla="*/ 274320 h 274323"/>
              <a:gd name="connsiteX4" fmla="*/ 0 w 633677"/>
              <a:gd name="connsiteY4" fmla="*/ 274323 h 274323"/>
              <a:gd name="connsiteX0" fmla="*/ 0 w 633677"/>
              <a:gd name="connsiteY0" fmla="*/ 274323 h 274323"/>
              <a:gd name="connsiteX1" fmla="*/ 115215 w 633677"/>
              <a:gd name="connsiteY1" fmla="*/ 0 h 274323"/>
              <a:gd name="connsiteX2" fmla="*/ 633677 w 633677"/>
              <a:gd name="connsiteY2" fmla="*/ 0 h 274323"/>
              <a:gd name="connsiteX3" fmla="*/ 518463 w 633677"/>
              <a:gd name="connsiteY3" fmla="*/ 274323 h 274323"/>
              <a:gd name="connsiteX4" fmla="*/ 0 w 633677"/>
              <a:gd name="connsiteY4" fmla="*/ 274323 h 274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677" h="274323">
                <a:moveTo>
                  <a:pt x="0" y="274323"/>
                </a:moveTo>
                <a:lnTo>
                  <a:pt x="115215" y="0"/>
                </a:lnTo>
                <a:lnTo>
                  <a:pt x="633677" y="0"/>
                </a:lnTo>
                <a:lnTo>
                  <a:pt x="518463" y="274323"/>
                </a:lnTo>
                <a:lnTo>
                  <a:pt x="0" y="27432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49"/>
            <a:endParaRPr lang="en-US" sz="2667" dirty="0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84" name="Freeform 44"/>
          <p:cNvSpPr/>
          <p:nvPr/>
        </p:nvSpPr>
        <p:spPr>
          <a:xfrm rot="16200000">
            <a:off x="1142522" y="3135475"/>
            <a:ext cx="633677" cy="274323"/>
          </a:xfrm>
          <a:custGeom>
            <a:avLst/>
            <a:gdLst>
              <a:gd name="connsiteX0" fmla="*/ 0 w 633676"/>
              <a:gd name="connsiteY0" fmla="*/ 274320 h 274320"/>
              <a:gd name="connsiteX1" fmla="*/ 68580 w 633676"/>
              <a:gd name="connsiteY1" fmla="*/ 0 h 274320"/>
              <a:gd name="connsiteX2" fmla="*/ 633676 w 633676"/>
              <a:gd name="connsiteY2" fmla="*/ 0 h 274320"/>
              <a:gd name="connsiteX3" fmla="*/ 565096 w 633676"/>
              <a:gd name="connsiteY3" fmla="*/ 274320 h 274320"/>
              <a:gd name="connsiteX4" fmla="*/ 0 w 633676"/>
              <a:gd name="connsiteY4" fmla="*/ 274320 h 274320"/>
              <a:gd name="connsiteX0" fmla="*/ 0 w 633676"/>
              <a:gd name="connsiteY0" fmla="*/ 274320 h 274320"/>
              <a:gd name="connsiteX1" fmla="*/ 115214 w 633676"/>
              <a:gd name="connsiteY1" fmla="*/ 0 h 274320"/>
              <a:gd name="connsiteX2" fmla="*/ 633676 w 633676"/>
              <a:gd name="connsiteY2" fmla="*/ 0 h 274320"/>
              <a:gd name="connsiteX3" fmla="*/ 565096 w 633676"/>
              <a:gd name="connsiteY3" fmla="*/ 274320 h 274320"/>
              <a:gd name="connsiteX4" fmla="*/ 0 w 633676"/>
              <a:gd name="connsiteY4" fmla="*/ 274320 h 274320"/>
              <a:gd name="connsiteX0" fmla="*/ 0 w 576069"/>
              <a:gd name="connsiteY0" fmla="*/ 274320 h 274320"/>
              <a:gd name="connsiteX1" fmla="*/ 57607 w 576069"/>
              <a:gd name="connsiteY1" fmla="*/ 0 h 274320"/>
              <a:gd name="connsiteX2" fmla="*/ 576069 w 576069"/>
              <a:gd name="connsiteY2" fmla="*/ 0 h 274320"/>
              <a:gd name="connsiteX3" fmla="*/ 507489 w 576069"/>
              <a:gd name="connsiteY3" fmla="*/ 274320 h 274320"/>
              <a:gd name="connsiteX4" fmla="*/ 0 w 576069"/>
              <a:gd name="connsiteY4" fmla="*/ 274320 h 274320"/>
              <a:gd name="connsiteX0" fmla="*/ 0 w 576069"/>
              <a:gd name="connsiteY0" fmla="*/ 274323 h 274323"/>
              <a:gd name="connsiteX1" fmla="*/ 57607 w 576069"/>
              <a:gd name="connsiteY1" fmla="*/ 0 h 274323"/>
              <a:gd name="connsiteX2" fmla="*/ 576069 w 576069"/>
              <a:gd name="connsiteY2" fmla="*/ 0 h 274323"/>
              <a:gd name="connsiteX3" fmla="*/ 507489 w 576069"/>
              <a:gd name="connsiteY3" fmla="*/ 274320 h 274323"/>
              <a:gd name="connsiteX4" fmla="*/ 0 w 576069"/>
              <a:gd name="connsiteY4" fmla="*/ 274323 h 274323"/>
              <a:gd name="connsiteX0" fmla="*/ 0 w 576069"/>
              <a:gd name="connsiteY0" fmla="*/ 274323 h 274323"/>
              <a:gd name="connsiteX1" fmla="*/ 57607 w 576069"/>
              <a:gd name="connsiteY1" fmla="*/ 0 h 274323"/>
              <a:gd name="connsiteX2" fmla="*/ 576069 w 576069"/>
              <a:gd name="connsiteY2" fmla="*/ 0 h 274323"/>
              <a:gd name="connsiteX3" fmla="*/ 507489 w 576069"/>
              <a:gd name="connsiteY3" fmla="*/ 274320 h 274323"/>
              <a:gd name="connsiteX4" fmla="*/ 0 w 576069"/>
              <a:gd name="connsiteY4" fmla="*/ 274323 h 274323"/>
              <a:gd name="connsiteX0" fmla="*/ 0 w 633677"/>
              <a:gd name="connsiteY0" fmla="*/ 274323 h 274323"/>
              <a:gd name="connsiteX1" fmla="*/ 115215 w 633677"/>
              <a:gd name="connsiteY1" fmla="*/ 0 h 274323"/>
              <a:gd name="connsiteX2" fmla="*/ 633677 w 633677"/>
              <a:gd name="connsiteY2" fmla="*/ 0 h 274323"/>
              <a:gd name="connsiteX3" fmla="*/ 565097 w 633677"/>
              <a:gd name="connsiteY3" fmla="*/ 274320 h 274323"/>
              <a:gd name="connsiteX4" fmla="*/ 0 w 633677"/>
              <a:gd name="connsiteY4" fmla="*/ 274323 h 274323"/>
              <a:gd name="connsiteX0" fmla="*/ 0 w 633677"/>
              <a:gd name="connsiteY0" fmla="*/ 274323 h 274323"/>
              <a:gd name="connsiteX1" fmla="*/ 115215 w 633677"/>
              <a:gd name="connsiteY1" fmla="*/ 0 h 274323"/>
              <a:gd name="connsiteX2" fmla="*/ 633677 w 633677"/>
              <a:gd name="connsiteY2" fmla="*/ 0 h 274323"/>
              <a:gd name="connsiteX3" fmla="*/ 518463 w 633677"/>
              <a:gd name="connsiteY3" fmla="*/ 274323 h 274323"/>
              <a:gd name="connsiteX4" fmla="*/ 0 w 633677"/>
              <a:gd name="connsiteY4" fmla="*/ 274323 h 274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677" h="274323">
                <a:moveTo>
                  <a:pt x="0" y="274323"/>
                </a:moveTo>
                <a:lnTo>
                  <a:pt x="115215" y="0"/>
                </a:lnTo>
                <a:lnTo>
                  <a:pt x="633677" y="0"/>
                </a:lnTo>
                <a:lnTo>
                  <a:pt x="518463" y="274323"/>
                </a:lnTo>
                <a:lnTo>
                  <a:pt x="0" y="274323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49"/>
            <a:endParaRPr lang="en-US" sz="2667" dirty="0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85" name="Freeform 47"/>
          <p:cNvSpPr/>
          <p:nvPr/>
        </p:nvSpPr>
        <p:spPr>
          <a:xfrm rot="16200000">
            <a:off x="1142522" y="3961177"/>
            <a:ext cx="633677" cy="274323"/>
          </a:xfrm>
          <a:custGeom>
            <a:avLst/>
            <a:gdLst>
              <a:gd name="connsiteX0" fmla="*/ 0 w 633676"/>
              <a:gd name="connsiteY0" fmla="*/ 274320 h 274320"/>
              <a:gd name="connsiteX1" fmla="*/ 68580 w 633676"/>
              <a:gd name="connsiteY1" fmla="*/ 0 h 274320"/>
              <a:gd name="connsiteX2" fmla="*/ 633676 w 633676"/>
              <a:gd name="connsiteY2" fmla="*/ 0 h 274320"/>
              <a:gd name="connsiteX3" fmla="*/ 565096 w 633676"/>
              <a:gd name="connsiteY3" fmla="*/ 274320 h 274320"/>
              <a:gd name="connsiteX4" fmla="*/ 0 w 633676"/>
              <a:gd name="connsiteY4" fmla="*/ 274320 h 274320"/>
              <a:gd name="connsiteX0" fmla="*/ 0 w 633676"/>
              <a:gd name="connsiteY0" fmla="*/ 274320 h 274320"/>
              <a:gd name="connsiteX1" fmla="*/ 115214 w 633676"/>
              <a:gd name="connsiteY1" fmla="*/ 0 h 274320"/>
              <a:gd name="connsiteX2" fmla="*/ 633676 w 633676"/>
              <a:gd name="connsiteY2" fmla="*/ 0 h 274320"/>
              <a:gd name="connsiteX3" fmla="*/ 565096 w 633676"/>
              <a:gd name="connsiteY3" fmla="*/ 274320 h 274320"/>
              <a:gd name="connsiteX4" fmla="*/ 0 w 633676"/>
              <a:gd name="connsiteY4" fmla="*/ 274320 h 274320"/>
              <a:gd name="connsiteX0" fmla="*/ 0 w 576069"/>
              <a:gd name="connsiteY0" fmla="*/ 274320 h 274320"/>
              <a:gd name="connsiteX1" fmla="*/ 57607 w 576069"/>
              <a:gd name="connsiteY1" fmla="*/ 0 h 274320"/>
              <a:gd name="connsiteX2" fmla="*/ 576069 w 576069"/>
              <a:gd name="connsiteY2" fmla="*/ 0 h 274320"/>
              <a:gd name="connsiteX3" fmla="*/ 507489 w 576069"/>
              <a:gd name="connsiteY3" fmla="*/ 274320 h 274320"/>
              <a:gd name="connsiteX4" fmla="*/ 0 w 576069"/>
              <a:gd name="connsiteY4" fmla="*/ 274320 h 274320"/>
              <a:gd name="connsiteX0" fmla="*/ 0 w 576069"/>
              <a:gd name="connsiteY0" fmla="*/ 274323 h 274323"/>
              <a:gd name="connsiteX1" fmla="*/ 57607 w 576069"/>
              <a:gd name="connsiteY1" fmla="*/ 0 h 274323"/>
              <a:gd name="connsiteX2" fmla="*/ 576069 w 576069"/>
              <a:gd name="connsiteY2" fmla="*/ 0 h 274323"/>
              <a:gd name="connsiteX3" fmla="*/ 507489 w 576069"/>
              <a:gd name="connsiteY3" fmla="*/ 274320 h 274323"/>
              <a:gd name="connsiteX4" fmla="*/ 0 w 576069"/>
              <a:gd name="connsiteY4" fmla="*/ 274323 h 274323"/>
              <a:gd name="connsiteX0" fmla="*/ 0 w 576069"/>
              <a:gd name="connsiteY0" fmla="*/ 274323 h 274323"/>
              <a:gd name="connsiteX1" fmla="*/ 57607 w 576069"/>
              <a:gd name="connsiteY1" fmla="*/ 0 h 274323"/>
              <a:gd name="connsiteX2" fmla="*/ 576069 w 576069"/>
              <a:gd name="connsiteY2" fmla="*/ 0 h 274323"/>
              <a:gd name="connsiteX3" fmla="*/ 507489 w 576069"/>
              <a:gd name="connsiteY3" fmla="*/ 274320 h 274323"/>
              <a:gd name="connsiteX4" fmla="*/ 0 w 576069"/>
              <a:gd name="connsiteY4" fmla="*/ 274323 h 274323"/>
              <a:gd name="connsiteX0" fmla="*/ 0 w 633677"/>
              <a:gd name="connsiteY0" fmla="*/ 274323 h 274323"/>
              <a:gd name="connsiteX1" fmla="*/ 115215 w 633677"/>
              <a:gd name="connsiteY1" fmla="*/ 0 h 274323"/>
              <a:gd name="connsiteX2" fmla="*/ 633677 w 633677"/>
              <a:gd name="connsiteY2" fmla="*/ 0 h 274323"/>
              <a:gd name="connsiteX3" fmla="*/ 565097 w 633677"/>
              <a:gd name="connsiteY3" fmla="*/ 274320 h 274323"/>
              <a:gd name="connsiteX4" fmla="*/ 0 w 633677"/>
              <a:gd name="connsiteY4" fmla="*/ 274323 h 274323"/>
              <a:gd name="connsiteX0" fmla="*/ 0 w 633677"/>
              <a:gd name="connsiteY0" fmla="*/ 274323 h 274323"/>
              <a:gd name="connsiteX1" fmla="*/ 115215 w 633677"/>
              <a:gd name="connsiteY1" fmla="*/ 0 h 274323"/>
              <a:gd name="connsiteX2" fmla="*/ 633677 w 633677"/>
              <a:gd name="connsiteY2" fmla="*/ 0 h 274323"/>
              <a:gd name="connsiteX3" fmla="*/ 518463 w 633677"/>
              <a:gd name="connsiteY3" fmla="*/ 274323 h 274323"/>
              <a:gd name="connsiteX4" fmla="*/ 0 w 633677"/>
              <a:gd name="connsiteY4" fmla="*/ 274323 h 274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677" h="274323">
                <a:moveTo>
                  <a:pt x="0" y="274323"/>
                </a:moveTo>
                <a:lnTo>
                  <a:pt x="115215" y="0"/>
                </a:lnTo>
                <a:lnTo>
                  <a:pt x="633677" y="0"/>
                </a:lnTo>
                <a:lnTo>
                  <a:pt x="518463" y="274323"/>
                </a:lnTo>
                <a:lnTo>
                  <a:pt x="0" y="27432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49"/>
            <a:endParaRPr lang="en-US" sz="2667" dirty="0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92" name="Pentagon 39"/>
          <p:cNvSpPr/>
          <p:nvPr/>
        </p:nvSpPr>
        <p:spPr>
          <a:xfrm>
            <a:off x="1322200" y="1304396"/>
            <a:ext cx="2105336" cy="51846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49"/>
            <a:endParaRPr lang="en-US" sz="2667" dirty="0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95" name="Pentagon 42"/>
          <p:cNvSpPr/>
          <p:nvPr/>
        </p:nvSpPr>
        <p:spPr>
          <a:xfrm>
            <a:off x="1322201" y="2130096"/>
            <a:ext cx="1805836" cy="51846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49"/>
            <a:endParaRPr lang="en-US" sz="2667" dirty="0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98" name="Pentagon 45"/>
          <p:cNvSpPr/>
          <p:nvPr/>
        </p:nvSpPr>
        <p:spPr>
          <a:xfrm>
            <a:off x="1322200" y="2955796"/>
            <a:ext cx="1593615" cy="51846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49"/>
            <a:endParaRPr lang="en-US" sz="2667" dirty="0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101" name="Pentagon 48"/>
          <p:cNvSpPr/>
          <p:nvPr/>
        </p:nvSpPr>
        <p:spPr>
          <a:xfrm>
            <a:off x="1322201" y="3781496"/>
            <a:ext cx="1230610" cy="51846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49"/>
            <a:endParaRPr lang="en-US" sz="2667" dirty="0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50" name="TextBox 59"/>
          <p:cNvSpPr txBox="1">
            <a:spLocks noChangeArrowheads="1"/>
          </p:cNvSpPr>
          <p:nvPr/>
        </p:nvSpPr>
        <p:spPr bwMode="auto">
          <a:xfrm flipH="1">
            <a:off x="1477937" y="1398689"/>
            <a:ext cx="1509887" cy="32315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68573" tIns="34287" rIns="68573" bIns="3428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defTabSz="685749" fontAlgn="ctr">
              <a:defRPr/>
            </a:pPr>
            <a:r>
              <a:rPr lang="zh-CN" altLang="en-US" sz="165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基础资料</a:t>
            </a:r>
            <a:endParaRPr lang="en-US" altLang="ko-KR" sz="1650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4139952" y="1301783"/>
            <a:ext cx="3744416" cy="56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just" defTabSz="685749">
              <a:lnSpc>
                <a:spcPct val="114000"/>
              </a:lnSpc>
            </a:pPr>
            <a:r>
              <a:rPr lang="zh-CN" altLang="en-US" sz="1400" b="1" dirty="0" smtClean="0">
                <a:solidFill>
                  <a:srgbClr val="1F1F1F">
                    <a:lumMod val="65000"/>
                    <a:lumOff val="35000"/>
                  </a:srgb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企业证照、公司章程、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高新资质等证书</a:t>
            </a:r>
            <a:r>
              <a:rPr lang="zh-CN" altLang="en-US" sz="1400" b="1" dirty="0" smtClean="0">
                <a:solidFill>
                  <a:srgbClr val="1F1F1F">
                    <a:lumMod val="65000"/>
                    <a:lumOff val="35000"/>
                  </a:srgb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、法人代表证件、实际控制人夫妇证件</a:t>
            </a:r>
            <a:endParaRPr lang="zh-CN" altLang="en-US" sz="1400" b="1" dirty="0">
              <a:solidFill>
                <a:srgbClr val="1F1F1F">
                  <a:lumMod val="65000"/>
                  <a:lumOff val="35000"/>
                </a:srgbClr>
              </a:solidFill>
              <a:latin typeface="Arial"/>
              <a:ea typeface="微软雅黑"/>
            </a:endParaRPr>
          </a:p>
        </p:txBody>
      </p:sp>
      <p:sp>
        <p:nvSpPr>
          <p:cNvPr id="52" name="TextBox 59"/>
          <p:cNvSpPr txBox="1">
            <a:spLocks noChangeArrowheads="1"/>
          </p:cNvSpPr>
          <p:nvPr/>
        </p:nvSpPr>
        <p:spPr bwMode="auto">
          <a:xfrm flipH="1">
            <a:off x="1446895" y="2208678"/>
            <a:ext cx="1540929" cy="32315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68573" tIns="34287" rIns="68573" bIns="3428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defTabSz="685749" fontAlgn="ctr">
              <a:defRPr/>
            </a:pPr>
            <a:r>
              <a:rPr lang="zh-CN" altLang="en-US" sz="165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授权资料</a:t>
            </a:r>
            <a:endParaRPr lang="en-US" altLang="ko-KR" sz="1650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TextBox 59"/>
          <p:cNvSpPr txBox="1">
            <a:spLocks noChangeArrowheads="1"/>
          </p:cNvSpPr>
          <p:nvPr/>
        </p:nvSpPr>
        <p:spPr bwMode="auto">
          <a:xfrm flipH="1">
            <a:off x="899592" y="3029110"/>
            <a:ext cx="1522587" cy="32315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68573" tIns="34287" rIns="68573" bIns="3428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defTabSz="685749" fontAlgn="ctr">
              <a:defRPr/>
            </a:pPr>
            <a:r>
              <a:rPr lang="zh-CN" altLang="en-US" sz="165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财力证明</a:t>
            </a:r>
            <a:endParaRPr lang="en-US" altLang="ko-KR" sz="1650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TextBox 59"/>
          <p:cNvSpPr txBox="1">
            <a:spLocks noChangeArrowheads="1"/>
          </p:cNvSpPr>
          <p:nvPr/>
        </p:nvSpPr>
        <p:spPr bwMode="auto">
          <a:xfrm flipH="1">
            <a:off x="1409453" y="3867316"/>
            <a:ext cx="1002307" cy="32315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defTabSz="685749">
              <a:defRPr/>
            </a:pPr>
            <a:r>
              <a:rPr lang="zh-CN" altLang="en-US" sz="165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其他资料</a:t>
            </a:r>
            <a:endParaRPr lang="en-US" altLang="ko-KR" sz="1650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203848" y="2085882"/>
            <a:ext cx="594273" cy="594274"/>
            <a:chOff x="5556077" y="2781175"/>
            <a:chExt cx="792364" cy="792365"/>
          </a:xfrm>
        </p:grpSpPr>
        <p:sp>
          <p:nvSpPr>
            <p:cNvPr id="87" name="Oval 50"/>
            <p:cNvSpPr/>
            <p:nvPr/>
          </p:nvSpPr>
          <p:spPr>
            <a:xfrm>
              <a:off x="5556077" y="2781175"/>
              <a:ext cx="792364" cy="7923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/>
              <a:endParaRPr lang="en-US" sz="2400" dirty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grpSp>
          <p:nvGrpSpPr>
            <p:cNvPr id="57" name="组合 56"/>
            <p:cNvGrpSpPr>
              <a:grpSpLocks noChangeAspect="1"/>
            </p:cNvGrpSpPr>
            <p:nvPr/>
          </p:nvGrpSpPr>
          <p:grpSpPr>
            <a:xfrm>
              <a:off x="5805695" y="2930428"/>
              <a:ext cx="293129" cy="493858"/>
              <a:chOff x="6982613" y="4660429"/>
              <a:chExt cx="292099" cy="492124"/>
            </a:xfrm>
            <a:solidFill>
              <a:schemeClr val="bg1">
                <a:lumMod val="95000"/>
              </a:schemeClr>
            </a:solidFill>
          </p:grpSpPr>
          <p:sp>
            <p:nvSpPr>
              <p:cNvPr id="58" name="Freeform 15"/>
              <p:cNvSpPr>
                <a:spLocks noEditPoints="1"/>
              </p:cNvSpPr>
              <p:nvPr/>
            </p:nvSpPr>
            <p:spPr bwMode="auto">
              <a:xfrm>
                <a:off x="6982613" y="4660429"/>
                <a:ext cx="292099" cy="492124"/>
              </a:xfrm>
              <a:custGeom>
                <a:avLst/>
                <a:gdLst>
                  <a:gd name="T0" fmla="*/ 0 w 166"/>
                  <a:gd name="T1" fmla="*/ 444500 h 280"/>
                  <a:gd name="T2" fmla="*/ 263525 w 166"/>
                  <a:gd name="T3" fmla="*/ 444500 h 280"/>
                  <a:gd name="T4" fmla="*/ 263525 w 166"/>
                  <a:gd name="T5" fmla="*/ 425450 h 280"/>
                  <a:gd name="T6" fmla="*/ 263525 w 166"/>
                  <a:gd name="T7" fmla="*/ 425450 h 280"/>
                  <a:gd name="T8" fmla="*/ 260350 w 166"/>
                  <a:gd name="T9" fmla="*/ 419100 h 280"/>
                  <a:gd name="T10" fmla="*/ 254000 w 166"/>
                  <a:gd name="T11" fmla="*/ 415925 h 280"/>
                  <a:gd name="T12" fmla="*/ 9525 w 166"/>
                  <a:gd name="T13" fmla="*/ 415925 h 280"/>
                  <a:gd name="T14" fmla="*/ 9525 w 166"/>
                  <a:gd name="T15" fmla="*/ 415925 h 280"/>
                  <a:gd name="T16" fmla="*/ 3175 w 166"/>
                  <a:gd name="T17" fmla="*/ 419100 h 280"/>
                  <a:gd name="T18" fmla="*/ 0 w 166"/>
                  <a:gd name="T19" fmla="*/ 425450 h 280"/>
                  <a:gd name="T20" fmla="*/ 0 w 166"/>
                  <a:gd name="T21" fmla="*/ 444500 h 280"/>
                  <a:gd name="T22" fmla="*/ 0 w 166"/>
                  <a:gd name="T23" fmla="*/ 444500 h 280"/>
                  <a:gd name="T24" fmla="*/ 0 w 166"/>
                  <a:gd name="T25" fmla="*/ 0 h 280"/>
                  <a:gd name="T26" fmla="*/ 263525 w 166"/>
                  <a:gd name="T27" fmla="*/ 0 h 280"/>
                  <a:gd name="T28" fmla="*/ 263525 w 166"/>
                  <a:gd name="T29" fmla="*/ 19050 h 280"/>
                  <a:gd name="T30" fmla="*/ 263525 w 166"/>
                  <a:gd name="T31" fmla="*/ 19050 h 280"/>
                  <a:gd name="T32" fmla="*/ 260350 w 166"/>
                  <a:gd name="T33" fmla="*/ 25400 h 280"/>
                  <a:gd name="T34" fmla="*/ 254000 w 166"/>
                  <a:gd name="T35" fmla="*/ 28575 h 280"/>
                  <a:gd name="T36" fmla="*/ 9525 w 166"/>
                  <a:gd name="T37" fmla="*/ 28575 h 280"/>
                  <a:gd name="T38" fmla="*/ 9525 w 166"/>
                  <a:gd name="T39" fmla="*/ 28575 h 280"/>
                  <a:gd name="T40" fmla="*/ 3175 w 166"/>
                  <a:gd name="T41" fmla="*/ 25400 h 280"/>
                  <a:gd name="T42" fmla="*/ 0 w 166"/>
                  <a:gd name="T43" fmla="*/ 19050 h 280"/>
                  <a:gd name="T44" fmla="*/ 0 w 166"/>
                  <a:gd name="T45" fmla="*/ 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280"/>
                  <a:gd name="T71" fmla="*/ 166 w 166"/>
                  <a:gd name="T72" fmla="*/ 280 h 2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280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749"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Freeform 16"/>
              <p:cNvSpPr>
                <a:spLocks noEditPoints="1"/>
              </p:cNvSpPr>
              <p:nvPr/>
            </p:nvSpPr>
            <p:spPr bwMode="auto">
              <a:xfrm>
                <a:off x="7006425" y="4706468"/>
                <a:ext cx="244476" cy="400050"/>
              </a:xfrm>
              <a:custGeom>
                <a:avLst/>
                <a:gdLst>
                  <a:gd name="T0" fmla="*/ 22225 w 138"/>
                  <a:gd name="T1" fmla="*/ 79375 h 228"/>
                  <a:gd name="T2" fmla="*/ 22225 w 138"/>
                  <a:gd name="T3" fmla="*/ 92075 h 228"/>
                  <a:gd name="T4" fmla="*/ 31750 w 138"/>
                  <a:gd name="T5" fmla="*/ 111125 h 228"/>
                  <a:gd name="T6" fmla="*/ 76200 w 138"/>
                  <a:gd name="T7" fmla="*/ 152400 h 228"/>
                  <a:gd name="T8" fmla="*/ 88900 w 138"/>
                  <a:gd name="T9" fmla="*/ 165100 h 228"/>
                  <a:gd name="T10" fmla="*/ 92075 w 138"/>
                  <a:gd name="T11" fmla="*/ 180975 h 228"/>
                  <a:gd name="T12" fmla="*/ 76200 w 138"/>
                  <a:gd name="T13" fmla="*/ 209550 h 228"/>
                  <a:gd name="T14" fmla="*/ 38100 w 138"/>
                  <a:gd name="T15" fmla="*/ 241300 h 228"/>
                  <a:gd name="T16" fmla="*/ 25400 w 138"/>
                  <a:gd name="T17" fmla="*/ 257175 h 228"/>
                  <a:gd name="T18" fmla="*/ 22225 w 138"/>
                  <a:gd name="T19" fmla="*/ 279400 h 228"/>
                  <a:gd name="T20" fmla="*/ 0 w 138"/>
                  <a:gd name="T21" fmla="*/ 361950 h 228"/>
                  <a:gd name="T22" fmla="*/ 0 w 138"/>
                  <a:gd name="T23" fmla="*/ 273050 h 228"/>
                  <a:gd name="T24" fmla="*/ 3175 w 138"/>
                  <a:gd name="T25" fmla="*/ 244475 h 228"/>
                  <a:gd name="T26" fmla="*/ 22225 w 138"/>
                  <a:gd name="T27" fmla="*/ 225425 h 228"/>
                  <a:gd name="T28" fmla="*/ 57150 w 138"/>
                  <a:gd name="T29" fmla="*/ 193675 h 228"/>
                  <a:gd name="T30" fmla="*/ 66675 w 138"/>
                  <a:gd name="T31" fmla="*/ 180975 h 228"/>
                  <a:gd name="T32" fmla="*/ 57150 w 138"/>
                  <a:gd name="T33" fmla="*/ 168275 h 228"/>
                  <a:gd name="T34" fmla="*/ 22225 w 138"/>
                  <a:gd name="T35" fmla="*/ 136525 h 228"/>
                  <a:gd name="T36" fmla="*/ 3175 w 138"/>
                  <a:gd name="T37" fmla="*/ 114300 h 228"/>
                  <a:gd name="T38" fmla="*/ 0 w 138"/>
                  <a:gd name="T39" fmla="*/ 88900 h 228"/>
                  <a:gd name="T40" fmla="*/ 22225 w 138"/>
                  <a:gd name="T41" fmla="*/ 0 h 228"/>
                  <a:gd name="T42" fmla="*/ 196850 w 138"/>
                  <a:gd name="T43" fmla="*/ 361950 h 228"/>
                  <a:gd name="T44" fmla="*/ 196850 w 138"/>
                  <a:gd name="T45" fmla="*/ 279400 h 228"/>
                  <a:gd name="T46" fmla="*/ 193675 w 138"/>
                  <a:gd name="T47" fmla="*/ 257175 h 228"/>
                  <a:gd name="T48" fmla="*/ 180975 w 138"/>
                  <a:gd name="T49" fmla="*/ 241300 h 228"/>
                  <a:gd name="T50" fmla="*/ 142875 w 138"/>
                  <a:gd name="T51" fmla="*/ 209550 h 228"/>
                  <a:gd name="T52" fmla="*/ 127000 w 138"/>
                  <a:gd name="T53" fmla="*/ 180975 h 228"/>
                  <a:gd name="T54" fmla="*/ 130175 w 138"/>
                  <a:gd name="T55" fmla="*/ 165100 h 228"/>
                  <a:gd name="T56" fmla="*/ 180975 w 138"/>
                  <a:gd name="T57" fmla="*/ 120650 h 228"/>
                  <a:gd name="T58" fmla="*/ 187325 w 138"/>
                  <a:gd name="T59" fmla="*/ 111125 h 228"/>
                  <a:gd name="T60" fmla="*/ 196850 w 138"/>
                  <a:gd name="T61" fmla="*/ 92075 h 228"/>
                  <a:gd name="T62" fmla="*/ 196850 w 138"/>
                  <a:gd name="T63" fmla="*/ 0 h 228"/>
                  <a:gd name="T64" fmla="*/ 219075 w 138"/>
                  <a:gd name="T65" fmla="*/ 88900 h 228"/>
                  <a:gd name="T66" fmla="*/ 219075 w 138"/>
                  <a:gd name="T67" fmla="*/ 104775 h 228"/>
                  <a:gd name="T68" fmla="*/ 209550 w 138"/>
                  <a:gd name="T69" fmla="*/ 127000 h 228"/>
                  <a:gd name="T70" fmla="*/ 161925 w 138"/>
                  <a:gd name="T71" fmla="*/ 168275 h 228"/>
                  <a:gd name="T72" fmla="*/ 155575 w 138"/>
                  <a:gd name="T73" fmla="*/ 174625 h 228"/>
                  <a:gd name="T74" fmla="*/ 155575 w 138"/>
                  <a:gd name="T75" fmla="*/ 187325 h 228"/>
                  <a:gd name="T76" fmla="*/ 196850 w 138"/>
                  <a:gd name="T77" fmla="*/ 225425 h 228"/>
                  <a:gd name="T78" fmla="*/ 209550 w 138"/>
                  <a:gd name="T79" fmla="*/ 234950 h 228"/>
                  <a:gd name="T80" fmla="*/ 219075 w 138"/>
                  <a:gd name="T81" fmla="*/ 257175 h 228"/>
                  <a:gd name="T82" fmla="*/ 219075 w 138"/>
                  <a:gd name="T83" fmla="*/ 361950 h 2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"/>
                  <a:gd name="T127" fmla="*/ 0 h 228"/>
                  <a:gd name="T128" fmla="*/ 138 w 138"/>
                  <a:gd name="T129" fmla="*/ 228 h 2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" h="22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749"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Freeform 17"/>
              <p:cNvSpPr>
                <a:spLocks/>
              </p:cNvSpPr>
              <p:nvPr/>
            </p:nvSpPr>
            <p:spPr bwMode="auto">
              <a:xfrm>
                <a:off x="7046112" y="4827118"/>
                <a:ext cx="165100" cy="279400"/>
              </a:xfrm>
              <a:custGeom>
                <a:avLst/>
                <a:gdLst>
                  <a:gd name="T0" fmla="*/ 0 w 94"/>
                  <a:gd name="T1" fmla="*/ 254000 h 160"/>
                  <a:gd name="T2" fmla="*/ 76200 w 94"/>
                  <a:gd name="T3" fmla="*/ 254000 h 160"/>
                  <a:gd name="T4" fmla="*/ 149225 w 94"/>
                  <a:gd name="T5" fmla="*/ 254000 h 160"/>
                  <a:gd name="T6" fmla="*/ 149225 w 94"/>
                  <a:gd name="T7" fmla="*/ 212725 h 160"/>
                  <a:gd name="T8" fmla="*/ 92075 w 94"/>
                  <a:gd name="T9" fmla="*/ 155575 h 160"/>
                  <a:gd name="T10" fmla="*/ 92075 w 94"/>
                  <a:gd name="T11" fmla="*/ 155575 h 160"/>
                  <a:gd name="T12" fmla="*/ 85725 w 94"/>
                  <a:gd name="T13" fmla="*/ 149225 h 160"/>
                  <a:gd name="T14" fmla="*/ 82550 w 94"/>
                  <a:gd name="T15" fmla="*/ 142875 h 160"/>
                  <a:gd name="T16" fmla="*/ 82550 w 94"/>
                  <a:gd name="T17" fmla="*/ 123825 h 160"/>
                  <a:gd name="T18" fmla="*/ 82550 w 94"/>
                  <a:gd name="T19" fmla="*/ 69850 h 160"/>
                  <a:gd name="T20" fmla="*/ 82550 w 94"/>
                  <a:gd name="T21" fmla="*/ 69850 h 160"/>
                  <a:gd name="T22" fmla="*/ 82550 w 94"/>
                  <a:gd name="T23" fmla="*/ 60325 h 160"/>
                  <a:gd name="T24" fmla="*/ 85725 w 94"/>
                  <a:gd name="T25" fmla="*/ 50800 h 160"/>
                  <a:gd name="T26" fmla="*/ 98425 w 94"/>
                  <a:gd name="T27" fmla="*/ 34925 h 160"/>
                  <a:gd name="T28" fmla="*/ 120650 w 94"/>
                  <a:gd name="T29" fmla="*/ 15875 h 160"/>
                  <a:gd name="T30" fmla="*/ 120650 w 94"/>
                  <a:gd name="T31" fmla="*/ 15875 h 160"/>
                  <a:gd name="T32" fmla="*/ 130175 w 94"/>
                  <a:gd name="T33" fmla="*/ 9525 h 160"/>
                  <a:gd name="T34" fmla="*/ 139700 w 94"/>
                  <a:gd name="T35" fmla="*/ 0 h 160"/>
                  <a:gd name="T36" fmla="*/ 76200 w 94"/>
                  <a:gd name="T37" fmla="*/ 0 h 160"/>
                  <a:gd name="T38" fmla="*/ 9525 w 94"/>
                  <a:gd name="T39" fmla="*/ 0 h 160"/>
                  <a:gd name="T40" fmla="*/ 9525 w 94"/>
                  <a:gd name="T41" fmla="*/ 0 h 160"/>
                  <a:gd name="T42" fmla="*/ 19050 w 94"/>
                  <a:gd name="T43" fmla="*/ 9525 h 160"/>
                  <a:gd name="T44" fmla="*/ 28575 w 94"/>
                  <a:gd name="T45" fmla="*/ 15875 h 160"/>
                  <a:gd name="T46" fmla="*/ 50800 w 94"/>
                  <a:gd name="T47" fmla="*/ 34925 h 160"/>
                  <a:gd name="T48" fmla="*/ 50800 w 94"/>
                  <a:gd name="T49" fmla="*/ 34925 h 160"/>
                  <a:gd name="T50" fmla="*/ 60325 w 94"/>
                  <a:gd name="T51" fmla="*/ 50800 h 160"/>
                  <a:gd name="T52" fmla="*/ 66675 w 94"/>
                  <a:gd name="T53" fmla="*/ 60325 h 160"/>
                  <a:gd name="T54" fmla="*/ 66675 w 94"/>
                  <a:gd name="T55" fmla="*/ 69850 h 160"/>
                  <a:gd name="T56" fmla="*/ 66675 w 94"/>
                  <a:gd name="T57" fmla="*/ 123825 h 160"/>
                  <a:gd name="T58" fmla="*/ 66675 w 94"/>
                  <a:gd name="T59" fmla="*/ 123825 h 160"/>
                  <a:gd name="T60" fmla="*/ 66675 w 94"/>
                  <a:gd name="T61" fmla="*/ 142875 h 160"/>
                  <a:gd name="T62" fmla="*/ 63500 w 94"/>
                  <a:gd name="T63" fmla="*/ 149225 h 160"/>
                  <a:gd name="T64" fmla="*/ 60325 w 94"/>
                  <a:gd name="T65" fmla="*/ 155575 h 160"/>
                  <a:gd name="T66" fmla="*/ 0 w 94"/>
                  <a:gd name="T67" fmla="*/ 212725 h 160"/>
                  <a:gd name="T68" fmla="*/ 0 w 94"/>
                  <a:gd name="T69" fmla="*/ 254000 h 1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4"/>
                  <a:gd name="T106" fmla="*/ 0 h 160"/>
                  <a:gd name="T107" fmla="*/ 94 w 94"/>
                  <a:gd name="T108" fmla="*/ 160 h 1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4" h="160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749"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2609575" y="3756099"/>
            <a:ext cx="594273" cy="594274"/>
            <a:chOff x="4070275" y="5008132"/>
            <a:chExt cx="792364" cy="792365"/>
          </a:xfrm>
        </p:grpSpPr>
        <p:sp>
          <p:nvSpPr>
            <p:cNvPr id="89" name="Oval 57"/>
            <p:cNvSpPr/>
            <p:nvPr/>
          </p:nvSpPr>
          <p:spPr>
            <a:xfrm>
              <a:off x="4070275" y="5008132"/>
              <a:ext cx="792364" cy="7923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/>
              <a:endParaRPr lang="en-US" sz="2400" dirty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63" name="Freeform 12"/>
            <p:cNvSpPr>
              <a:spLocks noEditPoints="1"/>
            </p:cNvSpPr>
            <p:nvPr/>
          </p:nvSpPr>
          <p:spPr bwMode="auto">
            <a:xfrm>
              <a:off x="4313127" y="5192460"/>
              <a:ext cx="303041" cy="428348"/>
            </a:xfrm>
            <a:custGeom>
              <a:avLst/>
              <a:gdLst>
                <a:gd name="T0" fmla="*/ 76164973 w 408"/>
                <a:gd name="T1" fmla="*/ 197332205 h 578"/>
                <a:gd name="T2" fmla="*/ 68823691 w 408"/>
                <a:gd name="T3" fmla="*/ 193661209 h 578"/>
                <a:gd name="T4" fmla="*/ 67905862 w 408"/>
                <a:gd name="T5" fmla="*/ 185400621 h 578"/>
                <a:gd name="T6" fmla="*/ 69741521 w 408"/>
                <a:gd name="T7" fmla="*/ 165208408 h 578"/>
                <a:gd name="T8" fmla="*/ 75247144 w 408"/>
                <a:gd name="T9" fmla="*/ 149605151 h 578"/>
                <a:gd name="T10" fmla="*/ 94517521 w 408"/>
                <a:gd name="T11" fmla="*/ 125741984 h 578"/>
                <a:gd name="T12" fmla="*/ 122964819 w 408"/>
                <a:gd name="T13" fmla="*/ 101878817 h 578"/>
                <a:gd name="T14" fmla="*/ 133976742 w 408"/>
                <a:gd name="T15" fmla="*/ 89029315 h 578"/>
                <a:gd name="T16" fmla="*/ 137647383 w 408"/>
                <a:gd name="T17" fmla="*/ 74343955 h 578"/>
                <a:gd name="T18" fmla="*/ 134893894 w 408"/>
                <a:gd name="T19" fmla="*/ 60576535 h 578"/>
                <a:gd name="T20" fmla="*/ 126635460 w 408"/>
                <a:gd name="T21" fmla="*/ 48644951 h 578"/>
                <a:gd name="T22" fmla="*/ 103694462 w 408"/>
                <a:gd name="T23" fmla="*/ 39466435 h 578"/>
                <a:gd name="T24" fmla="*/ 85341237 w 408"/>
                <a:gd name="T25" fmla="*/ 39466435 h 578"/>
                <a:gd name="T26" fmla="*/ 62400239 w 408"/>
                <a:gd name="T27" fmla="*/ 49562870 h 578"/>
                <a:gd name="T28" fmla="*/ 51388316 w 408"/>
                <a:gd name="T29" fmla="*/ 63329612 h 578"/>
                <a:gd name="T30" fmla="*/ 5505624 w 408"/>
                <a:gd name="T31" fmla="*/ 78014951 h 578"/>
                <a:gd name="T32" fmla="*/ 917830 w 408"/>
                <a:gd name="T33" fmla="*/ 75261873 h 578"/>
                <a:gd name="T34" fmla="*/ 0 w 408"/>
                <a:gd name="T35" fmla="*/ 69754363 h 578"/>
                <a:gd name="T36" fmla="*/ 10094096 w 408"/>
                <a:gd name="T37" fmla="*/ 44055349 h 578"/>
                <a:gd name="T38" fmla="*/ 25693820 w 408"/>
                <a:gd name="T39" fmla="*/ 22945937 h 578"/>
                <a:gd name="T40" fmla="*/ 39458554 w 408"/>
                <a:gd name="T41" fmla="*/ 12849507 h 578"/>
                <a:gd name="T42" fmla="*/ 63317391 w 408"/>
                <a:gd name="T43" fmla="*/ 3670997 h 578"/>
                <a:gd name="T44" fmla="*/ 92682540 w 408"/>
                <a:gd name="T45" fmla="*/ 0 h 578"/>
                <a:gd name="T46" fmla="*/ 112870726 w 408"/>
                <a:gd name="T47" fmla="*/ 1835837 h 578"/>
                <a:gd name="T48" fmla="*/ 139482364 w 408"/>
                <a:gd name="T49" fmla="*/ 9178509 h 578"/>
                <a:gd name="T50" fmla="*/ 161506210 w 408"/>
                <a:gd name="T51" fmla="*/ 22945937 h 578"/>
                <a:gd name="T52" fmla="*/ 172517455 w 408"/>
                <a:gd name="T53" fmla="*/ 34877520 h 578"/>
                <a:gd name="T54" fmla="*/ 183529420 w 408"/>
                <a:gd name="T55" fmla="*/ 54151784 h 578"/>
                <a:gd name="T56" fmla="*/ 187200061 w 408"/>
                <a:gd name="T57" fmla="*/ 75261873 h 578"/>
                <a:gd name="T58" fmla="*/ 184447250 w 408"/>
                <a:gd name="T59" fmla="*/ 91782392 h 578"/>
                <a:gd name="T60" fmla="*/ 178023798 w 408"/>
                <a:gd name="T61" fmla="*/ 107385649 h 578"/>
                <a:gd name="T62" fmla="*/ 151412117 w 408"/>
                <a:gd name="T63" fmla="*/ 135838408 h 578"/>
                <a:gd name="T64" fmla="*/ 124799801 w 408"/>
                <a:gd name="T65" fmla="*/ 159701575 h 578"/>
                <a:gd name="T66" fmla="*/ 117459196 w 408"/>
                <a:gd name="T67" fmla="*/ 168880081 h 578"/>
                <a:gd name="T68" fmla="*/ 113788555 w 408"/>
                <a:gd name="T69" fmla="*/ 188154376 h 578"/>
                <a:gd name="T70" fmla="*/ 76164973 w 408"/>
                <a:gd name="T71" fmla="*/ 265251388 h 578"/>
                <a:gd name="T72" fmla="*/ 70658673 w 408"/>
                <a:gd name="T73" fmla="*/ 263415551 h 578"/>
                <a:gd name="T74" fmla="*/ 68823691 w 408"/>
                <a:gd name="T75" fmla="*/ 222113290 h 578"/>
                <a:gd name="T76" fmla="*/ 70658673 w 408"/>
                <a:gd name="T77" fmla="*/ 217524376 h 578"/>
                <a:gd name="T78" fmla="*/ 111035067 w 408"/>
                <a:gd name="T79" fmla="*/ 214771299 h 578"/>
                <a:gd name="T80" fmla="*/ 116541367 w 408"/>
                <a:gd name="T81" fmla="*/ 217524376 h 578"/>
                <a:gd name="T82" fmla="*/ 118376349 w 408"/>
                <a:gd name="T83" fmla="*/ 257908719 h 578"/>
                <a:gd name="T84" fmla="*/ 116541367 w 408"/>
                <a:gd name="T85" fmla="*/ 263415551 h 578"/>
                <a:gd name="T86" fmla="*/ 76164973 w 408"/>
                <a:gd name="T87" fmla="*/ 265251388 h 5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"/>
                <a:gd name="T133" fmla="*/ 0 h 578"/>
                <a:gd name="T134" fmla="*/ 408 w 408"/>
                <a:gd name="T135" fmla="*/ 578 h 5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" h="578">
                  <a:moveTo>
                    <a:pt x="248" y="430"/>
                  </a:moveTo>
                  <a:lnTo>
                    <a:pt x="166" y="430"/>
                  </a:lnTo>
                  <a:lnTo>
                    <a:pt x="158" y="430"/>
                  </a:lnTo>
                  <a:lnTo>
                    <a:pt x="154" y="426"/>
                  </a:lnTo>
                  <a:lnTo>
                    <a:pt x="150" y="422"/>
                  </a:lnTo>
                  <a:lnTo>
                    <a:pt x="148" y="414"/>
                  </a:lnTo>
                  <a:lnTo>
                    <a:pt x="148" y="404"/>
                  </a:lnTo>
                  <a:lnTo>
                    <a:pt x="150" y="382"/>
                  </a:lnTo>
                  <a:lnTo>
                    <a:pt x="152" y="360"/>
                  </a:lnTo>
                  <a:lnTo>
                    <a:pt x="158" y="342"/>
                  </a:lnTo>
                  <a:lnTo>
                    <a:pt x="164" y="326"/>
                  </a:lnTo>
                  <a:lnTo>
                    <a:pt x="174" y="308"/>
                  </a:lnTo>
                  <a:lnTo>
                    <a:pt x="188" y="292"/>
                  </a:lnTo>
                  <a:lnTo>
                    <a:pt x="206" y="274"/>
                  </a:lnTo>
                  <a:lnTo>
                    <a:pt x="228" y="254"/>
                  </a:lnTo>
                  <a:lnTo>
                    <a:pt x="268" y="222"/>
                  </a:lnTo>
                  <a:lnTo>
                    <a:pt x="286" y="204"/>
                  </a:lnTo>
                  <a:lnTo>
                    <a:pt x="292" y="194"/>
                  </a:lnTo>
                  <a:lnTo>
                    <a:pt x="296" y="184"/>
                  </a:lnTo>
                  <a:lnTo>
                    <a:pt x="300" y="172"/>
                  </a:lnTo>
                  <a:lnTo>
                    <a:pt x="300" y="162"/>
                  </a:lnTo>
                  <a:lnTo>
                    <a:pt x="298" y="146"/>
                  </a:lnTo>
                  <a:lnTo>
                    <a:pt x="294" y="132"/>
                  </a:lnTo>
                  <a:lnTo>
                    <a:pt x="286" y="118"/>
                  </a:lnTo>
                  <a:lnTo>
                    <a:pt x="276" y="106"/>
                  </a:lnTo>
                  <a:lnTo>
                    <a:pt x="262" y="96"/>
                  </a:lnTo>
                  <a:lnTo>
                    <a:pt x="244" y="90"/>
                  </a:lnTo>
                  <a:lnTo>
                    <a:pt x="226" y="86"/>
                  </a:lnTo>
                  <a:lnTo>
                    <a:pt x="206" y="84"/>
                  </a:lnTo>
                  <a:lnTo>
                    <a:pt x="186" y="86"/>
                  </a:lnTo>
                  <a:lnTo>
                    <a:pt x="168" y="90"/>
                  </a:lnTo>
                  <a:lnTo>
                    <a:pt x="152" y="98"/>
                  </a:lnTo>
                  <a:lnTo>
                    <a:pt x="136" y="108"/>
                  </a:lnTo>
                  <a:lnTo>
                    <a:pt x="124" y="122"/>
                  </a:lnTo>
                  <a:lnTo>
                    <a:pt x="112" y="138"/>
                  </a:lnTo>
                  <a:lnTo>
                    <a:pt x="104" y="158"/>
                  </a:lnTo>
                  <a:lnTo>
                    <a:pt x="98" y="180"/>
                  </a:lnTo>
                  <a:lnTo>
                    <a:pt x="12" y="170"/>
                  </a:lnTo>
                  <a:lnTo>
                    <a:pt x="6" y="168"/>
                  </a:lnTo>
                  <a:lnTo>
                    <a:pt x="2" y="164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4" y="140"/>
                  </a:lnTo>
                  <a:lnTo>
                    <a:pt x="14" y="112"/>
                  </a:lnTo>
                  <a:lnTo>
                    <a:pt x="22" y="96"/>
                  </a:lnTo>
                  <a:lnTo>
                    <a:pt x="32" y="78"/>
                  </a:lnTo>
                  <a:lnTo>
                    <a:pt x="44" y="62"/>
                  </a:lnTo>
                  <a:lnTo>
                    <a:pt x="56" y="50"/>
                  </a:lnTo>
                  <a:lnTo>
                    <a:pt x="70" y="38"/>
                  </a:lnTo>
                  <a:lnTo>
                    <a:pt x="86" y="28"/>
                  </a:lnTo>
                  <a:lnTo>
                    <a:pt x="102" y="20"/>
                  </a:lnTo>
                  <a:lnTo>
                    <a:pt x="120" y="12"/>
                  </a:lnTo>
                  <a:lnTo>
                    <a:pt x="138" y="8"/>
                  </a:lnTo>
                  <a:lnTo>
                    <a:pt x="158" y="4"/>
                  </a:lnTo>
                  <a:lnTo>
                    <a:pt x="180" y="2"/>
                  </a:lnTo>
                  <a:lnTo>
                    <a:pt x="202" y="0"/>
                  </a:lnTo>
                  <a:lnTo>
                    <a:pt x="224" y="2"/>
                  </a:lnTo>
                  <a:lnTo>
                    <a:pt x="246" y="4"/>
                  </a:lnTo>
                  <a:lnTo>
                    <a:pt x="266" y="8"/>
                  </a:lnTo>
                  <a:lnTo>
                    <a:pt x="286" y="12"/>
                  </a:lnTo>
                  <a:lnTo>
                    <a:pt x="304" y="20"/>
                  </a:lnTo>
                  <a:lnTo>
                    <a:pt x="322" y="28"/>
                  </a:lnTo>
                  <a:lnTo>
                    <a:pt x="338" y="38"/>
                  </a:lnTo>
                  <a:lnTo>
                    <a:pt x="352" y="50"/>
                  </a:lnTo>
                  <a:lnTo>
                    <a:pt x="364" y="62"/>
                  </a:lnTo>
                  <a:lnTo>
                    <a:pt x="376" y="76"/>
                  </a:lnTo>
                  <a:lnTo>
                    <a:pt x="386" y="88"/>
                  </a:lnTo>
                  <a:lnTo>
                    <a:pt x="394" y="104"/>
                  </a:lnTo>
                  <a:lnTo>
                    <a:pt x="400" y="118"/>
                  </a:lnTo>
                  <a:lnTo>
                    <a:pt x="404" y="132"/>
                  </a:lnTo>
                  <a:lnTo>
                    <a:pt x="406" y="148"/>
                  </a:lnTo>
                  <a:lnTo>
                    <a:pt x="408" y="164"/>
                  </a:lnTo>
                  <a:lnTo>
                    <a:pt x="406" y="182"/>
                  </a:lnTo>
                  <a:lnTo>
                    <a:pt x="402" y="200"/>
                  </a:lnTo>
                  <a:lnTo>
                    <a:pt x="396" y="216"/>
                  </a:lnTo>
                  <a:lnTo>
                    <a:pt x="388" y="234"/>
                  </a:lnTo>
                  <a:lnTo>
                    <a:pt x="374" y="250"/>
                  </a:lnTo>
                  <a:lnTo>
                    <a:pt x="354" y="272"/>
                  </a:lnTo>
                  <a:lnTo>
                    <a:pt x="330" y="296"/>
                  </a:lnTo>
                  <a:lnTo>
                    <a:pt x="300" y="322"/>
                  </a:lnTo>
                  <a:lnTo>
                    <a:pt x="272" y="348"/>
                  </a:lnTo>
                  <a:lnTo>
                    <a:pt x="262" y="358"/>
                  </a:lnTo>
                  <a:lnTo>
                    <a:pt x="256" y="368"/>
                  </a:lnTo>
                  <a:lnTo>
                    <a:pt x="252" y="378"/>
                  </a:lnTo>
                  <a:lnTo>
                    <a:pt x="250" y="392"/>
                  </a:lnTo>
                  <a:lnTo>
                    <a:pt x="248" y="410"/>
                  </a:lnTo>
                  <a:lnTo>
                    <a:pt x="248" y="430"/>
                  </a:lnTo>
                  <a:close/>
                  <a:moveTo>
                    <a:pt x="166" y="578"/>
                  </a:moveTo>
                  <a:lnTo>
                    <a:pt x="166" y="578"/>
                  </a:lnTo>
                  <a:lnTo>
                    <a:pt x="158" y="578"/>
                  </a:lnTo>
                  <a:lnTo>
                    <a:pt x="154" y="574"/>
                  </a:lnTo>
                  <a:lnTo>
                    <a:pt x="150" y="568"/>
                  </a:lnTo>
                  <a:lnTo>
                    <a:pt x="150" y="562"/>
                  </a:lnTo>
                  <a:lnTo>
                    <a:pt x="150" y="484"/>
                  </a:lnTo>
                  <a:lnTo>
                    <a:pt x="150" y="478"/>
                  </a:lnTo>
                  <a:lnTo>
                    <a:pt x="154" y="474"/>
                  </a:lnTo>
                  <a:lnTo>
                    <a:pt x="158" y="470"/>
                  </a:lnTo>
                  <a:lnTo>
                    <a:pt x="166" y="468"/>
                  </a:lnTo>
                  <a:lnTo>
                    <a:pt x="242" y="468"/>
                  </a:lnTo>
                  <a:lnTo>
                    <a:pt x="250" y="470"/>
                  </a:lnTo>
                  <a:lnTo>
                    <a:pt x="254" y="474"/>
                  </a:lnTo>
                  <a:lnTo>
                    <a:pt x="258" y="478"/>
                  </a:lnTo>
                  <a:lnTo>
                    <a:pt x="258" y="484"/>
                  </a:lnTo>
                  <a:lnTo>
                    <a:pt x="258" y="562"/>
                  </a:lnTo>
                  <a:lnTo>
                    <a:pt x="258" y="568"/>
                  </a:lnTo>
                  <a:lnTo>
                    <a:pt x="254" y="574"/>
                  </a:lnTo>
                  <a:lnTo>
                    <a:pt x="250" y="578"/>
                  </a:lnTo>
                  <a:lnTo>
                    <a:pt x="242" y="578"/>
                  </a:lnTo>
                  <a:lnTo>
                    <a:pt x="166" y="57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749">
                <a:defRPr/>
              </a:pPr>
              <a:endParaRPr lang="en-US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473671" y="1268028"/>
            <a:ext cx="594273" cy="594274"/>
            <a:chOff x="6275397" y="1688395"/>
            <a:chExt cx="792364" cy="792365"/>
          </a:xfrm>
        </p:grpSpPr>
        <p:sp>
          <p:nvSpPr>
            <p:cNvPr id="86" name="Oval 49"/>
            <p:cNvSpPr/>
            <p:nvPr/>
          </p:nvSpPr>
          <p:spPr>
            <a:xfrm>
              <a:off x="6275397" y="1688395"/>
              <a:ext cx="792364" cy="79236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/>
              <a:endParaRPr lang="en-US" sz="2400" dirty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6414717" y="1849486"/>
              <a:ext cx="513724" cy="470183"/>
              <a:chOff x="2158354" y="2417495"/>
              <a:chExt cx="550987" cy="504288"/>
            </a:xfrm>
          </p:grpSpPr>
          <p:sp>
            <p:nvSpPr>
              <p:cNvPr id="67" name="Freeform 26"/>
              <p:cNvSpPr>
                <a:spLocks noEditPoints="1"/>
              </p:cNvSpPr>
              <p:nvPr/>
            </p:nvSpPr>
            <p:spPr bwMode="auto">
              <a:xfrm>
                <a:off x="2158354" y="2417495"/>
                <a:ext cx="357759" cy="359114"/>
              </a:xfrm>
              <a:custGeom>
                <a:avLst/>
                <a:gdLst/>
                <a:ahLst/>
                <a:cxnLst>
                  <a:cxn ang="0">
                    <a:pos x="51" y="27"/>
                  </a:cxn>
                  <a:cxn ang="0">
                    <a:pos x="46" y="23"/>
                  </a:cxn>
                  <a:cxn ang="0">
                    <a:pos x="52" y="20"/>
                  </a:cxn>
                  <a:cxn ang="0">
                    <a:pos x="49" y="13"/>
                  </a:cxn>
                  <a:cxn ang="0">
                    <a:pos x="47" y="12"/>
                  </a:cxn>
                  <a:cxn ang="0">
                    <a:pos x="40" y="13"/>
                  </a:cxn>
                  <a:cxn ang="0">
                    <a:pos x="43" y="7"/>
                  </a:cxn>
                  <a:cxn ang="0">
                    <a:pos x="37" y="2"/>
                  </a:cxn>
                  <a:cxn ang="0">
                    <a:pos x="32" y="7"/>
                  </a:cxn>
                  <a:cxn ang="0">
                    <a:pos x="29" y="1"/>
                  </a:cxn>
                  <a:cxn ang="0">
                    <a:pos x="27" y="0"/>
                  </a:cxn>
                  <a:cxn ang="0">
                    <a:pos x="19" y="2"/>
                  </a:cxn>
                  <a:cxn ang="0">
                    <a:pos x="18" y="9"/>
                  </a:cxn>
                  <a:cxn ang="0">
                    <a:pos x="12" y="4"/>
                  </a:cxn>
                  <a:cxn ang="0">
                    <a:pos x="6" y="10"/>
                  </a:cxn>
                  <a:cxn ang="0">
                    <a:pos x="10" y="15"/>
                  </a:cxn>
                  <a:cxn ang="0">
                    <a:pos x="3" y="16"/>
                  </a:cxn>
                  <a:cxn ang="0">
                    <a:pos x="2" y="17"/>
                  </a:cxn>
                  <a:cxn ang="0">
                    <a:pos x="0" y="25"/>
                  </a:cxn>
                  <a:cxn ang="0">
                    <a:pos x="7" y="27"/>
                  </a:cxn>
                  <a:cxn ang="0">
                    <a:pos x="2" y="31"/>
                  </a:cxn>
                  <a:cxn ang="0">
                    <a:pos x="4" y="39"/>
                  </a:cxn>
                  <a:cxn ang="0">
                    <a:pos x="6" y="40"/>
                  </a:cxn>
                  <a:cxn ang="0">
                    <a:pos x="12" y="40"/>
                  </a:cxn>
                  <a:cxn ang="0">
                    <a:pos x="10" y="47"/>
                  </a:cxn>
                  <a:cxn ang="0">
                    <a:pos x="17" y="50"/>
                  </a:cxn>
                  <a:cxn ang="0">
                    <a:pos x="21" y="45"/>
                  </a:cxn>
                  <a:cxn ang="0">
                    <a:pos x="23" y="51"/>
                  </a:cxn>
                  <a:cxn ang="0">
                    <a:pos x="24" y="52"/>
                  </a:cxn>
                  <a:cxn ang="0">
                    <a:pos x="32" y="52"/>
                  </a:cxn>
                  <a:cxn ang="0">
                    <a:pos x="33" y="50"/>
                  </a:cxn>
                  <a:cxn ang="0">
                    <a:pos x="35" y="44"/>
                  </a:cxn>
                  <a:cxn ang="0">
                    <a:pos x="40" y="48"/>
                  </a:cxn>
                  <a:cxn ang="0">
                    <a:pos x="46" y="43"/>
                  </a:cxn>
                  <a:cxn ang="0">
                    <a:pos x="46" y="41"/>
                  </a:cxn>
                  <a:cxn ang="0">
                    <a:pos x="43" y="35"/>
                  </a:cxn>
                  <a:cxn ang="0">
                    <a:pos x="50" y="36"/>
                  </a:cxn>
                  <a:cxn ang="0">
                    <a:pos x="52" y="29"/>
                  </a:cxn>
                  <a:cxn ang="0">
                    <a:pos x="33" y="28"/>
                  </a:cxn>
                  <a:cxn ang="0">
                    <a:pos x="19" y="25"/>
                  </a:cxn>
                  <a:cxn ang="0">
                    <a:pos x="33" y="28"/>
                  </a:cxn>
                </a:cxnLst>
                <a:rect l="0" t="0" r="r" b="b"/>
                <a:pathLst>
                  <a:path w="52" h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749">
                  <a:defRPr/>
                </a:pPr>
                <a:endParaRPr lang="da-DK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Freeform 27"/>
              <p:cNvSpPr>
                <a:spLocks noEditPoints="1"/>
              </p:cNvSpPr>
              <p:nvPr/>
            </p:nvSpPr>
            <p:spPr bwMode="auto">
              <a:xfrm>
                <a:off x="2454892" y="2665819"/>
                <a:ext cx="254449" cy="255964"/>
              </a:xfrm>
              <a:custGeom>
                <a:avLst/>
                <a:gdLst/>
                <a:ahLst/>
                <a:cxnLst>
                  <a:cxn ang="0">
                    <a:pos x="33" y="29"/>
                  </a:cxn>
                  <a:cxn ang="0">
                    <a:pos x="31" y="24"/>
                  </a:cxn>
                  <a:cxn ang="0">
                    <a:pos x="36" y="25"/>
                  </a:cxn>
                  <a:cxn ang="0">
                    <a:pos x="37" y="20"/>
                  </a:cxn>
                  <a:cxn ang="0">
                    <a:pos x="36" y="18"/>
                  </a:cxn>
                  <a:cxn ang="0">
                    <a:pos x="32" y="16"/>
                  </a:cxn>
                  <a:cxn ang="0">
                    <a:pos x="37" y="14"/>
                  </a:cxn>
                  <a:cxn ang="0">
                    <a:pos x="35" y="9"/>
                  </a:cxn>
                  <a:cxn ang="0">
                    <a:pos x="30" y="10"/>
                  </a:cxn>
                  <a:cxn ang="0">
                    <a:pos x="31" y="5"/>
                  </a:cxn>
                  <a:cxn ang="0">
                    <a:pos x="30" y="4"/>
                  </a:cxn>
                  <a:cxn ang="0">
                    <a:pos x="24" y="2"/>
                  </a:cxn>
                  <a:cxn ang="0">
                    <a:pos x="21" y="5"/>
                  </a:cxn>
                  <a:cxn ang="0">
                    <a:pos x="19" y="0"/>
                  </a:cxn>
                  <a:cxn ang="0">
                    <a:pos x="14" y="1"/>
                  </a:cxn>
                  <a:cxn ang="0">
                    <a:pos x="14" y="5"/>
                  </a:cxn>
                  <a:cxn ang="0">
                    <a:pos x="10" y="3"/>
                  </a:cxn>
                  <a:cxn ang="0">
                    <a:pos x="8" y="3"/>
                  </a:cxn>
                  <a:cxn ang="0">
                    <a:pos x="4" y="7"/>
                  </a:cxn>
                  <a:cxn ang="0">
                    <a:pos x="7" y="11"/>
                  </a:cxn>
                  <a:cxn ang="0">
                    <a:pos x="3" y="11"/>
                  </a:cxn>
                  <a:cxn ang="0">
                    <a:pos x="0" y="17"/>
                  </a:cxn>
                  <a:cxn ang="0">
                    <a:pos x="1" y="18"/>
                  </a:cxn>
                  <a:cxn ang="0">
                    <a:pos x="5" y="20"/>
                  </a:cxn>
                  <a:cxn ang="0">
                    <a:pos x="1" y="23"/>
                  </a:cxn>
                  <a:cxn ang="0">
                    <a:pos x="4" y="28"/>
                  </a:cxn>
                  <a:cxn ang="0">
                    <a:pos x="8" y="27"/>
                  </a:cxn>
                  <a:cxn ang="0">
                    <a:pos x="7" y="31"/>
                  </a:cxn>
                  <a:cxn ang="0">
                    <a:pos x="7" y="33"/>
                  </a:cxn>
                  <a:cxn ang="0">
                    <a:pos x="12" y="35"/>
                  </a:cxn>
                  <a:cxn ang="0">
                    <a:pos x="13" y="35"/>
                  </a:cxn>
                  <a:cxn ang="0">
                    <a:pos x="17" y="32"/>
                  </a:cxn>
                  <a:cxn ang="0">
                    <a:pos x="17" y="37"/>
                  </a:cxn>
                  <a:cxn ang="0">
                    <a:pos x="23" y="36"/>
                  </a:cxn>
                  <a:cxn ang="0">
                    <a:pos x="24" y="35"/>
                  </a:cxn>
                  <a:cxn ang="0">
                    <a:pos x="25" y="31"/>
                  </a:cxn>
                  <a:cxn ang="0">
                    <a:pos x="28" y="34"/>
                  </a:cxn>
                  <a:cxn ang="0">
                    <a:pos x="33" y="30"/>
                  </a:cxn>
                  <a:cxn ang="0">
                    <a:pos x="22" y="22"/>
                  </a:cxn>
                  <a:cxn ang="0">
                    <a:pos x="15" y="15"/>
                  </a:cxn>
                  <a:cxn ang="0">
                    <a:pos x="22" y="22"/>
                  </a:cxn>
                </a:cxnLst>
                <a:rect l="0" t="0" r="r" b="b"/>
                <a:pathLst>
                  <a:path w="37" h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749">
                  <a:defRPr/>
                </a:pPr>
                <a:endParaRPr lang="da-DK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2969615" y="2937288"/>
            <a:ext cx="594273" cy="594274"/>
            <a:chOff x="4899179" y="3916384"/>
            <a:chExt cx="792364" cy="792365"/>
          </a:xfrm>
        </p:grpSpPr>
        <p:sp>
          <p:nvSpPr>
            <p:cNvPr id="88" name="Oval 56"/>
            <p:cNvSpPr/>
            <p:nvPr/>
          </p:nvSpPr>
          <p:spPr>
            <a:xfrm>
              <a:off x="4899179" y="3916384"/>
              <a:ext cx="792364" cy="79236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/>
              <a:endParaRPr lang="en-US" sz="2400" dirty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71" name="Freeform 41"/>
            <p:cNvSpPr>
              <a:spLocks noChangeAspect="1" noEditPoints="1"/>
            </p:cNvSpPr>
            <p:nvPr/>
          </p:nvSpPr>
          <p:spPr bwMode="auto">
            <a:xfrm>
              <a:off x="5072106" y="4133218"/>
              <a:ext cx="446510" cy="358697"/>
            </a:xfrm>
            <a:custGeom>
              <a:avLst/>
              <a:gdLst>
                <a:gd name="T0" fmla="*/ 1176335871 w 72"/>
                <a:gd name="T1" fmla="*/ 232073966 h 58"/>
                <a:gd name="T2" fmla="*/ 2147483647 w 72"/>
                <a:gd name="T3" fmla="*/ 232073966 h 58"/>
                <a:gd name="T4" fmla="*/ 2147483647 w 72"/>
                <a:gd name="T5" fmla="*/ 510570880 h 58"/>
                <a:gd name="T6" fmla="*/ 2147483647 w 72"/>
                <a:gd name="T7" fmla="*/ 510570880 h 58"/>
                <a:gd name="T8" fmla="*/ 2147483647 w 72"/>
                <a:gd name="T9" fmla="*/ 185664591 h 58"/>
                <a:gd name="T10" fmla="*/ 2147483647 w 72"/>
                <a:gd name="T11" fmla="*/ 0 h 58"/>
                <a:gd name="T12" fmla="*/ 1129279435 w 72"/>
                <a:gd name="T13" fmla="*/ 0 h 58"/>
                <a:gd name="T14" fmla="*/ 941067411 w 72"/>
                <a:gd name="T15" fmla="*/ 185664591 h 58"/>
                <a:gd name="T16" fmla="*/ 941067411 w 72"/>
                <a:gd name="T17" fmla="*/ 510570880 h 58"/>
                <a:gd name="T18" fmla="*/ 1176335871 w 72"/>
                <a:gd name="T19" fmla="*/ 510570880 h 58"/>
                <a:gd name="T20" fmla="*/ 1176335871 w 72"/>
                <a:gd name="T21" fmla="*/ 232073966 h 58"/>
                <a:gd name="T22" fmla="*/ 0 w 72"/>
                <a:gd name="T23" fmla="*/ 881893143 h 58"/>
                <a:gd name="T24" fmla="*/ 0 w 72"/>
                <a:gd name="T25" fmla="*/ 2147483647 h 58"/>
                <a:gd name="T26" fmla="*/ 235268568 w 72"/>
                <a:gd name="T27" fmla="*/ 2147483647 h 58"/>
                <a:gd name="T28" fmla="*/ 470530276 w 72"/>
                <a:gd name="T29" fmla="*/ 2147483647 h 58"/>
                <a:gd name="T30" fmla="*/ 470530276 w 72"/>
                <a:gd name="T31" fmla="*/ 649812471 h 58"/>
                <a:gd name="T32" fmla="*/ 235268568 w 72"/>
                <a:gd name="T33" fmla="*/ 649812471 h 58"/>
                <a:gd name="T34" fmla="*/ 0 w 72"/>
                <a:gd name="T35" fmla="*/ 881893143 h 58"/>
                <a:gd name="T36" fmla="*/ 658749160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649812471 h 58"/>
                <a:gd name="T42" fmla="*/ 658749160 w 72"/>
                <a:gd name="T43" fmla="*/ 649812471 h 58"/>
                <a:gd name="T44" fmla="*/ 658749160 w 72"/>
                <a:gd name="T45" fmla="*/ 2147483647 h 58"/>
                <a:gd name="T46" fmla="*/ 2147483647 w 72"/>
                <a:gd name="T47" fmla="*/ 649812471 h 58"/>
                <a:gd name="T48" fmla="*/ 2147483647 w 72"/>
                <a:gd name="T49" fmla="*/ 649812471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881893143 h 58"/>
                <a:gd name="T58" fmla="*/ 2147483647 w 72"/>
                <a:gd name="T59" fmla="*/ 649812471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8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749">
                <a:defRPr/>
              </a:pPr>
              <a:endParaRPr lang="en-US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3" name="矩形 72"/>
          <p:cNvSpPr>
            <a:spLocks noChangeArrowheads="1"/>
          </p:cNvSpPr>
          <p:nvPr/>
        </p:nvSpPr>
        <p:spPr bwMode="auto">
          <a:xfrm>
            <a:off x="3923928" y="2139702"/>
            <a:ext cx="3744416" cy="56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just" defTabSz="685749">
              <a:lnSpc>
                <a:spcPct val="114000"/>
              </a:lnSpc>
            </a:pPr>
            <a:r>
              <a:rPr lang="zh-CN" altLang="en-US" sz="1400" b="1" dirty="0" smtClean="0">
                <a:solidFill>
                  <a:srgbClr val="1F1F1F">
                    <a:lumMod val="65000"/>
                    <a:lumOff val="35000"/>
                  </a:srgb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企业征信授权书、法人和实际控制人夫妇征信授权书</a:t>
            </a:r>
            <a:endParaRPr lang="zh-CN" altLang="en-US" sz="1400" b="1" dirty="0">
              <a:solidFill>
                <a:srgbClr val="1F1F1F">
                  <a:lumMod val="65000"/>
                  <a:lumOff val="35000"/>
                </a:srgbClr>
              </a:solidFill>
              <a:latin typeface="Arial"/>
              <a:ea typeface="微软雅黑"/>
            </a:endParaRPr>
          </a:p>
        </p:txBody>
      </p:sp>
      <p:sp>
        <p:nvSpPr>
          <p:cNvPr id="74" name="矩形 73"/>
          <p:cNvSpPr>
            <a:spLocks noChangeArrowheads="1"/>
          </p:cNvSpPr>
          <p:nvPr/>
        </p:nvSpPr>
        <p:spPr bwMode="auto">
          <a:xfrm>
            <a:off x="3623410" y="2948934"/>
            <a:ext cx="3744416" cy="56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just" defTabSz="685749">
              <a:lnSpc>
                <a:spcPct val="114000"/>
              </a:lnSpc>
            </a:pPr>
            <a:r>
              <a:rPr lang="zh-CN" altLang="en-US" sz="1400" b="1" dirty="0" smtClean="0">
                <a:solidFill>
                  <a:srgbClr val="1F1F1F">
                    <a:lumMod val="65000"/>
                    <a:lumOff val="35000"/>
                  </a:srgb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近两年经审计的财务报告、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纳税申报表、增值税申报表、纳税凭证、</a:t>
            </a:r>
            <a:r>
              <a:rPr lang="zh-CN" altLang="en-US" sz="1400" b="1" dirty="0" smtClean="0">
                <a:solidFill>
                  <a:srgbClr val="1F1F1F">
                    <a:lumMod val="65000"/>
                    <a:lumOff val="35000"/>
                  </a:srgb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主要银行流水</a:t>
            </a:r>
            <a:endParaRPr lang="zh-CN" altLang="en-US" sz="1400" b="1" dirty="0">
              <a:solidFill>
                <a:srgbClr val="1F1F1F">
                  <a:lumMod val="65000"/>
                  <a:lumOff val="35000"/>
                </a:srgbClr>
              </a:solidFill>
              <a:latin typeface="Arial"/>
              <a:ea typeface="微软雅黑"/>
            </a:endParaRPr>
          </a:p>
        </p:txBody>
      </p:sp>
      <p:sp>
        <p:nvSpPr>
          <p:cNvPr id="75" name="矩形 74"/>
          <p:cNvSpPr>
            <a:spLocks noChangeArrowheads="1"/>
          </p:cNvSpPr>
          <p:nvPr/>
        </p:nvSpPr>
        <p:spPr bwMode="auto">
          <a:xfrm>
            <a:off x="3263370" y="3793378"/>
            <a:ext cx="3744416" cy="56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just" defTabSz="685749">
              <a:lnSpc>
                <a:spcPct val="114000"/>
              </a:lnSpc>
            </a:pPr>
            <a:r>
              <a:rPr lang="zh-CN" altLang="en-US" sz="1400" b="1" dirty="0" smtClean="0">
                <a:solidFill>
                  <a:srgbClr val="1F1F1F">
                    <a:lumMod val="65000"/>
                    <a:lumOff val="35000"/>
                  </a:srgb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销售、采购合同；经营场所权属资料、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研发投入和科技人员资料</a:t>
            </a:r>
            <a:r>
              <a:rPr lang="zh-CN" altLang="en-US" sz="1400" b="1" dirty="0" smtClean="0">
                <a:solidFill>
                  <a:srgbClr val="1F1F1F">
                    <a:lumMod val="65000"/>
                    <a:lumOff val="35000"/>
                  </a:srgb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；实际控制人夫妇相关资料</a:t>
            </a:r>
            <a:endParaRPr lang="zh-CN" altLang="en-US" sz="1400" b="1" dirty="0">
              <a:solidFill>
                <a:srgbClr val="1F1F1F">
                  <a:lumMod val="65000"/>
                  <a:lumOff val="35000"/>
                </a:srgbClr>
              </a:solidFill>
              <a:latin typeface="Arial"/>
              <a:ea typeface="微软雅黑"/>
            </a:endParaRPr>
          </a:p>
        </p:txBody>
      </p:sp>
      <p:sp>
        <p:nvSpPr>
          <p:cNvPr id="55" name="任意多边形 54"/>
          <p:cNvSpPr/>
          <p:nvPr/>
        </p:nvSpPr>
        <p:spPr>
          <a:xfrm flipH="1">
            <a:off x="205868" y="317303"/>
            <a:ext cx="372426" cy="418173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8" fmla="*/ 1071343 w 3171687"/>
              <a:gd name="connsiteY8" fmla="*/ 1901509 h 2069635"/>
              <a:gd name="connsiteX0" fmla="*/ 979903 w 3171687"/>
              <a:gd name="connsiteY0" fmla="*/ 1810069 h 2069635"/>
              <a:gd name="connsiteX1" fmla="*/ 979903 w 3171687"/>
              <a:gd name="connsiteY1" fmla="*/ 259565 h 2069635"/>
              <a:gd name="connsiteX2" fmla="*/ 0 w 3171687"/>
              <a:gd name="connsiteY2" fmla="*/ 259565 h 2069635"/>
              <a:gd name="connsiteX3" fmla="*/ 0 w 3171687"/>
              <a:gd name="connsiteY3" fmla="*/ 0 h 2069635"/>
              <a:gd name="connsiteX4" fmla="*/ 3171687 w 3171687"/>
              <a:gd name="connsiteY4" fmla="*/ 0 h 2069635"/>
              <a:gd name="connsiteX5" fmla="*/ 3171687 w 3171687"/>
              <a:gd name="connsiteY5" fmla="*/ 2069635 h 2069635"/>
              <a:gd name="connsiteX6" fmla="*/ 0 w 3171687"/>
              <a:gd name="connsiteY6" fmla="*/ 2069635 h 2069635"/>
              <a:gd name="connsiteX7" fmla="*/ 0 w 3171687"/>
              <a:gd name="connsiteY7" fmla="*/ 1810069 h 2069635"/>
              <a:gd name="connsiteX0" fmla="*/ 979903 w 3171687"/>
              <a:gd name="connsiteY0" fmla="*/ 259565 h 2069635"/>
              <a:gd name="connsiteX1" fmla="*/ 0 w 3171687"/>
              <a:gd name="connsiteY1" fmla="*/ 259565 h 2069635"/>
              <a:gd name="connsiteX2" fmla="*/ 0 w 3171687"/>
              <a:gd name="connsiteY2" fmla="*/ 0 h 2069635"/>
              <a:gd name="connsiteX3" fmla="*/ 3171687 w 3171687"/>
              <a:gd name="connsiteY3" fmla="*/ 0 h 2069635"/>
              <a:gd name="connsiteX4" fmla="*/ 3171687 w 3171687"/>
              <a:gd name="connsiteY4" fmla="*/ 2069635 h 2069635"/>
              <a:gd name="connsiteX5" fmla="*/ 0 w 3171687"/>
              <a:gd name="connsiteY5" fmla="*/ 2069635 h 2069635"/>
              <a:gd name="connsiteX6" fmla="*/ 0 w 3171687"/>
              <a:gd name="connsiteY6" fmla="*/ 1810069 h 2069635"/>
              <a:gd name="connsiteX0" fmla="*/ 0 w 3171687"/>
              <a:gd name="connsiteY0" fmla="*/ 259565 h 2069635"/>
              <a:gd name="connsiteX1" fmla="*/ 0 w 3171687"/>
              <a:gd name="connsiteY1" fmla="*/ 0 h 2069635"/>
              <a:gd name="connsiteX2" fmla="*/ 3171687 w 3171687"/>
              <a:gd name="connsiteY2" fmla="*/ 0 h 2069635"/>
              <a:gd name="connsiteX3" fmla="*/ 3171687 w 3171687"/>
              <a:gd name="connsiteY3" fmla="*/ 2069635 h 2069635"/>
              <a:gd name="connsiteX4" fmla="*/ 0 w 3171687"/>
              <a:gd name="connsiteY4" fmla="*/ 2069635 h 2069635"/>
              <a:gd name="connsiteX5" fmla="*/ 0 w 3171687"/>
              <a:gd name="connsiteY5" fmla="*/ 1810069 h 20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914106"/>
            <a:endParaRPr lang="zh-CN" altLang="en-US" sz="1900" dirty="0">
              <a:solidFill>
                <a:srgbClr val="FFFFFF"/>
              </a:solidFill>
            </a:endParaRPr>
          </a:p>
        </p:txBody>
      </p:sp>
      <p:sp>
        <p:nvSpPr>
          <p:cNvPr id="56" name="任意多边形 55"/>
          <p:cNvSpPr/>
          <p:nvPr/>
        </p:nvSpPr>
        <p:spPr>
          <a:xfrm flipH="1">
            <a:off x="319455" y="225099"/>
            <a:ext cx="372426" cy="332885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6" fmla="*/ 1104717 w 2253807"/>
              <a:gd name="connsiteY6" fmla="*/ 791510 h 1262130"/>
              <a:gd name="connsiteX0" fmla="*/ 1013277 w 2253807"/>
              <a:gd name="connsiteY0" fmla="*/ 700070 h 1262130"/>
              <a:gd name="connsiteX1" fmla="*/ 0 w 2253807"/>
              <a:gd name="connsiteY1" fmla="*/ 700070 h 1262130"/>
              <a:gd name="connsiteX2" fmla="*/ 0 w 2253807"/>
              <a:gd name="connsiteY2" fmla="*/ 0 h 1262130"/>
              <a:gd name="connsiteX3" fmla="*/ 2253807 w 2253807"/>
              <a:gd name="connsiteY3" fmla="*/ 0 h 1262130"/>
              <a:gd name="connsiteX4" fmla="*/ 2253807 w 2253807"/>
              <a:gd name="connsiteY4" fmla="*/ 1262130 h 1262130"/>
              <a:gd name="connsiteX5" fmla="*/ 1013277 w 2253807"/>
              <a:gd name="connsiteY5" fmla="*/ 1262130 h 1262130"/>
              <a:gd name="connsiteX0" fmla="*/ 0 w 2253807"/>
              <a:gd name="connsiteY0" fmla="*/ 700070 h 1262130"/>
              <a:gd name="connsiteX1" fmla="*/ 0 w 2253807"/>
              <a:gd name="connsiteY1" fmla="*/ 0 h 1262130"/>
              <a:gd name="connsiteX2" fmla="*/ 2253807 w 2253807"/>
              <a:gd name="connsiteY2" fmla="*/ 0 h 1262130"/>
              <a:gd name="connsiteX3" fmla="*/ 2253807 w 2253807"/>
              <a:gd name="connsiteY3" fmla="*/ 1262130 h 1262130"/>
              <a:gd name="connsiteX4" fmla="*/ 1013277 w 2253807"/>
              <a:gd name="connsiteY4" fmla="*/ 1262130 h 126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914106"/>
            <a:endParaRPr lang="zh-CN" altLang="en-US" sz="1900" dirty="0">
              <a:solidFill>
                <a:srgbClr val="FFFFFF"/>
              </a:solidFill>
            </a:endParaRPr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697" y="68798"/>
            <a:ext cx="1721915" cy="457545"/>
          </a:xfrm>
          <a:prstGeom prst="rect">
            <a:avLst/>
          </a:prstGeom>
        </p:spPr>
      </p:pic>
      <p:sp>
        <p:nvSpPr>
          <p:cNvPr id="62" name="矩形 3"/>
          <p:cNvSpPr>
            <a:spLocks noChangeArrowheads="1"/>
          </p:cNvSpPr>
          <p:nvPr/>
        </p:nvSpPr>
        <p:spPr bwMode="auto">
          <a:xfrm>
            <a:off x="805470" y="168685"/>
            <a:ext cx="3296037" cy="52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1" tIns="45706" rIns="91411" bIns="4570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914106">
              <a:spcBef>
                <a:spcPct val="0"/>
              </a:spcBef>
              <a:buNone/>
            </a:pPr>
            <a:r>
              <a:rPr lang="zh-CN" altLang="en-US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高新贷</a:t>
            </a:r>
            <a:r>
              <a:rPr lang="en-US" altLang="zh-CN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—</a:t>
            </a:r>
            <a:r>
              <a:rPr lang="zh-CN" altLang="en-US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希望您提供</a:t>
            </a:r>
            <a:endParaRPr lang="zh-CN" altLang="en-US" sz="24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64" name="任意多边形 63"/>
          <p:cNvSpPr/>
          <p:nvPr/>
        </p:nvSpPr>
        <p:spPr>
          <a:xfrm>
            <a:off x="2779" y="4811152"/>
            <a:ext cx="9151772" cy="326396"/>
          </a:xfrm>
          <a:custGeom>
            <a:avLst/>
            <a:gdLst>
              <a:gd name="connsiteX0" fmla="*/ 6442848 w 12885696"/>
              <a:gd name="connsiteY0" fmla="*/ 0 h 677930"/>
              <a:gd name="connsiteX1" fmla="*/ 12818477 w 12885696"/>
              <a:gd name="connsiteY1" fmla="*/ 656546 h 677930"/>
              <a:gd name="connsiteX2" fmla="*/ 12885696 w 12885696"/>
              <a:gd name="connsiteY2" fmla="*/ 677930 h 677930"/>
              <a:gd name="connsiteX3" fmla="*/ 0 w 12885696"/>
              <a:gd name="connsiteY3" fmla="*/ 677930 h 677930"/>
              <a:gd name="connsiteX4" fmla="*/ 67219 w 12885696"/>
              <a:gd name="connsiteY4" fmla="*/ 656546 h 677930"/>
              <a:gd name="connsiteX5" fmla="*/ 6442848 w 12885696"/>
              <a:gd name="connsiteY5" fmla="*/ 0 h 67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85696" h="677930">
                <a:moveTo>
                  <a:pt x="6442848" y="0"/>
                </a:moveTo>
                <a:cubicBezTo>
                  <a:pt x="9144779" y="0"/>
                  <a:pt x="11510983" y="262931"/>
                  <a:pt x="12818477" y="656546"/>
                </a:cubicBezTo>
                <a:lnTo>
                  <a:pt x="12885696" y="677930"/>
                </a:lnTo>
                <a:lnTo>
                  <a:pt x="0" y="677930"/>
                </a:lnTo>
                <a:lnTo>
                  <a:pt x="67219" y="656546"/>
                </a:lnTo>
                <a:cubicBezTo>
                  <a:pt x="1374713" y="262931"/>
                  <a:pt x="3740917" y="0"/>
                  <a:pt x="644284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685562"/>
            <a:endParaRPr lang="zh-CN" altLang="en-US" sz="1400" dirty="0">
              <a:solidFill>
                <a:srgbClr val="FFFFFF"/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858483921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Office 主题">
  <a:themeElements>
    <a:clrScheme name="自定义 121">
      <a:dk1>
        <a:srgbClr val="1F1F1F"/>
      </a:dk1>
      <a:lt1>
        <a:srgbClr val="FFFFFF"/>
      </a:lt1>
      <a:dk2>
        <a:srgbClr val="454545"/>
      </a:dk2>
      <a:lt2>
        <a:srgbClr val="D8D8D8"/>
      </a:lt2>
      <a:accent1>
        <a:srgbClr val="9B1E11"/>
      </a:accent1>
      <a:accent2>
        <a:srgbClr val="736666"/>
      </a:accent2>
      <a:accent3>
        <a:srgbClr val="C1D842"/>
      </a:accent3>
      <a:accent4>
        <a:srgbClr val="4BACC6"/>
      </a:accent4>
      <a:accent5>
        <a:srgbClr val="F4CE3F"/>
      </a:accent5>
      <a:accent6>
        <a:srgbClr val="3F3F3F"/>
      </a:accent6>
      <a:hlink>
        <a:srgbClr val="222A35"/>
      </a:hlink>
      <a:folHlink>
        <a:srgbClr val="7F6000"/>
      </a:folHlink>
    </a:clrScheme>
    <a:fontScheme name="Lizzysu-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Office 主题">
  <a:themeElements>
    <a:clrScheme name="自定义 121">
      <a:dk1>
        <a:srgbClr val="1F1F1F"/>
      </a:dk1>
      <a:lt1>
        <a:srgbClr val="FFFFFF"/>
      </a:lt1>
      <a:dk2>
        <a:srgbClr val="454545"/>
      </a:dk2>
      <a:lt2>
        <a:srgbClr val="D8D8D8"/>
      </a:lt2>
      <a:accent1>
        <a:srgbClr val="9B1E11"/>
      </a:accent1>
      <a:accent2>
        <a:srgbClr val="736666"/>
      </a:accent2>
      <a:accent3>
        <a:srgbClr val="C1D842"/>
      </a:accent3>
      <a:accent4>
        <a:srgbClr val="4BACC6"/>
      </a:accent4>
      <a:accent5>
        <a:srgbClr val="F4CE3F"/>
      </a:accent5>
      <a:accent6>
        <a:srgbClr val="3F3F3F"/>
      </a:accent6>
      <a:hlink>
        <a:srgbClr val="222A35"/>
      </a:hlink>
      <a:folHlink>
        <a:srgbClr val="7F6000"/>
      </a:folHlink>
    </a:clrScheme>
    <a:fontScheme name="Lizzysu-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自定义 121">
      <a:dk1>
        <a:srgbClr val="1F1F1F"/>
      </a:dk1>
      <a:lt1>
        <a:srgbClr val="FFFFFF"/>
      </a:lt1>
      <a:dk2>
        <a:srgbClr val="454545"/>
      </a:dk2>
      <a:lt2>
        <a:srgbClr val="D8D8D8"/>
      </a:lt2>
      <a:accent1>
        <a:srgbClr val="9B1E11"/>
      </a:accent1>
      <a:accent2>
        <a:srgbClr val="736666"/>
      </a:accent2>
      <a:accent3>
        <a:srgbClr val="C1D842"/>
      </a:accent3>
      <a:accent4>
        <a:srgbClr val="4BACC6"/>
      </a:accent4>
      <a:accent5>
        <a:srgbClr val="F4CE3F"/>
      </a:accent5>
      <a:accent6>
        <a:srgbClr val="3F3F3F"/>
      </a:accent6>
      <a:hlink>
        <a:srgbClr val="222A35"/>
      </a:hlink>
      <a:folHlink>
        <a:srgbClr val="7F6000"/>
      </a:folHlink>
    </a:clrScheme>
    <a:fontScheme name="Lizzysu-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Office 主题">
  <a:themeElements>
    <a:clrScheme name="自定义 121">
      <a:dk1>
        <a:srgbClr val="1F1F1F"/>
      </a:dk1>
      <a:lt1>
        <a:srgbClr val="FFFFFF"/>
      </a:lt1>
      <a:dk2>
        <a:srgbClr val="454545"/>
      </a:dk2>
      <a:lt2>
        <a:srgbClr val="D8D8D8"/>
      </a:lt2>
      <a:accent1>
        <a:srgbClr val="9B1E11"/>
      </a:accent1>
      <a:accent2>
        <a:srgbClr val="736666"/>
      </a:accent2>
      <a:accent3>
        <a:srgbClr val="C1D842"/>
      </a:accent3>
      <a:accent4>
        <a:srgbClr val="4BACC6"/>
      </a:accent4>
      <a:accent5>
        <a:srgbClr val="F4CE3F"/>
      </a:accent5>
      <a:accent6>
        <a:srgbClr val="3F3F3F"/>
      </a:accent6>
      <a:hlink>
        <a:srgbClr val="222A35"/>
      </a:hlink>
      <a:folHlink>
        <a:srgbClr val="7F6000"/>
      </a:folHlink>
    </a:clrScheme>
    <a:fontScheme name="Lizzysu-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_Office 主题">
  <a:themeElements>
    <a:clrScheme name="自定义 121">
      <a:dk1>
        <a:srgbClr val="1F1F1F"/>
      </a:dk1>
      <a:lt1>
        <a:srgbClr val="FFFFFF"/>
      </a:lt1>
      <a:dk2>
        <a:srgbClr val="454545"/>
      </a:dk2>
      <a:lt2>
        <a:srgbClr val="D8D8D8"/>
      </a:lt2>
      <a:accent1>
        <a:srgbClr val="9B1E11"/>
      </a:accent1>
      <a:accent2>
        <a:srgbClr val="736666"/>
      </a:accent2>
      <a:accent3>
        <a:srgbClr val="C1D842"/>
      </a:accent3>
      <a:accent4>
        <a:srgbClr val="4BACC6"/>
      </a:accent4>
      <a:accent5>
        <a:srgbClr val="F4CE3F"/>
      </a:accent5>
      <a:accent6>
        <a:srgbClr val="3F3F3F"/>
      </a:accent6>
      <a:hlink>
        <a:srgbClr val="222A35"/>
      </a:hlink>
      <a:folHlink>
        <a:srgbClr val="7F6000"/>
      </a:folHlink>
    </a:clrScheme>
    <a:fontScheme name="Lizzysu-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1_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2_Office 主题">
  <a:themeElements>
    <a:clrScheme name="自定义 121">
      <a:dk1>
        <a:srgbClr val="1F1F1F"/>
      </a:dk1>
      <a:lt1>
        <a:srgbClr val="FFFFFF"/>
      </a:lt1>
      <a:dk2>
        <a:srgbClr val="454545"/>
      </a:dk2>
      <a:lt2>
        <a:srgbClr val="D8D8D8"/>
      </a:lt2>
      <a:accent1>
        <a:srgbClr val="9B1E11"/>
      </a:accent1>
      <a:accent2>
        <a:srgbClr val="736666"/>
      </a:accent2>
      <a:accent3>
        <a:srgbClr val="C1D842"/>
      </a:accent3>
      <a:accent4>
        <a:srgbClr val="4BACC6"/>
      </a:accent4>
      <a:accent5>
        <a:srgbClr val="F4CE3F"/>
      </a:accent5>
      <a:accent6>
        <a:srgbClr val="3F3F3F"/>
      </a:accent6>
      <a:hlink>
        <a:srgbClr val="222A35"/>
      </a:hlink>
      <a:folHlink>
        <a:srgbClr val="7F6000"/>
      </a:folHlink>
    </a:clrScheme>
    <a:fontScheme name="Lizzysu-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121">
    <a:dk1>
      <a:srgbClr val="1F1F1F"/>
    </a:dk1>
    <a:lt1>
      <a:srgbClr val="FFFFFF"/>
    </a:lt1>
    <a:dk2>
      <a:srgbClr val="454545"/>
    </a:dk2>
    <a:lt2>
      <a:srgbClr val="D8D8D8"/>
    </a:lt2>
    <a:accent1>
      <a:srgbClr val="9B1E11"/>
    </a:accent1>
    <a:accent2>
      <a:srgbClr val="736666"/>
    </a:accent2>
    <a:accent3>
      <a:srgbClr val="C1D842"/>
    </a:accent3>
    <a:accent4>
      <a:srgbClr val="4BACC6"/>
    </a:accent4>
    <a:accent5>
      <a:srgbClr val="F4CE3F"/>
    </a:accent5>
    <a:accent6>
      <a:srgbClr val="3F3F3F"/>
    </a:accent6>
    <a:hlink>
      <a:srgbClr val="222A35"/>
    </a:hlink>
    <a:folHlink>
      <a:srgbClr val="7F6000"/>
    </a:folHlink>
  </a:clrScheme>
</a:themeOverride>
</file>

<file path=ppt/theme/themeOverride2.xml><?xml version="1.0" encoding="utf-8"?>
<a:themeOverride xmlns:a="http://schemas.openxmlformats.org/drawingml/2006/main">
  <a:clrScheme name="自定义 121">
    <a:dk1>
      <a:srgbClr val="1F1F1F"/>
    </a:dk1>
    <a:lt1>
      <a:srgbClr val="FFFFFF"/>
    </a:lt1>
    <a:dk2>
      <a:srgbClr val="454545"/>
    </a:dk2>
    <a:lt2>
      <a:srgbClr val="D8D8D8"/>
    </a:lt2>
    <a:accent1>
      <a:srgbClr val="9B1E11"/>
    </a:accent1>
    <a:accent2>
      <a:srgbClr val="736666"/>
    </a:accent2>
    <a:accent3>
      <a:srgbClr val="C1D842"/>
    </a:accent3>
    <a:accent4>
      <a:srgbClr val="4BACC6"/>
    </a:accent4>
    <a:accent5>
      <a:srgbClr val="F4CE3F"/>
    </a:accent5>
    <a:accent6>
      <a:srgbClr val="3F3F3F"/>
    </a:accent6>
    <a:hlink>
      <a:srgbClr val="222A35"/>
    </a:hlink>
    <a:folHlink>
      <a:srgbClr val="7F6000"/>
    </a:folHlink>
  </a:clrScheme>
</a:themeOverride>
</file>

<file path=ppt/theme/themeOverride3.xml><?xml version="1.0" encoding="utf-8"?>
<a:themeOverride xmlns:a="http://schemas.openxmlformats.org/drawingml/2006/main">
  <a:clrScheme name="自定义 121">
    <a:dk1>
      <a:srgbClr val="1F1F1F"/>
    </a:dk1>
    <a:lt1>
      <a:srgbClr val="FFFFFF"/>
    </a:lt1>
    <a:dk2>
      <a:srgbClr val="454545"/>
    </a:dk2>
    <a:lt2>
      <a:srgbClr val="D8D8D8"/>
    </a:lt2>
    <a:accent1>
      <a:srgbClr val="9B1E11"/>
    </a:accent1>
    <a:accent2>
      <a:srgbClr val="736666"/>
    </a:accent2>
    <a:accent3>
      <a:srgbClr val="C1D842"/>
    </a:accent3>
    <a:accent4>
      <a:srgbClr val="4BACC6"/>
    </a:accent4>
    <a:accent5>
      <a:srgbClr val="F4CE3F"/>
    </a:accent5>
    <a:accent6>
      <a:srgbClr val="3F3F3F"/>
    </a:accent6>
    <a:hlink>
      <a:srgbClr val="222A35"/>
    </a:hlink>
    <a:folHlink>
      <a:srgbClr val="7F6000"/>
    </a:folHlink>
  </a:clrScheme>
</a:themeOverride>
</file>

<file path=ppt/theme/themeOverride4.xml><?xml version="1.0" encoding="utf-8"?>
<a:themeOverride xmlns:a="http://schemas.openxmlformats.org/drawingml/2006/main">
  <a:clrScheme name="自定义 121">
    <a:dk1>
      <a:srgbClr val="1F1F1F"/>
    </a:dk1>
    <a:lt1>
      <a:srgbClr val="FFFFFF"/>
    </a:lt1>
    <a:dk2>
      <a:srgbClr val="454545"/>
    </a:dk2>
    <a:lt2>
      <a:srgbClr val="D8D8D8"/>
    </a:lt2>
    <a:accent1>
      <a:srgbClr val="9B1E11"/>
    </a:accent1>
    <a:accent2>
      <a:srgbClr val="736666"/>
    </a:accent2>
    <a:accent3>
      <a:srgbClr val="C1D842"/>
    </a:accent3>
    <a:accent4>
      <a:srgbClr val="4BACC6"/>
    </a:accent4>
    <a:accent5>
      <a:srgbClr val="F4CE3F"/>
    </a:accent5>
    <a:accent6>
      <a:srgbClr val="3F3F3F"/>
    </a:accent6>
    <a:hlink>
      <a:srgbClr val="222A35"/>
    </a:hlink>
    <a:folHlink>
      <a:srgbClr val="7F6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13800</TotalTime>
  <Words>1785</Words>
  <Application>Microsoft Office PowerPoint</Application>
  <PresentationFormat>全屏显示(16:9)</PresentationFormat>
  <Paragraphs>291</Paragraphs>
  <Slides>36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9</vt:i4>
      </vt:variant>
      <vt:variant>
        <vt:lpstr>幻灯片标题</vt:lpstr>
      </vt:variant>
      <vt:variant>
        <vt:i4>36</vt:i4>
      </vt:variant>
    </vt:vector>
  </HeadingPairs>
  <TitlesOfParts>
    <vt:vector size="62" baseType="lpstr">
      <vt:lpstr>Wingdings</vt:lpstr>
      <vt:lpstr>宋体</vt:lpstr>
      <vt:lpstr>Calibri Light</vt:lpstr>
      <vt:lpstr>华文中宋</vt:lpstr>
      <vt:lpstr>微软雅黑</vt:lpstr>
      <vt:lpstr>Arial Unicode MS</vt:lpstr>
      <vt:lpstr>Calibri</vt:lpstr>
      <vt:lpstr>黑体</vt:lpstr>
      <vt:lpstr>微软雅黑 Light</vt:lpstr>
      <vt:lpstr>楷体_GB2312</vt:lpstr>
      <vt:lpstr>Agency FB</vt:lpstr>
      <vt:lpstr>FontAwesome</vt:lpstr>
      <vt:lpstr>Arial</vt:lpstr>
      <vt:lpstr>Ebrima</vt:lpstr>
      <vt:lpstr>经典特宋简</vt:lpstr>
      <vt:lpstr>方正大标宋简体</vt:lpstr>
      <vt:lpstr>Impact</vt:lpstr>
      <vt:lpstr>5_Office 主题</vt:lpstr>
      <vt:lpstr>8_Office 主题</vt:lpstr>
      <vt:lpstr>4_Office 主题</vt:lpstr>
      <vt:lpstr>9_Office 主题</vt:lpstr>
      <vt:lpstr>10_Office 主题</vt:lpstr>
      <vt:lpstr>11_Office 主题</vt:lpstr>
      <vt:lpstr>12_Office 主题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侯晓伟/01032147</dc:creator>
  <cp:lastModifiedBy>梁显博</cp:lastModifiedBy>
  <cp:revision>838</cp:revision>
  <dcterms:created xsi:type="dcterms:W3CDTF">2016-03-18T03:15:35Z</dcterms:created>
  <dcterms:modified xsi:type="dcterms:W3CDTF">2018-06-07T03:22:13Z</dcterms:modified>
</cp:coreProperties>
</file>